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3" r:id="rId3"/>
    <p:sldId id="257" r:id="rId4"/>
    <p:sldId id="285" r:id="rId5"/>
    <p:sldId id="287" r:id="rId6"/>
    <p:sldId id="291" r:id="rId7"/>
    <p:sldId id="288" r:id="rId8"/>
    <p:sldId id="290" r:id="rId9"/>
    <p:sldId id="292" r:id="rId10"/>
    <p:sldId id="295" r:id="rId11"/>
    <p:sldId id="289" r:id="rId12"/>
    <p:sldId id="296" r:id="rId13"/>
    <p:sldId id="258" r:id="rId14"/>
    <p:sldId id="263" r:id="rId15"/>
    <p:sldId id="271" r:id="rId16"/>
    <p:sldId id="275" r:id="rId17"/>
    <p:sldId id="272" r:id="rId18"/>
    <p:sldId id="277" r:id="rId19"/>
    <p:sldId id="311" r:id="rId20"/>
    <p:sldId id="298" r:id="rId21"/>
    <p:sldId id="279" r:id="rId22"/>
    <p:sldId id="299" r:id="rId23"/>
    <p:sldId id="300" r:id="rId24"/>
    <p:sldId id="309" r:id="rId25"/>
    <p:sldId id="312" r:id="rId26"/>
    <p:sldId id="303" r:id="rId27"/>
    <p:sldId id="304" r:id="rId28"/>
    <p:sldId id="313" r:id="rId29"/>
    <p:sldId id="305" r:id="rId30"/>
    <p:sldId id="310" r:id="rId31"/>
    <p:sldId id="308" r:id="rId32"/>
    <p:sldId id="31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DAE60273-DCBE-424D-97E7-D9F5828988A6}">
          <p14:sldIdLst>
            <p14:sldId id="256"/>
            <p14:sldId id="283"/>
          </p14:sldIdLst>
        </p14:section>
        <p14:section name="Мотивация" id="{33BAF2CB-D85D-4B5B-AD5A-F461A8287104}">
          <p14:sldIdLst>
            <p14:sldId id="257"/>
            <p14:sldId id="285"/>
          </p14:sldIdLst>
        </p14:section>
        <p14:section name="Халькогениды" id="{DC291242-1CAF-463F-A3E1-0409FF731039}">
          <p14:sldIdLst>
            <p14:sldId id="287"/>
            <p14:sldId id="291"/>
            <p14:sldId id="288"/>
            <p14:sldId id="290"/>
            <p14:sldId id="292"/>
            <p14:sldId id="295"/>
            <p14:sldId id="289"/>
          </p14:sldIdLst>
        </p14:section>
        <p14:section name="HgCdTe" id="{935EE65B-E667-4DD3-A7EB-7DD791CB4AD4}">
          <p14:sldIdLst>
            <p14:sldId id="296"/>
            <p14:sldId id="258"/>
            <p14:sldId id="263"/>
            <p14:sldId id="271"/>
            <p14:sldId id="275"/>
            <p14:sldId id="272"/>
            <p14:sldId id="277"/>
            <p14:sldId id="311"/>
            <p14:sldId id="298"/>
            <p14:sldId id="279"/>
            <p14:sldId id="299"/>
            <p14:sldId id="300"/>
            <p14:sldId id="309"/>
            <p14:sldId id="312"/>
            <p14:sldId id="303"/>
            <p14:sldId id="304"/>
            <p14:sldId id="313"/>
            <p14:sldId id="305"/>
          </p14:sldIdLst>
        </p14:section>
        <p14:section name="Вывод" id="{46A75357-C3F3-4E66-A234-0D0BC3059691}">
          <p14:sldIdLst>
            <p14:sldId id="310"/>
            <p14:sldId id="30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-1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Relationship Id="rId4" Type="http://schemas.openxmlformats.org/officeDocument/2006/relationships/image" Target="../media/image50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4" Type="http://schemas.openxmlformats.org/officeDocument/2006/relationships/image" Target="../media/image5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A9DDC-5291-4798-8F39-C1956022A863}" type="datetimeFigureOut">
              <a:rPr lang="en-US" smtClean="0"/>
              <a:pPr/>
              <a:t>5/21/2015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C7C69-5833-44DE-BFDB-8A50C39B23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8650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C7C69-5833-44DE-BFDB-8A50C39B23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1906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C7C69-5833-44DE-BFDB-8A50C39B23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076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2-5 мкм убрать, Яковлев из ФТП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C7C69-5833-44DE-BFDB-8A50C39B23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6837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Связка</a:t>
            </a:r>
            <a:r>
              <a:rPr lang="ru-RU" baseline="0" dirty="0" smtClean="0"/>
              <a:t> через технологию</a:t>
            </a:r>
            <a:r>
              <a:rPr lang="en-US" baseline="0" dirty="0" smtClean="0"/>
              <a:t>, </a:t>
            </a:r>
            <a:r>
              <a:rPr lang="ru-RU" baseline="0" dirty="0" smtClean="0"/>
              <a:t>добавить про КЯ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C7C69-5833-44DE-BFDB-8A50C39B23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322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C7C69-5833-44DE-BFDB-8A50C39B236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1485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Поговорить</a:t>
            </a:r>
            <a:r>
              <a:rPr lang="ru-RU" baseline="0" dirty="0" smtClean="0"/>
              <a:t> о временах ФЛ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C7C69-5833-44DE-BFDB-8A50C39B236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6994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C7C69-5833-44DE-BFDB-8A50C39B236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4981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Сравнить с объёмом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C7C69-5833-44DE-BFDB-8A50C39B236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0029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C7C69-5833-44DE-BFDB-8A50C39B236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851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178E-BB74-47D2-AA4B-52BD7111DBE3}" type="datetimeFigureOut">
              <a:rPr lang="en-US" smtClean="0"/>
              <a:pPr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D557-7BA3-4FDE-825E-ED15E8199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5464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178E-BB74-47D2-AA4B-52BD7111DBE3}" type="datetimeFigureOut">
              <a:rPr lang="en-US" smtClean="0"/>
              <a:pPr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D557-7BA3-4FDE-825E-ED15E8199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891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178E-BB74-47D2-AA4B-52BD7111DBE3}" type="datetimeFigureOut">
              <a:rPr lang="en-US" smtClean="0"/>
              <a:pPr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D557-7BA3-4FDE-825E-ED15E8199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187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178E-BB74-47D2-AA4B-52BD7111DBE3}" type="datetimeFigureOut">
              <a:rPr lang="en-US" smtClean="0"/>
              <a:pPr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D557-7BA3-4FDE-825E-ED15E8199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0592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178E-BB74-47D2-AA4B-52BD7111DBE3}" type="datetimeFigureOut">
              <a:rPr lang="en-US" smtClean="0"/>
              <a:pPr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D557-7BA3-4FDE-825E-ED15E8199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5694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178E-BB74-47D2-AA4B-52BD7111DBE3}" type="datetimeFigureOut">
              <a:rPr lang="en-US" smtClean="0"/>
              <a:pPr/>
              <a:t>5/21/2015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D557-7BA3-4FDE-825E-ED15E8199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1308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178E-BB74-47D2-AA4B-52BD7111DBE3}" type="datetimeFigureOut">
              <a:rPr lang="en-US" smtClean="0"/>
              <a:pPr/>
              <a:t>5/21/2015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D557-7BA3-4FDE-825E-ED15E8199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011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178E-BB74-47D2-AA4B-52BD7111DBE3}" type="datetimeFigureOut">
              <a:rPr lang="en-US" smtClean="0"/>
              <a:pPr/>
              <a:t>5/21/2015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D557-7BA3-4FDE-825E-ED15E8199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6613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178E-BB74-47D2-AA4B-52BD7111DBE3}" type="datetimeFigureOut">
              <a:rPr lang="en-US" smtClean="0"/>
              <a:pPr/>
              <a:t>5/21/2015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D557-7BA3-4FDE-825E-ED15E8199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2120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178E-BB74-47D2-AA4B-52BD7111DBE3}" type="datetimeFigureOut">
              <a:rPr lang="en-US" smtClean="0"/>
              <a:pPr/>
              <a:t>5/21/2015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D557-7BA3-4FDE-825E-ED15E8199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1834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178E-BB74-47D2-AA4B-52BD7111DBE3}" type="datetimeFigureOut">
              <a:rPr lang="en-US" smtClean="0"/>
              <a:pPr/>
              <a:t>5/21/2015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D557-7BA3-4FDE-825E-ED15E8199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0208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F178E-BB74-47D2-AA4B-52BD7111DBE3}" type="datetimeFigureOut">
              <a:rPr lang="en-US" smtClean="0"/>
              <a:pPr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BD557-7BA3-4FDE-825E-ED15E8199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706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2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wmf"/><Relationship Id="rId7" Type="http://schemas.openxmlformats.org/officeDocument/2006/relationships/image" Target="../media/image61.w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5632" y="1122362"/>
            <a:ext cx="7534656" cy="364166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Межзонная фотолюминесценция и стимулированное излучение в узкозонных полупроводниках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937062"/>
            <a:ext cx="6858000" cy="1655762"/>
          </a:xfrm>
        </p:spPr>
        <p:txBody>
          <a:bodyPr/>
          <a:lstStyle/>
          <a:p>
            <a:r>
              <a:rPr lang="ru-RU" dirty="0" smtClean="0"/>
              <a:t>Кадыков А.М.</a:t>
            </a:r>
          </a:p>
          <a:p>
            <a:r>
              <a:rPr lang="ru-RU" dirty="0" smtClean="0"/>
              <a:t> Семинар аспирантов и студентов</a:t>
            </a:r>
          </a:p>
          <a:p>
            <a:r>
              <a:rPr lang="ru-RU" dirty="0" smtClean="0"/>
              <a:t>21 мая 2015 г.</a:t>
            </a:r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330795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Лазеры в среднем и дальнем ИК диапазонах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50" y="1794954"/>
            <a:ext cx="6717957" cy="5063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074" y="2528930"/>
            <a:ext cx="1620754" cy="127480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379976" y="2837372"/>
            <a:ext cx="192024" cy="201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207508" y="5725981"/>
            <a:ext cx="192024" cy="20116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053584" y="5625397"/>
            <a:ext cx="192024" cy="20116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9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71362661"/>
              </p:ext>
            </p:extLst>
          </p:nvPr>
        </p:nvGraphicFramePr>
        <p:xfrm>
          <a:off x="1977518" y="2589791"/>
          <a:ext cx="2735389" cy="2427885"/>
        </p:xfrm>
        <a:graphic>
          <a:graphicData uri="http://schemas.openxmlformats.org/presentationml/2006/ole">
            <p:oleObj spid="_x0000_s12322" name="Image" r:id="rId5" imgW="9612698" imgH="8533333" progId="">
              <p:embed/>
            </p:oleObj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4712907" y="5017676"/>
            <a:ext cx="340677" cy="60772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4848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Особенности лазеров на основе </a:t>
            </a:r>
            <a:r>
              <a:rPr lang="en-US" dirty="0" err="1"/>
              <a:t>Pb</a:t>
            </a:r>
            <a:r>
              <a:rPr lang="ru-RU" baseline="-25000" dirty="0"/>
              <a:t>1</a:t>
            </a:r>
            <a:r>
              <a:rPr lang="en-US" baseline="-25000" dirty="0" smtClean="0"/>
              <a:t>-</a:t>
            </a:r>
            <a:r>
              <a:rPr lang="en-US" baseline="-25000" dirty="0" err="1" smtClean="0"/>
              <a:t>x</a:t>
            </a:r>
            <a:r>
              <a:rPr lang="en-US" dirty="0" err="1" smtClean="0"/>
              <a:t>Sn</a:t>
            </a:r>
            <a:r>
              <a:rPr lang="en-US" baseline="-25000" dirty="0" err="1" smtClean="0"/>
              <a:t>x</a:t>
            </a:r>
            <a:r>
              <a:rPr lang="en-US" dirty="0" err="1" smtClean="0"/>
              <a:t>Te</a:t>
            </a:r>
            <a:r>
              <a:rPr lang="ru-RU" dirty="0" smtClean="0"/>
              <a:t> и </a:t>
            </a:r>
            <a:r>
              <a:rPr lang="en-US" dirty="0"/>
              <a:t>Pb</a:t>
            </a:r>
            <a:r>
              <a:rPr lang="en-US" baseline="-25000" dirty="0"/>
              <a:t>1-x</a:t>
            </a:r>
            <a:r>
              <a:rPr lang="en-US" dirty="0"/>
              <a:t>Sn</a:t>
            </a:r>
            <a:r>
              <a:rPr lang="en-US" baseline="-25000" dirty="0"/>
              <a:t>x</a:t>
            </a:r>
            <a:r>
              <a:rPr lang="en-US" dirty="0"/>
              <a:t>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Длина волны до 46.2 мкм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Перестройка от температуры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Подавленная Оже-рекомбинация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Сложность </a:t>
            </a:r>
            <a:r>
              <a:rPr lang="ru-RU" dirty="0" smtClean="0">
                <a:solidFill>
                  <a:srgbClr val="FF0000"/>
                </a:solidFill>
              </a:rPr>
              <a:t>изготовления </a:t>
            </a:r>
            <a:r>
              <a:rPr lang="ru-RU" dirty="0" smtClean="0">
                <a:solidFill>
                  <a:srgbClr val="FF0000"/>
                </a:solidFill>
              </a:rPr>
              <a:t>качественных </a:t>
            </a:r>
            <a:r>
              <a:rPr lang="ru-RU" dirty="0" err="1" smtClean="0">
                <a:solidFill>
                  <a:srgbClr val="FF0000"/>
                </a:solidFill>
              </a:rPr>
              <a:t>гетероструктур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Высокая концентрация остаточных примесей </a:t>
            </a:r>
            <a:r>
              <a:rPr lang="en-US" dirty="0" smtClean="0">
                <a:solidFill>
                  <a:srgbClr val="FF0000"/>
                </a:solidFill>
              </a:rPr>
              <a:t>~10</a:t>
            </a:r>
            <a:r>
              <a:rPr lang="en-US" baseline="30000" dirty="0" smtClean="0">
                <a:solidFill>
                  <a:srgbClr val="FF0000"/>
                </a:solidFill>
              </a:rPr>
              <a:t>18</a:t>
            </a:r>
            <a:r>
              <a:rPr lang="ru-RU" dirty="0" smtClean="0">
                <a:solidFill>
                  <a:srgbClr val="FF0000"/>
                </a:solidFill>
              </a:rPr>
              <a:t> и как следствие </a:t>
            </a:r>
            <a:r>
              <a:rPr lang="ru-RU" dirty="0" smtClean="0">
                <a:solidFill>
                  <a:srgbClr val="FF0000"/>
                </a:solidFill>
              </a:rPr>
              <a:t>быстрая </a:t>
            </a:r>
            <a:r>
              <a:rPr lang="ru-RU" dirty="0" err="1" smtClean="0">
                <a:solidFill>
                  <a:srgbClr val="FF0000"/>
                </a:solidFill>
              </a:rPr>
              <a:t>плазмонная</a:t>
            </a:r>
            <a:r>
              <a:rPr lang="ru-RU" dirty="0" smtClean="0">
                <a:solidFill>
                  <a:srgbClr val="FF0000"/>
                </a:solidFill>
              </a:rPr>
              <a:t> рекомбинация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Малая мощность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Низкие температуры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Деградация</a:t>
            </a:r>
          </a:p>
          <a:p>
            <a:endParaRPr lang="ru-R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173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Лазеры в среднем и дальнем ИК диапазонах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50" y="1794954"/>
            <a:ext cx="6717957" cy="5063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074" y="2528930"/>
            <a:ext cx="1620754" cy="127480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379976" y="2837372"/>
            <a:ext cx="192024" cy="2011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207508" y="5725981"/>
            <a:ext cx="192024" cy="20116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053584" y="5625397"/>
            <a:ext cx="192024" cy="20116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Line 288"/>
          <p:cNvSpPr>
            <a:spLocks noChangeShapeType="1"/>
          </p:cNvSpPr>
          <p:nvPr/>
        </p:nvSpPr>
        <p:spPr bwMode="auto">
          <a:xfrm flipH="1" flipV="1">
            <a:off x="4928884" y="5947790"/>
            <a:ext cx="882650" cy="433387"/>
          </a:xfrm>
          <a:prstGeom prst="line">
            <a:avLst/>
          </a:prstGeom>
          <a:noFill/>
          <a:ln w="6985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89"/>
          <p:cNvSpPr>
            <a:spLocks noChangeShapeType="1"/>
          </p:cNvSpPr>
          <p:nvPr/>
        </p:nvSpPr>
        <p:spPr bwMode="auto">
          <a:xfrm flipV="1">
            <a:off x="5294989" y="5897270"/>
            <a:ext cx="349020" cy="245493"/>
          </a:xfrm>
          <a:prstGeom prst="line">
            <a:avLst/>
          </a:prstGeom>
          <a:noFill/>
          <a:ln w="6985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275"/>
          <p:cNvSpPr>
            <a:spLocks noChangeArrowheads="1"/>
          </p:cNvSpPr>
          <p:nvPr/>
        </p:nvSpPr>
        <p:spPr bwMode="auto">
          <a:xfrm>
            <a:off x="4928884" y="5714584"/>
            <a:ext cx="698040" cy="201168"/>
          </a:xfrm>
          <a:prstGeom prst="rect">
            <a:avLst/>
          </a:prstGeom>
          <a:solidFill>
            <a:srgbClr val="800000">
              <a:alpha val="56078"/>
            </a:srgbClr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en-US"/>
          </a:p>
        </p:txBody>
      </p:sp>
      <p:sp>
        <p:nvSpPr>
          <p:cNvPr id="13" name="Text Box 272"/>
          <p:cNvSpPr txBox="1">
            <a:spLocks noChangeArrowheads="1"/>
          </p:cNvSpPr>
          <p:nvPr/>
        </p:nvSpPr>
        <p:spPr bwMode="auto">
          <a:xfrm>
            <a:off x="5756405" y="6235394"/>
            <a:ext cx="33144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i="1" u="sng" dirty="0">
                <a:solidFill>
                  <a:srgbClr val="800000"/>
                </a:solidFill>
                <a:latin typeface="Arial" panose="020B0604020202020204" pitchFamily="34" charset="0"/>
              </a:rPr>
              <a:t>The range where sources based on MCT structures may be used</a:t>
            </a:r>
            <a:endParaRPr lang="ru-RU" altLang="en-US" sz="1600" b="1" i="1" u="sng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293"/>
          <p:cNvSpPr>
            <a:spLocks noChangeArrowheads="1"/>
          </p:cNvSpPr>
          <p:nvPr/>
        </p:nvSpPr>
        <p:spPr bwMode="auto">
          <a:xfrm>
            <a:off x="5661093" y="1996726"/>
            <a:ext cx="637070" cy="3930423"/>
          </a:xfrm>
          <a:prstGeom prst="rect">
            <a:avLst/>
          </a:prstGeom>
          <a:solidFill>
            <a:schemeClr val="accent1">
              <a:alpha val="3686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en-US"/>
          </a:p>
        </p:txBody>
      </p:sp>
      <p:graphicFrame>
        <p:nvGraphicFramePr>
          <p:cNvPr id="16" name="Object 2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68904316"/>
              </p:ext>
            </p:extLst>
          </p:nvPr>
        </p:nvGraphicFramePr>
        <p:xfrm>
          <a:off x="3983843" y="3119223"/>
          <a:ext cx="3655381" cy="2209474"/>
        </p:xfrm>
        <a:graphic>
          <a:graphicData uri="http://schemas.openxmlformats.org/presentationml/2006/ole">
            <p:oleObj spid="_x0000_s13345" name="Graph" r:id="rId5" imgW="4153814" imgH="2895600" progId="">
              <p:embed/>
            </p:oleObj>
          </a:graphicData>
        </a:graphic>
      </p:graphicFrame>
      <p:sp>
        <p:nvSpPr>
          <p:cNvPr id="17" name="Text Box 294"/>
          <p:cNvSpPr txBox="1">
            <a:spLocks noChangeArrowheads="1"/>
          </p:cNvSpPr>
          <p:nvPr/>
        </p:nvSpPr>
        <p:spPr bwMode="auto">
          <a:xfrm rot="16200000">
            <a:off x="4134006" y="3731104"/>
            <a:ext cx="3706463" cy="46166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latin typeface="Times New Roman" panose="02020603050405020304" pitchFamily="18" charset="0"/>
              </a:rPr>
              <a:t>Reststrahlen</a:t>
            </a:r>
            <a:r>
              <a:rPr lang="en-US" altLang="en-US" sz="2400" dirty="0">
                <a:latin typeface="Times New Roman" panose="02020603050405020304" pitchFamily="18" charset="0"/>
              </a:rPr>
              <a:t> band CdHgTe</a:t>
            </a:r>
            <a:endParaRPr lang="ru-RU" altLang="en-US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870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зонной структуры </a:t>
            </a:r>
            <a:r>
              <a:rPr lang="en-US" dirty="0" smtClean="0"/>
              <a:t>HgCdTe</a:t>
            </a:r>
            <a:endParaRPr lang="en-US" dirty="0"/>
          </a:p>
        </p:txBody>
      </p:sp>
      <p:pic>
        <p:nvPicPr>
          <p:cNvPr id="4" name="Picture 4" descr="C:\Documents and Settings\rumyantsev\Рабочий стол\BandStructu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15"/>
          <a:stretch>
            <a:fillRect/>
          </a:stretch>
        </p:blipFill>
        <p:spPr bwMode="auto">
          <a:xfrm>
            <a:off x="1012526" y="1825625"/>
            <a:ext cx="7118947" cy="4351338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5511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Преимущества КРТ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Варьирование ширины запрещённой зоны в диапазоне 0 – 1.6 эВ</a:t>
            </a:r>
          </a:p>
          <a:p>
            <a:r>
              <a:rPr lang="ru-RU" dirty="0" smtClean="0"/>
              <a:t>Температурная перестройка</a:t>
            </a:r>
          </a:p>
          <a:p>
            <a:r>
              <a:rPr lang="ru-RU" dirty="0" smtClean="0"/>
              <a:t>Освоенная технология роста (</a:t>
            </a:r>
            <a:r>
              <a:rPr lang="en-US" dirty="0" smtClean="0"/>
              <a:t>MBE</a:t>
            </a:r>
            <a:r>
              <a:rPr lang="ru-RU" dirty="0" smtClean="0"/>
              <a:t>), в том числе и </a:t>
            </a:r>
            <a:r>
              <a:rPr lang="ru-RU" dirty="0" err="1" smtClean="0"/>
              <a:t>гетероструктур</a:t>
            </a:r>
            <a:endParaRPr lang="ru-RU" dirty="0" smtClean="0"/>
          </a:p>
          <a:p>
            <a:r>
              <a:rPr lang="ru-RU" dirty="0" smtClean="0"/>
              <a:t>Низкая </a:t>
            </a:r>
            <a:r>
              <a:rPr lang="ru-RU" dirty="0" err="1" smtClean="0"/>
              <a:t>темновая</a:t>
            </a:r>
            <a:r>
              <a:rPr lang="ru-RU" dirty="0" smtClean="0"/>
              <a:t> концентрация носителей в нелегированных структурах</a:t>
            </a:r>
            <a:r>
              <a:rPr lang="ru-RU" baseline="30000" dirty="0" smtClean="0"/>
              <a:t> </a:t>
            </a:r>
            <a:r>
              <a:rPr lang="en-US" dirty="0" smtClean="0"/>
              <a:t>~10</a:t>
            </a:r>
            <a:r>
              <a:rPr lang="ru-RU" baseline="30000" dirty="0" smtClean="0"/>
              <a:t>14</a:t>
            </a:r>
            <a:r>
              <a:rPr lang="en-US" baseline="30000" dirty="0" smtClean="0"/>
              <a:t> </a:t>
            </a:r>
            <a:r>
              <a:rPr lang="ru-RU" dirty="0" smtClean="0"/>
              <a:t>см</a:t>
            </a:r>
            <a:r>
              <a:rPr lang="en-US" baseline="30000" dirty="0" smtClean="0"/>
              <a:t>-3</a:t>
            </a:r>
            <a:endParaRPr lang="ru-RU" baseline="30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107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90" t="18147" r="24739" b="10579"/>
          <a:stretch>
            <a:fillRect/>
          </a:stretch>
        </p:blipFill>
        <p:spPr bwMode="auto">
          <a:xfrm>
            <a:off x="87313" y="1676400"/>
            <a:ext cx="4660900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5" t="31657" r="12500" b="48584"/>
          <a:stretch>
            <a:fillRect/>
          </a:stretch>
        </p:blipFill>
        <p:spPr bwMode="auto">
          <a:xfrm>
            <a:off x="100013" y="603250"/>
            <a:ext cx="4364037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21" t="18391" r="12500" b="67937"/>
          <a:stretch>
            <a:fillRect/>
          </a:stretch>
        </p:blipFill>
        <p:spPr bwMode="auto">
          <a:xfrm>
            <a:off x="4876800" y="620713"/>
            <a:ext cx="4267200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18" t="12175" r="9062" b="5241"/>
          <a:stretch>
            <a:fillRect/>
          </a:stretch>
        </p:blipFill>
        <p:spPr bwMode="auto">
          <a:xfrm>
            <a:off x="5246688" y="1398588"/>
            <a:ext cx="3203575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Line 276"/>
          <p:cNvSpPr>
            <a:spLocks noChangeShapeType="1"/>
          </p:cNvSpPr>
          <p:nvPr/>
        </p:nvSpPr>
        <p:spPr bwMode="auto">
          <a:xfrm>
            <a:off x="1731963" y="1547813"/>
            <a:ext cx="0" cy="665162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277"/>
          <p:cNvSpPr txBox="1">
            <a:spLocks noChangeArrowheads="1"/>
          </p:cNvSpPr>
          <p:nvPr/>
        </p:nvSpPr>
        <p:spPr bwMode="auto">
          <a:xfrm>
            <a:off x="1725613" y="1517650"/>
            <a:ext cx="882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FF3300"/>
                </a:solidFill>
              </a:rPr>
              <a:t>13 </a:t>
            </a:r>
            <a:r>
              <a:rPr lang="el-GR" altLang="en-US" sz="1600" b="1">
                <a:solidFill>
                  <a:srgbClr val="FF3300"/>
                </a:solidFill>
              </a:rPr>
              <a:t>μ</a:t>
            </a:r>
            <a:r>
              <a:rPr lang="en-US" altLang="en-US" sz="1600" b="1">
                <a:solidFill>
                  <a:srgbClr val="FF3300"/>
                </a:solidFill>
              </a:rPr>
              <a:t>m</a:t>
            </a:r>
            <a:endParaRPr lang="el-GR" altLang="en-US" sz="1600" b="1">
              <a:solidFill>
                <a:srgbClr val="FF3300"/>
              </a:solidFill>
            </a:endParaRPr>
          </a:p>
        </p:txBody>
      </p:sp>
      <p:sp>
        <p:nvSpPr>
          <p:cNvPr id="19" name="Line 279"/>
          <p:cNvSpPr>
            <a:spLocks noChangeShapeType="1"/>
          </p:cNvSpPr>
          <p:nvPr/>
        </p:nvSpPr>
        <p:spPr bwMode="auto">
          <a:xfrm>
            <a:off x="6134100" y="1270000"/>
            <a:ext cx="0" cy="665163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80"/>
          <p:cNvSpPr txBox="1">
            <a:spLocks noChangeArrowheads="1"/>
          </p:cNvSpPr>
          <p:nvPr/>
        </p:nvSpPr>
        <p:spPr bwMode="auto">
          <a:xfrm>
            <a:off x="5230813" y="1268413"/>
            <a:ext cx="879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FF3300"/>
                </a:solidFill>
              </a:rPr>
              <a:t>13 </a:t>
            </a:r>
            <a:r>
              <a:rPr lang="el-GR" altLang="en-US" sz="1600" b="1">
                <a:solidFill>
                  <a:srgbClr val="FF3300"/>
                </a:solidFill>
              </a:rPr>
              <a:t>μ</a:t>
            </a:r>
            <a:r>
              <a:rPr lang="en-US" altLang="en-US" sz="1600" b="1">
                <a:solidFill>
                  <a:srgbClr val="FF3300"/>
                </a:solidFill>
              </a:rPr>
              <a:t>m</a:t>
            </a:r>
            <a:endParaRPr lang="el-GR" altLang="en-US" sz="1600" b="1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52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84449815"/>
              </p:ext>
            </p:extLst>
          </p:nvPr>
        </p:nvGraphicFramePr>
        <p:xfrm>
          <a:off x="111922" y="1510474"/>
          <a:ext cx="4961729" cy="4960175"/>
        </p:xfrm>
        <a:graphic>
          <a:graphicData uri="http://schemas.openxmlformats.org/presentationml/2006/ole">
            <p:oleObj spid="_x0000_s4186" name="Graph" r:id="rId4" imgW="2308698" imgH="2308698" progId="">
              <p:embed/>
            </p:oleObj>
          </a:graphicData>
        </a:graphic>
      </p:graphicFrame>
      <p:graphicFrame>
        <p:nvGraphicFramePr>
          <p:cNvPr id="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57730099"/>
              </p:ext>
            </p:extLst>
          </p:nvPr>
        </p:nvGraphicFramePr>
        <p:xfrm>
          <a:off x="4974908" y="1510475"/>
          <a:ext cx="3787775" cy="2676525"/>
        </p:xfrm>
        <a:graphic>
          <a:graphicData uri="http://schemas.openxmlformats.org/presentationml/2006/ole">
            <p:oleObj spid="_x0000_s4187" name="Graph" r:id="rId5" imgW="4276954" imgH="3023616" progId="">
              <p:embed/>
            </p:oleObj>
          </a:graphicData>
        </a:graphic>
      </p:graphicFrame>
      <p:graphicFrame>
        <p:nvGraphicFramePr>
          <p:cNvPr id="10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0272034"/>
              </p:ext>
            </p:extLst>
          </p:nvPr>
        </p:nvGraphicFramePr>
        <p:xfrm>
          <a:off x="5644833" y="4868037"/>
          <a:ext cx="3071812" cy="1903597"/>
        </p:xfrm>
        <a:graphic>
          <a:graphicData uri="http://schemas.openxmlformats.org/drawingml/2006/table">
            <a:tbl>
              <a:tblPr/>
              <a:tblGrid>
                <a:gridCol w="1123950"/>
                <a:gridCol w="944562"/>
                <a:gridCol w="1003300"/>
              </a:tblGrid>
              <a:tr h="4396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Temperature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FWHM, k</a:t>
                      </a:r>
                      <a:r>
                        <a:rPr kumimoji="0" lang="en-US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FWHM, meV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K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K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 K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27.3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K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 Box 46"/>
          <p:cNvSpPr txBox="1">
            <a:spLocks noChangeArrowheads="1"/>
          </p:cNvSpPr>
          <p:nvPr/>
        </p:nvSpPr>
        <p:spPr bwMode="auto">
          <a:xfrm>
            <a:off x="5122545" y="4237800"/>
            <a:ext cx="39417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sz="1000" i="1"/>
              <a:t>S.V.Morozov et al., Appl. Phys. Lett., 104, 072102 (2014)</a:t>
            </a:r>
            <a:r>
              <a:rPr lang="ru-RU" altLang="en-US" sz="1000" i="1"/>
              <a:t> </a:t>
            </a:r>
          </a:p>
        </p:txBody>
      </p:sp>
      <p:sp>
        <p:nvSpPr>
          <p:cNvPr id="12" name="Text Box 51"/>
          <p:cNvSpPr txBox="1">
            <a:spLocks noChangeArrowheads="1"/>
          </p:cNvSpPr>
          <p:nvPr/>
        </p:nvSpPr>
        <p:spPr bwMode="auto">
          <a:xfrm>
            <a:off x="1588" y="6553200"/>
            <a:ext cx="4024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sz="1400" b="1" i="1"/>
              <a:t>Appl. Phys. Lett., 104, 072102 (2014)</a:t>
            </a:r>
            <a:r>
              <a:rPr lang="ru-RU" altLang="en-US" sz="1400" b="1" i="1"/>
              <a:t>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2074" y="0"/>
            <a:ext cx="8295894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Фотолюминесценция в структурах на основе </a:t>
            </a:r>
            <a:r>
              <a:rPr lang="en-US" dirty="0" smtClean="0"/>
              <a:t>HgCdTe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3248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Стимулированное излучение в КРТ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378" y="1690689"/>
            <a:ext cx="6037326" cy="2130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4646" y="4023437"/>
            <a:ext cx="2419948" cy="2815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7156" y="4027572"/>
            <a:ext cx="2404017" cy="283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011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Стимулированное излучение в структурах на основе </a:t>
            </a:r>
            <a:r>
              <a:rPr lang="en-US" dirty="0" smtClean="0"/>
              <a:t>HgCdTe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27" y="1597416"/>
            <a:ext cx="8178157" cy="48765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223" y="6473951"/>
            <a:ext cx="6067425" cy="36195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169223" y="5650992"/>
            <a:ext cx="135065" cy="82296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136" y="3301056"/>
            <a:ext cx="3480366" cy="300297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5166360" y="5650992"/>
            <a:ext cx="2852928" cy="89611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027" y="6488668"/>
            <a:ext cx="83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1993 г.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366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736" y="2906271"/>
            <a:ext cx="4719447" cy="303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14" y="154084"/>
            <a:ext cx="8562877" cy="2752187"/>
          </a:xfrm>
          <a:prstGeom prst="rect">
            <a:avLst/>
          </a:prstGeom>
        </p:spPr>
      </p:pic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6201697" y="2689790"/>
            <a:ext cx="619727" cy="3254286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792" y="5944076"/>
            <a:ext cx="4271391" cy="104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931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доклада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Мотивация</a:t>
            </a:r>
          </a:p>
          <a:p>
            <a:r>
              <a:rPr lang="ru-RU" dirty="0" smtClean="0"/>
              <a:t>Лазеры на основе </a:t>
            </a:r>
            <a:r>
              <a:rPr lang="en-US" dirty="0" err="1"/>
              <a:t>Pb</a:t>
            </a:r>
            <a:r>
              <a:rPr lang="ru-RU" baseline="-25000" dirty="0"/>
              <a:t>1</a:t>
            </a:r>
            <a:r>
              <a:rPr lang="en-US" baseline="-25000" dirty="0" smtClean="0"/>
              <a:t>-</a:t>
            </a:r>
            <a:r>
              <a:rPr lang="en-US" baseline="-25000" dirty="0" err="1" smtClean="0"/>
              <a:t>x</a:t>
            </a:r>
            <a:r>
              <a:rPr lang="en-US" dirty="0" err="1" smtClean="0"/>
              <a:t>Sn</a:t>
            </a:r>
            <a:r>
              <a:rPr lang="en-US" baseline="-25000" dirty="0" err="1" smtClean="0"/>
              <a:t>x</a:t>
            </a:r>
            <a:r>
              <a:rPr lang="en-US" dirty="0" err="1" smtClean="0"/>
              <a:t>Te</a:t>
            </a:r>
            <a:r>
              <a:rPr lang="ru-RU" dirty="0" smtClean="0"/>
              <a:t> и </a:t>
            </a:r>
            <a:r>
              <a:rPr lang="en-US" dirty="0"/>
              <a:t>Pb</a:t>
            </a:r>
            <a:r>
              <a:rPr lang="en-US" baseline="-25000" dirty="0"/>
              <a:t>1-x</a:t>
            </a:r>
            <a:r>
              <a:rPr lang="en-US" dirty="0"/>
              <a:t>Sn</a:t>
            </a:r>
            <a:r>
              <a:rPr lang="en-US" baseline="-25000" dirty="0"/>
              <a:t>x</a:t>
            </a:r>
            <a:r>
              <a:rPr lang="en-US" dirty="0"/>
              <a:t>Se</a:t>
            </a:r>
            <a:endParaRPr lang="ru-RU" dirty="0" smtClean="0"/>
          </a:p>
          <a:p>
            <a:r>
              <a:rPr lang="ru-RU" dirty="0" smtClean="0"/>
              <a:t>Лазеры на основе </a:t>
            </a:r>
            <a:r>
              <a:rPr lang="en-US" dirty="0" smtClean="0"/>
              <a:t>HgCdTe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98750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Локализация излучения в объёмной структуре </a:t>
            </a:r>
            <a:r>
              <a:rPr lang="en-US" dirty="0" smtClean="0"/>
              <a:t>HgCdTe</a:t>
            </a:r>
            <a:endParaRPr lang="en-US" dirty="0"/>
          </a:p>
        </p:txBody>
      </p:sp>
      <p:graphicFrame>
        <p:nvGraphicFramePr>
          <p:cNvPr id="4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65898849"/>
              </p:ext>
            </p:extLst>
          </p:nvPr>
        </p:nvGraphicFramePr>
        <p:xfrm>
          <a:off x="4572000" y="2644774"/>
          <a:ext cx="4527550" cy="3154363"/>
        </p:xfrm>
        <a:graphic>
          <a:graphicData uri="http://schemas.openxmlformats.org/presentationml/2006/ole">
            <p:oleObj spid="_x0000_s15394" name="Graph" r:id="rId3" imgW="4153814" imgH="2895600" progId="">
              <p:embed/>
            </p:oleObj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90754" y="2917952"/>
            <a:ext cx="4249737" cy="2792413"/>
            <a:chOff x="44450" y="3530600"/>
            <a:chExt cx="4249737" cy="2792413"/>
          </a:xfrm>
        </p:grpSpPr>
        <p:pic>
          <p:nvPicPr>
            <p:cNvPr id="5" name="Picture 2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690"/>
            <a:stretch>
              <a:fillRect/>
            </a:stretch>
          </p:blipFill>
          <p:spPr bwMode="auto">
            <a:xfrm>
              <a:off x="44450" y="3530600"/>
              <a:ext cx="4249737" cy="2754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27"/>
            <p:cNvSpPr txBox="1">
              <a:spLocks noChangeArrowheads="1"/>
            </p:cNvSpPr>
            <p:nvPr/>
          </p:nvSpPr>
          <p:spPr bwMode="auto">
            <a:xfrm>
              <a:off x="642937" y="6018213"/>
              <a:ext cx="3046413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latin typeface="Arial" panose="020B0604020202020204" pitchFamily="34" charset="0"/>
                </a:rPr>
                <a:t>Distance from CdTe buffer layer, </a:t>
              </a:r>
              <a:r>
                <a:rPr lang="el-GR" altLang="en-US" sz="1400" dirty="0">
                  <a:latin typeface="Arial" panose="020B0604020202020204" pitchFamily="34" charset="0"/>
                </a:rPr>
                <a:t>μ</a:t>
              </a:r>
              <a:r>
                <a:rPr lang="en-US" altLang="en-US" sz="1400" dirty="0">
                  <a:latin typeface="Arial" panose="020B0604020202020204" pitchFamily="34" charset="0"/>
                </a:rPr>
                <a:t>m</a:t>
              </a:r>
              <a:endParaRPr lang="el-GR" alt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7" name="Text Box 31"/>
            <p:cNvSpPr txBox="1">
              <a:spLocks noChangeArrowheads="1"/>
            </p:cNvSpPr>
            <p:nvPr/>
          </p:nvSpPr>
          <p:spPr bwMode="auto">
            <a:xfrm>
              <a:off x="1752600" y="4022725"/>
              <a:ext cx="181927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latin typeface="Arial" panose="020B0604020202020204" pitchFamily="34" charset="0"/>
                </a:rPr>
                <a:t>MBE growth scheme</a:t>
              </a:r>
              <a:endParaRPr lang="el-GR" altLang="en-US" sz="1400" dirty="0">
                <a:latin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181344" y="6266688"/>
            <a:ext cx="128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А. </a:t>
            </a:r>
            <a:r>
              <a:rPr lang="ru-RU" dirty="0" err="1" smtClean="0"/>
              <a:t>Дубинов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391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07809453"/>
              </p:ext>
            </p:extLst>
          </p:nvPr>
        </p:nvGraphicFramePr>
        <p:xfrm>
          <a:off x="-286258" y="1190625"/>
          <a:ext cx="8223250" cy="5667375"/>
        </p:xfrm>
        <a:graphic>
          <a:graphicData uri="http://schemas.openxmlformats.org/presentationml/2006/ole">
            <p:oleObj spid="_x0000_s6258" name="Graph" r:id="rId3" imgW="3751235" imgH="2614940" progId="">
              <p:embed/>
            </p:oleObj>
          </a:graphicData>
        </a:graphic>
      </p:graphicFrame>
      <p:sp>
        <p:nvSpPr>
          <p:cNvPr id="7" name="Text Box 51"/>
          <p:cNvSpPr txBox="1">
            <a:spLocks noChangeArrowheads="1"/>
          </p:cNvSpPr>
          <p:nvPr/>
        </p:nvSpPr>
        <p:spPr bwMode="auto">
          <a:xfrm>
            <a:off x="5702427" y="6473635"/>
            <a:ext cx="3105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 i="1" dirty="0"/>
              <a:t>Направлена в </a:t>
            </a:r>
            <a:r>
              <a:rPr lang="da-DK" altLang="en-US" sz="1400" b="1" i="1" dirty="0"/>
              <a:t>Appl. Phys. Lett.</a:t>
            </a:r>
            <a:endParaRPr lang="ru-RU" altLang="en-US" sz="1400" b="1" i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Стимулированное излучение в объёмной структуре </a:t>
            </a:r>
            <a:r>
              <a:rPr lang="en-US" dirty="0" smtClean="0"/>
              <a:t>HgCdTe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11597345"/>
              </p:ext>
            </p:extLst>
          </p:nvPr>
        </p:nvGraphicFramePr>
        <p:xfrm>
          <a:off x="3490967" y="0"/>
          <a:ext cx="5653033" cy="3950208"/>
        </p:xfrm>
        <a:graphic>
          <a:graphicData uri="http://schemas.openxmlformats.org/presentationml/2006/ole">
            <p:oleObj spid="_x0000_s6259" name="Graph" r:id="rId4" imgW="4163438" imgH="2911813" progId="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00314238"/>
              </p:ext>
            </p:extLst>
          </p:nvPr>
        </p:nvGraphicFramePr>
        <p:xfrm>
          <a:off x="115253" y="1353312"/>
          <a:ext cx="5504688" cy="5504688"/>
        </p:xfrm>
        <a:graphic>
          <a:graphicData uri="http://schemas.openxmlformats.org/presentationml/2006/ole">
            <p:oleObj spid="_x0000_s6260" name="Graph" r:id="rId5" imgW="3664085" imgH="367057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46190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Стимулированное </a:t>
            </a:r>
            <a:r>
              <a:rPr lang="ru-RU" dirty="0" smtClean="0"/>
              <a:t>излучение в </a:t>
            </a:r>
            <a:r>
              <a:rPr lang="ru-RU" dirty="0" smtClean="0"/>
              <a:t>волноводных </a:t>
            </a:r>
            <a:r>
              <a:rPr lang="ru-RU" dirty="0" err="1" smtClean="0"/>
              <a:t>гетероструктурах</a:t>
            </a:r>
            <a:r>
              <a:rPr lang="ru-RU" dirty="0" smtClean="0"/>
              <a:t> (длина волны </a:t>
            </a:r>
            <a:r>
              <a:rPr lang="en-US" dirty="0" smtClean="0"/>
              <a:t>~4.5 </a:t>
            </a:r>
            <a:r>
              <a:rPr lang="ru-RU" dirty="0" smtClean="0"/>
              <a:t>мкм)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648" y="2593848"/>
            <a:ext cx="3972306" cy="366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229100" y="16906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05554294"/>
              </p:ext>
            </p:extLst>
          </p:nvPr>
        </p:nvGraphicFramePr>
        <p:xfrm>
          <a:off x="4005072" y="1540901"/>
          <a:ext cx="5088636" cy="5317099"/>
        </p:xfrm>
        <a:graphic>
          <a:graphicData uri="http://schemas.openxmlformats.org/presentationml/2006/ole">
            <p:oleObj spid="_x0000_s16421" name="Graph" r:id="rId4" imgW="4915814" imgH="5132895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90863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3152" y="2550225"/>
            <a:ext cx="5937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811796" y="1900273"/>
            <a:ext cx="9144000" cy="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16527190"/>
              </p:ext>
            </p:extLst>
          </p:nvPr>
        </p:nvGraphicFramePr>
        <p:xfrm>
          <a:off x="4525962" y="1690689"/>
          <a:ext cx="4618038" cy="5227638"/>
        </p:xfrm>
        <a:graphic>
          <a:graphicData uri="http://schemas.openxmlformats.org/presentationml/2006/ole">
            <p:oleObj spid="_x0000_s21540" name="Graph" r:id="rId4" imgW="4618542" imgH="5233432" progId="">
              <p:embed/>
            </p:oleObj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Стимулированное </a:t>
            </a:r>
            <a:r>
              <a:rPr lang="ru-RU" dirty="0" smtClean="0"/>
              <a:t>излучение в </a:t>
            </a:r>
            <a:r>
              <a:rPr lang="ru-RU" dirty="0" smtClean="0"/>
              <a:t>волноводных </a:t>
            </a:r>
            <a:r>
              <a:rPr lang="ru-RU" dirty="0" err="1" smtClean="0"/>
              <a:t>гетероструктурах</a:t>
            </a:r>
            <a:r>
              <a:rPr lang="ru-RU" dirty="0" smtClean="0"/>
              <a:t> (длина волны </a:t>
            </a:r>
            <a:r>
              <a:rPr lang="en-US" dirty="0" smtClean="0"/>
              <a:t>~4.5 </a:t>
            </a:r>
            <a:r>
              <a:rPr lang="ru-RU" dirty="0" smtClean="0"/>
              <a:t>мкм)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617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63036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661" name="Picture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091" y="1684085"/>
            <a:ext cx="8291131" cy="517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Стимулированное </a:t>
            </a:r>
            <a:r>
              <a:rPr lang="ru-RU" dirty="0" smtClean="0"/>
              <a:t>излучение в </a:t>
            </a:r>
            <a:r>
              <a:rPr lang="ru-RU" dirty="0" smtClean="0"/>
              <a:t>волноводных </a:t>
            </a:r>
            <a:r>
              <a:rPr lang="ru-RU" dirty="0" err="1" smtClean="0"/>
              <a:t>гетероструктурах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813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023360" y="148132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03246204"/>
              </p:ext>
            </p:extLst>
          </p:nvPr>
        </p:nvGraphicFramePr>
        <p:xfrm>
          <a:off x="4023360" y="1481328"/>
          <a:ext cx="4914900" cy="5135563"/>
        </p:xfrm>
        <a:graphic>
          <a:graphicData uri="http://schemas.openxmlformats.org/presentationml/2006/ole">
            <p:oleObj spid="_x0000_s27670" name="Graph" r:id="rId4" imgW="4915814" imgH="5132895" progId="">
              <p:embed/>
            </p:oleObj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63036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49999689"/>
              </p:ext>
            </p:extLst>
          </p:nvPr>
        </p:nvGraphicFramePr>
        <p:xfrm>
          <a:off x="0" y="1630362"/>
          <a:ext cx="4618038" cy="5227638"/>
        </p:xfrm>
        <a:graphic>
          <a:graphicData uri="http://schemas.openxmlformats.org/presentationml/2006/ole">
            <p:oleObj spid="_x0000_s27671" name="Graph" r:id="rId5" imgW="4618542" imgH="5232583" progId="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76068" y="5416562"/>
            <a:ext cx="3391863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Стимулированное излучение вплоть до 8.9 мкм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Стимулированное </a:t>
            </a:r>
            <a:r>
              <a:rPr lang="ru-RU" dirty="0" smtClean="0"/>
              <a:t>излучение в </a:t>
            </a:r>
            <a:r>
              <a:rPr lang="ru-RU" dirty="0" smtClean="0"/>
              <a:t>волноводных </a:t>
            </a:r>
            <a:r>
              <a:rPr lang="ru-RU" dirty="0" err="1" smtClean="0"/>
              <a:t>гетероструктурах</a:t>
            </a:r>
            <a:r>
              <a:rPr lang="ru-RU" dirty="0" smtClean="0"/>
              <a:t> (длина волны </a:t>
            </a:r>
            <a:r>
              <a:rPr lang="en-US" dirty="0" smtClean="0"/>
              <a:t>~</a:t>
            </a:r>
            <a:r>
              <a:rPr lang="ru-RU" dirty="0" smtClean="0"/>
              <a:t>8,9</a:t>
            </a:r>
            <a:r>
              <a:rPr lang="en-US" dirty="0" smtClean="0"/>
              <a:t> </a:t>
            </a:r>
            <a:r>
              <a:rPr lang="ru-RU" dirty="0" smtClean="0"/>
              <a:t>мкм)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936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932" t="47771" r="4765" b="3874"/>
          <a:stretch>
            <a:fillRect/>
          </a:stretch>
        </p:blipFill>
        <p:spPr bwMode="auto">
          <a:xfrm>
            <a:off x="4718050" y="2141538"/>
            <a:ext cx="4425950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95" t="25456" r="5064" b="49544"/>
          <a:stretch>
            <a:fillRect/>
          </a:stretch>
        </p:blipFill>
        <p:spPr bwMode="auto">
          <a:xfrm>
            <a:off x="1727200" y="306388"/>
            <a:ext cx="632301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352" t="42952" r="4935" b="14844"/>
          <a:stretch>
            <a:fillRect/>
          </a:stretch>
        </p:blipFill>
        <p:spPr bwMode="auto">
          <a:xfrm>
            <a:off x="234950" y="2244725"/>
            <a:ext cx="4233863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22118" y="5356046"/>
            <a:ext cx="3391863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Варизонные барьеры способствуют снижению порога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135624" y="3593592"/>
            <a:ext cx="594360" cy="12984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187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Дизайн структур с варизонными барьерами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59994" y="6488668"/>
            <a:ext cx="128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А. </a:t>
            </a:r>
            <a:r>
              <a:rPr lang="ru-RU" dirty="0" err="1" smtClean="0"/>
              <a:t>Дубинов</a:t>
            </a:r>
            <a:endParaRPr lang="ru-RU" dirty="0"/>
          </a:p>
        </p:txBody>
      </p:sp>
      <p:sp>
        <p:nvSpPr>
          <p:cNvPr id="3" name="Rectangle 1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26580060"/>
              </p:ext>
            </p:extLst>
          </p:nvPr>
        </p:nvGraphicFramePr>
        <p:xfrm>
          <a:off x="336424" y="1494228"/>
          <a:ext cx="3868864" cy="2722862"/>
        </p:xfrm>
        <a:graphic>
          <a:graphicData uri="http://schemas.openxmlformats.org/presentationml/2006/ole">
            <p:oleObj spid="_x0000_s24706" name="Graph" r:id="rId3" imgW="4867895" imgH="3419102" progId="">
              <p:embed/>
            </p:oleObj>
          </a:graphicData>
        </a:graphic>
      </p:graphicFrame>
      <p:sp>
        <p:nvSpPr>
          <p:cNvPr id="10" name="Rectangle 125"/>
          <p:cNvSpPr>
            <a:spLocks noChangeArrowheads="1"/>
          </p:cNvSpPr>
          <p:nvPr/>
        </p:nvSpPr>
        <p:spPr bwMode="auto">
          <a:xfrm>
            <a:off x="4205288" y="7650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88664647"/>
              </p:ext>
            </p:extLst>
          </p:nvPr>
        </p:nvGraphicFramePr>
        <p:xfrm>
          <a:off x="3855371" y="1494228"/>
          <a:ext cx="3868864" cy="2722862"/>
        </p:xfrm>
        <a:graphic>
          <a:graphicData uri="http://schemas.openxmlformats.org/presentationml/2006/ole">
            <p:oleObj spid="_x0000_s24707" name="Graph" r:id="rId4" imgW="4867895" imgH="3419102" progId="">
              <p:embed/>
            </p:oleObj>
          </a:graphicData>
        </a:graphic>
      </p:graphicFrame>
      <p:sp>
        <p:nvSpPr>
          <p:cNvPr id="12" name="Rectangle 127"/>
          <p:cNvSpPr>
            <a:spLocks noChangeArrowheads="1"/>
          </p:cNvSpPr>
          <p:nvPr/>
        </p:nvSpPr>
        <p:spPr bwMode="auto">
          <a:xfrm>
            <a:off x="-13493" y="37257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06061040"/>
              </p:ext>
            </p:extLst>
          </p:nvPr>
        </p:nvGraphicFramePr>
        <p:xfrm>
          <a:off x="336424" y="4054962"/>
          <a:ext cx="3868864" cy="2722862"/>
        </p:xfrm>
        <a:graphic>
          <a:graphicData uri="http://schemas.openxmlformats.org/presentationml/2006/ole">
            <p:oleObj spid="_x0000_s24708" name="Graph" r:id="rId5" imgW="4867895" imgH="3419102" progId="">
              <p:embed/>
            </p:oleObj>
          </a:graphicData>
        </a:graphic>
      </p:graphicFrame>
      <p:sp>
        <p:nvSpPr>
          <p:cNvPr id="14" name="Rectangle 129"/>
          <p:cNvSpPr>
            <a:spLocks noChangeArrowheads="1"/>
          </p:cNvSpPr>
          <p:nvPr/>
        </p:nvSpPr>
        <p:spPr bwMode="auto">
          <a:xfrm>
            <a:off x="4088606" y="36758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25057090"/>
              </p:ext>
            </p:extLst>
          </p:nvPr>
        </p:nvGraphicFramePr>
        <p:xfrm>
          <a:off x="3855371" y="4054962"/>
          <a:ext cx="3868864" cy="2722862"/>
        </p:xfrm>
        <a:graphic>
          <a:graphicData uri="http://schemas.openxmlformats.org/presentationml/2006/ole">
            <p:oleObj spid="_x0000_s24709" name="Graph" r:id="rId6" imgW="4867895" imgH="3419102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26332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Дизайн структур с варизонными барьерами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08166623"/>
              </p:ext>
            </p:extLst>
          </p:nvPr>
        </p:nvGraphicFramePr>
        <p:xfrm>
          <a:off x="0" y="1286256"/>
          <a:ext cx="4152900" cy="2895600"/>
        </p:xfrm>
        <a:graphic>
          <a:graphicData uri="http://schemas.openxmlformats.org/presentationml/2006/ole">
            <p:oleObj spid="_x0000_s28678" name="Graph" r:id="rId3" imgW="4163438" imgH="2905328" progId="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25335396"/>
              </p:ext>
            </p:extLst>
          </p:nvPr>
        </p:nvGraphicFramePr>
        <p:xfrm>
          <a:off x="4257675" y="1286256"/>
          <a:ext cx="4152900" cy="2895600"/>
        </p:xfrm>
        <a:graphic>
          <a:graphicData uri="http://schemas.openxmlformats.org/presentationml/2006/ole">
            <p:oleObj spid="_x0000_s28679" name="Graph" r:id="rId4" imgW="4163438" imgH="2905328" progId="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60834309"/>
              </p:ext>
            </p:extLst>
          </p:nvPr>
        </p:nvGraphicFramePr>
        <p:xfrm>
          <a:off x="52388" y="3837432"/>
          <a:ext cx="4152900" cy="2895600"/>
        </p:xfrm>
        <a:graphic>
          <a:graphicData uri="http://schemas.openxmlformats.org/presentationml/2006/ole">
            <p:oleObj spid="_x0000_s28680" name="Graph" r:id="rId5" imgW="4163438" imgH="2905328" progId="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26088775"/>
              </p:ext>
            </p:extLst>
          </p:nvPr>
        </p:nvGraphicFramePr>
        <p:xfrm>
          <a:off x="4152900" y="3837432"/>
          <a:ext cx="4152900" cy="2895600"/>
        </p:xfrm>
        <a:graphic>
          <a:graphicData uri="http://schemas.openxmlformats.org/presentationml/2006/ole">
            <p:oleObj spid="_x0000_s28681" name="Graph" r:id="rId6" imgW="4163438" imgH="2905328" progId="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859994" y="6488668"/>
            <a:ext cx="128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А. </a:t>
            </a:r>
            <a:r>
              <a:rPr lang="ru-RU" dirty="0" err="1" smtClean="0"/>
              <a:t>Дубинов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6926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Экспериментальный </a:t>
            </a:r>
            <a:r>
              <a:rPr lang="ru-RU" dirty="0" smtClean="0"/>
              <a:t>дизайн волновода на 34 мкм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51626878"/>
              </p:ext>
            </p:extLst>
          </p:nvPr>
        </p:nvGraphicFramePr>
        <p:xfrm>
          <a:off x="1004195" y="1507808"/>
          <a:ext cx="7135610" cy="4975287"/>
        </p:xfrm>
        <a:graphic>
          <a:graphicData uri="http://schemas.openxmlformats.org/presentationml/2006/ole">
            <p:oleObj spid="_x0000_s25634" name="Graph" r:id="rId3" imgW="4163438" imgH="2905328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59994" y="6488668"/>
            <a:ext cx="128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А. </a:t>
            </a:r>
            <a:r>
              <a:rPr lang="ru-RU" dirty="0" err="1" smtClean="0"/>
              <a:t>Дубинов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8662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Применение источников среднего и дальнего ИК диапазонов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21408"/>
            <a:ext cx="7886700" cy="4555427"/>
          </a:xfrm>
        </p:spPr>
        <p:txBody>
          <a:bodyPr/>
          <a:lstStyle/>
          <a:p>
            <a:r>
              <a:rPr lang="ru-RU" dirty="0" smtClean="0"/>
              <a:t>Спектроскопия газов (вращательные и колебательные переходы многих молекул)</a:t>
            </a:r>
            <a:endParaRPr lang="en-US" dirty="0" smtClean="0"/>
          </a:p>
          <a:p>
            <a:r>
              <a:rPr lang="ru-RU" dirty="0" smtClean="0"/>
              <a:t>Диагностика в медицине</a:t>
            </a:r>
          </a:p>
          <a:p>
            <a:r>
              <a:rPr lang="ru-RU" dirty="0" smtClean="0"/>
              <a:t>Сканеры, замена рентгена</a:t>
            </a:r>
          </a:p>
          <a:p>
            <a:r>
              <a:rPr lang="ru-RU" dirty="0" smtClean="0"/>
              <a:t>Передача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404778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74342"/>
            <a:ext cx="7886700" cy="1325563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17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708279" y="1019683"/>
            <a:ext cx="756126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 sz="2000" b="1" dirty="0">
                <a:solidFill>
                  <a:prstClr val="black"/>
                </a:solidFill>
              </a:rPr>
              <a:t> Рекомбинация </a:t>
            </a:r>
            <a:r>
              <a:rPr lang="ru-RU" altLang="ru-RU" sz="2000" b="1" dirty="0" err="1">
                <a:solidFill>
                  <a:prstClr val="black"/>
                </a:solidFill>
              </a:rPr>
              <a:t>Шокли</a:t>
            </a:r>
            <a:r>
              <a:rPr lang="ru-RU" altLang="ru-RU" sz="2000" b="1" dirty="0">
                <a:solidFill>
                  <a:prstClr val="black"/>
                </a:solidFill>
              </a:rPr>
              <a:t>-Рида-Холла</a:t>
            </a:r>
          </a:p>
          <a:p>
            <a:pPr eaLnBrk="1" hangingPunct="1">
              <a:spcBef>
                <a:spcPct val="50000"/>
              </a:spcBef>
            </a:pPr>
            <a:endParaRPr lang="ru-RU" altLang="ru-RU" sz="2000" b="1" dirty="0">
              <a:solidFill>
                <a:prstClr val="black"/>
              </a:solidFill>
            </a:endParaRPr>
          </a:p>
          <a:p>
            <a:pPr algn="r" eaLnBrk="1" hangingPunct="1">
              <a:spcBef>
                <a:spcPct val="50000"/>
              </a:spcBef>
            </a:pPr>
            <a:endParaRPr lang="ru-RU" altLang="ru-RU" sz="2000" b="1" i="1" dirty="0">
              <a:solidFill>
                <a:prstClr val="black"/>
              </a:solidFill>
            </a:endParaRPr>
          </a:p>
          <a:p>
            <a:pPr algn="r" eaLnBrk="1" hangingPunct="1">
              <a:spcBef>
                <a:spcPct val="50000"/>
              </a:spcBef>
            </a:pPr>
            <a:r>
              <a:rPr lang="ru-RU" altLang="ru-RU" sz="2000" b="1" i="1" dirty="0">
                <a:solidFill>
                  <a:srgbClr val="3333CC"/>
                </a:solidFill>
              </a:rPr>
              <a:t>Время жизни ограничено снизу!</a:t>
            </a:r>
            <a:r>
              <a:rPr lang="ru-RU" altLang="ru-RU" sz="2000" b="1" dirty="0">
                <a:solidFill>
                  <a:srgbClr val="3333CC"/>
                </a:solidFill>
              </a:rPr>
              <a:t> </a:t>
            </a: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642" y="1522921"/>
            <a:ext cx="403225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5567" y="1522921"/>
            <a:ext cx="23764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708279" y="2819908"/>
            <a:ext cx="756126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 sz="2000" b="1" dirty="0">
                <a:solidFill>
                  <a:prstClr val="black"/>
                </a:solidFill>
              </a:rPr>
              <a:t> Излучательная рекомбинация</a:t>
            </a:r>
          </a:p>
          <a:p>
            <a:pPr eaLnBrk="1" hangingPunct="1">
              <a:spcBef>
                <a:spcPct val="50000"/>
              </a:spcBef>
            </a:pPr>
            <a:endParaRPr lang="ru-RU" altLang="ru-RU" sz="2000" b="1" dirty="0">
              <a:solidFill>
                <a:prstClr val="black"/>
              </a:solidFill>
            </a:endParaRPr>
          </a:p>
          <a:p>
            <a:pPr algn="r" eaLnBrk="1" hangingPunct="1">
              <a:spcBef>
                <a:spcPct val="50000"/>
              </a:spcBef>
            </a:pPr>
            <a:endParaRPr lang="ru-RU" altLang="ru-RU" sz="2000" b="1" i="1" dirty="0">
              <a:solidFill>
                <a:prstClr val="black"/>
              </a:solidFill>
            </a:endParaRPr>
          </a:p>
          <a:p>
            <a:pPr algn="r" eaLnBrk="1" hangingPunct="1">
              <a:spcBef>
                <a:spcPct val="50000"/>
              </a:spcBef>
            </a:pPr>
            <a:r>
              <a:rPr lang="ru-RU" altLang="ru-RU" sz="2000" b="1" i="1" dirty="0">
                <a:solidFill>
                  <a:srgbClr val="3333CC"/>
                </a:solidFill>
              </a:rPr>
              <a:t>Время жизни увеличивается с уменьшением </a:t>
            </a:r>
            <a:r>
              <a:rPr lang="en-US" altLang="ru-RU" sz="2000" b="1" i="1" dirty="0" err="1">
                <a:solidFill>
                  <a:srgbClr val="3333CC"/>
                </a:solidFill>
              </a:rPr>
              <a:t>Eg</a:t>
            </a:r>
            <a:endParaRPr lang="ru-RU" altLang="ru-RU" sz="2000" b="1" dirty="0">
              <a:solidFill>
                <a:srgbClr val="3333CC"/>
              </a:solidFill>
            </a:endParaRPr>
          </a:p>
        </p:txBody>
      </p:sp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4">
            <a:lum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1517" y="3180271"/>
            <a:ext cx="6624637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779717" y="4696333"/>
            <a:ext cx="756126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 sz="2000" b="1">
                <a:solidFill>
                  <a:prstClr val="black"/>
                </a:solidFill>
              </a:rPr>
              <a:t> Оже-рекомбинация</a:t>
            </a:r>
          </a:p>
          <a:p>
            <a:pPr eaLnBrk="1" hangingPunct="1">
              <a:spcBef>
                <a:spcPct val="50000"/>
              </a:spcBef>
            </a:pPr>
            <a:endParaRPr lang="ru-RU" altLang="ru-RU" sz="2000" b="1">
              <a:solidFill>
                <a:prstClr val="black"/>
              </a:solidFill>
            </a:endParaRPr>
          </a:p>
          <a:p>
            <a:pPr algn="r" eaLnBrk="1" hangingPunct="1">
              <a:spcBef>
                <a:spcPct val="50000"/>
              </a:spcBef>
            </a:pPr>
            <a:endParaRPr lang="ru-RU" altLang="ru-RU" sz="2000" b="1" i="1">
              <a:solidFill>
                <a:prstClr val="black"/>
              </a:solidFill>
            </a:endParaRPr>
          </a:p>
          <a:p>
            <a:pPr algn="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rgbClr val="3333CC"/>
                </a:solidFill>
              </a:rPr>
              <a:t>Время жизни уменьшается с уменьшением </a:t>
            </a:r>
            <a:r>
              <a:rPr lang="en-US" altLang="ru-RU" sz="2000" b="1" i="1">
                <a:solidFill>
                  <a:srgbClr val="3333CC"/>
                </a:solidFill>
              </a:rPr>
              <a:t>Eg</a:t>
            </a:r>
            <a:endParaRPr lang="ru-RU" altLang="ru-RU" sz="2000" b="1">
              <a:solidFill>
                <a:srgbClr val="3333CC"/>
              </a:solidFill>
            </a:endParaRP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5">
            <a:lum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6567" y="5161471"/>
            <a:ext cx="48799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6">
            <a:lum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503" t="34087" r="19955"/>
          <a:stretch>
            <a:fillRect/>
          </a:stretch>
        </p:blipFill>
        <p:spPr bwMode="auto">
          <a:xfrm>
            <a:off x="778129" y="5232908"/>
            <a:ext cx="12969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6704" y="5339271"/>
            <a:ext cx="165576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"/>
          <p:cNvSpPr/>
          <p:nvPr/>
        </p:nvSpPr>
        <p:spPr>
          <a:xfrm>
            <a:off x="5604129" y="5526596"/>
            <a:ext cx="720725" cy="403225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47" t="37354" r="55469" b="48730"/>
          <a:stretch>
            <a:fillRect/>
          </a:stretch>
        </p:blipFill>
        <p:spPr bwMode="auto">
          <a:xfrm>
            <a:off x="3589592" y="3107246"/>
            <a:ext cx="17446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9529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 txBox="1">
            <a:spLocks/>
          </p:cNvSpPr>
          <p:nvPr/>
        </p:nvSpPr>
        <p:spPr bwMode="auto">
          <a:xfrm>
            <a:off x="0" y="26035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ru-RU" sz="3600">
                <a:solidFill>
                  <a:schemeClr val="tx2"/>
                </a:solidFill>
              </a:rPr>
              <a:t>Фотолюминесценция. Плазмоны</a:t>
            </a:r>
            <a:endParaRPr lang="en-US" sz="3600" i="1" baseline="-25000">
              <a:solidFill>
                <a:schemeClr val="tx2"/>
              </a:solidFill>
            </a:endParaRPr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5314950" y="1484313"/>
            <a:ext cx="3321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Симметричность зон</a:t>
            </a:r>
            <a:r>
              <a:rPr lang="en-US" sz="1600"/>
              <a:t> </a:t>
            </a:r>
            <a:r>
              <a:rPr lang="ru-RU" sz="1600"/>
              <a:t>уменьшает вклад Оже-рекомбинации</a:t>
            </a:r>
            <a:endParaRPr lang="en-US" sz="1600"/>
          </a:p>
        </p:txBody>
      </p:sp>
      <p:pic>
        <p:nvPicPr>
          <p:cNvPr id="12292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4350" y="2133600"/>
            <a:ext cx="2632075" cy="595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5464175" y="2924175"/>
            <a:ext cx="342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Междолинная Оже</a:t>
            </a:r>
            <a:r>
              <a:rPr lang="en-US" sz="1600"/>
              <a:t> </a:t>
            </a:r>
            <a:r>
              <a:rPr lang="ru-RU" sz="1600"/>
              <a:t>рекомбинация</a:t>
            </a:r>
            <a:endParaRPr lang="en-US" sz="1600"/>
          </a:p>
        </p:txBody>
      </p:sp>
      <p:pic>
        <p:nvPicPr>
          <p:cNvPr id="1229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4350" y="3344863"/>
            <a:ext cx="32321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311275"/>
            <a:ext cx="4678362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6" name="TextBox 6"/>
          <p:cNvSpPr txBox="1">
            <a:spLocks noChangeArrowheads="1"/>
          </p:cNvSpPr>
          <p:nvPr/>
        </p:nvSpPr>
        <p:spPr bwMode="auto">
          <a:xfrm>
            <a:off x="614363" y="4652963"/>
            <a:ext cx="4241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/>
              <a:t>Pb</a:t>
            </a:r>
            <a:r>
              <a:rPr lang="en-US" b="1" baseline="-25000"/>
              <a:t>1-x</a:t>
            </a:r>
            <a:r>
              <a:rPr lang="en-US" b="1"/>
              <a:t>Sn</a:t>
            </a:r>
            <a:r>
              <a:rPr lang="en-US" b="1" baseline="-25000"/>
              <a:t>x</a:t>
            </a:r>
            <a:r>
              <a:rPr lang="en-US" b="1"/>
              <a:t>Te</a:t>
            </a:r>
            <a:r>
              <a:rPr lang="ru-RU" b="1"/>
              <a:t>                         </a:t>
            </a:r>
            <a:r>
              <a:rPr lang="en-US" b="1"/>
              <a:t>Pb</a:t>
            </a:r>
            <a:r>
              <a:rPr lang="en-US" b="1" baseline="-25000"/>
              <a:t>1-x</a:t>
            </a:r>
            <a:r>
              <a:rPr lang="en-US" b="1"/>
              <a:t>Sn</a:t>
            </a:r>
            <a:r>
              <a:rPr lang="en-US" b="1" baseline="-25000"/>
              <a:t>x</a:t>
            </a:r>
            <a:r>
              <a:rPr lang="en-US" b="1"/>
              <a:t>Se</a:t>
            </a:r>
            <a:endParaRPr lang="en-US"/>
          </a:p>
        </p:txBody>
      </p:sp>
      <p:pic>
        <p:nvPicPr>
          <p:cNvPr id="1229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4350" y="4899025"/>
            <a:ext cx="15827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8" name="TextBox 5"/>
          <p:cNvSpPr txBox="1">
            <a:spLocks noChangeArrowheads="1"/>
          </p:cNvSpPr>
          <p:nvPr/>
        </p:nvSpPr>
        <p:spPr bwMode="auto">
          <a:xfrm>
            <a:off x="5495925" y="4246563"/>
            <a:ext cx="3429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Энергия плазмона зависит от концентрации в виде</a:t>
            </a:r>
            <a:endParaRPr lang="en-US" sz="160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9588" y="5481638"/>
            <a:ext cx="48053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C00000"/>
                </a:solidFill>
              </a:rPr>
              <a:t>Плазмонная рекомбинация лимитирует </a:t>
            </a:r>
          </a:p>
          <a:p>
            <a:r>
              <a:rPr lang="ru-RU" b="1">
                <a:solidFill>
                  <a:srgbClr val="C00000"/>
                </a:solidFill>
              </a:rPr>
              <a:t>создание длинноволновых лазеров !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983386D3-F27E-477A-8F46-FD5FAF07A81D}" type="slidenum">
              <a:rPr lang="ru-RU" altLang="ru-RU" smtClean="0"/>
              <a:pPr>
                <a:defRPr/>
              </a:pPr>
              <a:t>32</a:t>
            </a:fld>
            <a:r>
              <a:rPr lang="en-US" altLang="ru-RU" dirty="0" smtClean="0"/>
              <a:t>/21</a:t>
            </a:r>
            <a:endParaRPr lang="ru-RU" altLang="ru-RU" dirty="0"/>
          </a:p>
        </p:txBody>
      </p:sp>
      <p:sp>
        <p:nvSpPr>
          <p:cNvPr id="12301" name="TextBox 2"/>
          <p:cNvSpPr txBox="1">
            <a:spLocks noChangeArrowheads="1"/>
          </p:cNvSpPr>
          <p:nvPr/>
        </p:nvSpPr>
        <p:spPr bwMode="auto">
          <a:xfrm>
            <a:off x="7308850" y="5075238"/>
            <a:ext cx="11509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≈ 50 </a:t>
            </a:r>
            <a:r>
              <a:rPr lang="ru-RU"/>
              <a:t>мэВ</a:t>
            </a:r>
            <a:r>
              <a:rPr lang="en-US"/>
              <a:t> </a:t>
            </a:r>
          </a:p>
        </p:txBody>
      </p:sp>
      <p:sp>
        <p:nvSpPr>
          <p:cNvPr id="12302" name="TextBox 15"/>
          <p:cNvSpPr txBox="1">
            <a:spLocks noChangeArrowheads="1"/>
          </p:cNvSpPr>
          <p:nvPr/>
        </p:nvSpPr>
        <p:spPr bwMode="auto">
          <a:xfrm>
            <a:off x="5594350" y="5648325"/>
            <a:ext cx="3330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≈ </a:t>
            </a:r>
            <a:r>
              <a:rPr lang="ru-RU" dirty="0"/>
              <a:t>25 мкм для </a:t>
            </a:r>
            <a:r>
              <a:rPr lang="en-US" i="1" dirty="0"/>
              <a:t>n,</a:t>
            </a:r>
            <a:r>
              <a:rPr lang="ru-RU" i="1" dirty="0"/>
              <a:t> </a:t>
            </a:r>
            <a:r>
              <a:rPr lang="en-US" i="1" dirty="0"/>
              <a:t>p</a:t>
            </a:r>
            <a:r>
              <a:rPr lang="en-US" dirty="0"/>
              <a:t> ≈ 10</a:t>
            </a:r>
            <a:r>
              <a:rPr lang="en-US" baseline="30000" dirty="0"/>
              <a:t>18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r>
              <a:rPr lang="en-US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Лазеры в среднем и дальнем ИК диапазонах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50" y="1794954"/>
            <a:ext cx="6717957" cy="5063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074" y="2528930"/>
            <a:ext cx="1620754" cy="127480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379976" y="2837372"/>
            <a:ext cx="192024" cy="201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214857" y="3038540"/>
            <a:ext cx="219983" cy="4151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207508" y="5725981"/>
            <a:ext cx="192024" cy="20116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47350" y="3468495"/>
            <a:ext cx="6495148" cy="216801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325" y="2892795"/>
            <a:ext cx="8110558" cy="194392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508" y="4930990"/>
            <a:ext cx="3762375" cy="32385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cxnSp>
        <p:nvCxnSpPr>
          <p:cNvPr id="20" name="Straight Arrow Connector 19"/>
          <p:cNvCxnSpPr/>
          <p:nvPr/>
        </p:nvCxnSpPr>
        <p:spPr>
          <a:xfrm>
            <a:off x="4997281" y="4868141"/>
            <a:ext cx="270044" cy="84304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1460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83702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Структуры на основе </a:t>
            </a:r>
            <a:r>
              <a:rPr lang="en-US" dirty="0" err="1"/>
              <a:t>Pb</a:t>
            </a:r>
            <a:r>
              <a:rPr lang="ru-RU" baseline="-25000" dirty="0"/>
              <a:t>1</a:t>
            </a:r>
            <a:r>
              <a:rPr lang="en-US" baseline="-25000" dirty="0"/>
              <a:t>-</a:t>
            </a:r>
            <a:r>
              <a:rPr lang="en-US" baseline="-25000" dirty="0" err="1"/>
              <a:t>x</a:t>
            </a:r>
            <a:r>
              <a:rPr lang="en-US" dirty="0" err="1"/>
              <a:t>Sn</a:t>
            </a:r>
            <a:r>
              <a:rPr lang="en-US" baseline="-25000" dirty="0" err="1"/>
              <a:t>x</a:t>
            </a:r>
            <a:r>
              <a:rPr lang="en-US" dirty="0" err="1"/>
              <a:t>Te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и </a:t>
            </a:r>
            <a:r>
              <a:rPr lang="en-US" dirty="0" smtClean="0"/>
              <a:t>Pb</a:t>
            </a:r>
            <a:r>
              <a:rPr lang="en-US" baseline="-25000" dirty="0" smtClean="0"/>
              <a:t>1-x</a:t>
            </a:r>
            <a:r>
              <a:rPr lang="en-US" dirty="0" smtClean="0"/>
              <a:t>Sn</a:t>
            </a:r>
            <a:r>
              <a:rPr lang="en-US" baseline="-25000" dirty="0" smtClean="0"/>
              <a:t>x</a:t>
            </a:r>
            <a:r>
              <a:rPr lang="en-US" dirty="0" smtClean="0"/>
              <a:t>Se</a:t>
            </a:r>
            <a:endParaRPr 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1"/>
          <a:stretch>
            <a:fillRect/>
          </a:stretch>
        </p:blipFill>
        <p:spPr bwMode="auto">
          <a:xfrm>
            <a:off x="509778" y="1894491"/>
            <a:ext cx="3967162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812" y="1748187"/>
            <a:ext cx="3184603" cy="453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1751777"/>
              </p:ext>
            </p:extLst>
          </p:nvPr>
        </p:nvGraphicFramePr>
        <p:xfrm>
          <a:off x="979995" y="5494640"/>
          <a:ext cx="2903538" cy="109701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511936"/>
                <a:gridCol w="719969"/>
                <a:gridCol w="671633"/>
              </a:tblGrid>
              <a:tr h="3656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X </a:t>
                      </a:r>
                      <a:r>
                        <a:rPr lang="ru-RU" sz="1800" dirty="0" smtClean="0"/>
                        <a:t>инверсии</a:t>
                      </a:r>
                      <a:endParaRPr lang="en-US" sz="1800" dirty="0"/>
                    </a:p>
                  </a:txBody>
                  <a:tcPr marL="91426" marR="91426" marT="45675" marB="45675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4.2K</a:t>
                      </a:r>
                      <a:endParaRPr lang="en-US" sz="1800" dirty="0"/>
                    </a:p>
                  </a:txBody>
                  <a:tcPr marL="91426" marR="91426" marT="45675" marB="45675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77K</a:t>
                      </a:r>
                      <a:endParaRPr lang="en-US" sz="1800" dirty="0"/>
                    </a:p>
                  </a:txBody>
                  <a:tcPr marL="91426" marR="91426" marT="45675" marB="45675"/>
                </a:tc>
              </a:tr>
              <a:tr h="365654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Pb</a:t>
                      </a:r>
                      <a:r>
                        <a:rPr lang="ru-RU" sz="1800" baseline="-25000" dirty="0" smtClean="0"/>
                        <a:t>1</a:t>
                      </a:r>
                      <a:r>
                        <a:rPr lang="en-US" sz="1800" baseline="-25000" dirty="0" smtClean="0"/>
                        <a:t>-</a:t>
                      </a:r>
                      <a:r>
                        <a:rPr lang="en-US" sz="1800" baseline="-25000" dirty="0" err="1" smtClean="0"/>
                        <a:t>x</a:t>
                      </a:r>
                      <a:r>
                        <a:rPr lang="en-US" sz="1800" dirty="0" err="1" smtClean="0"/>
                        <a:t>Sn</a:t>
                      </a:r>
                      <a:r>
                        <a:rPr lang="en-US" sz="1800" baseline="-25000" dirty="0" err="1" smtClean="0"/>
                        <a:t>x</a:t>
                      </a:r>
                      <a:r>
                        <a:rPr lang="en-US" sz="1800" dirty="0" err="1" smtClean="0"/>
                        <a:t>Te</a:t>
                      </a:r>
                      <a:endParaRPr lang="en-US" sz="1800" dirty="0"/>
                    </a:p>
                  </a:txBody>
                  <a:tcPr marL="91426" marR="91426" marT="45675" marB="45675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0.34</a:t>
                      </a:r>
                      <a:endParaRPr lang="en-US" sz="1800" dirty="0"/>
                    </a:p>
                  </a:txBody>
                  <a:tcPr marL="91426" marR="91426" marT="45675" marB="45675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0.40</a:t>
                      </a:r>
                      <a:endParaRPr lang="en-US" sz="1800" dirty="0"/>
                    </a:p>
                  </a:txBody>
                  <a:tcPr marL="91426" marR="91426" marT="45675" marB="45675"/>
                </a:tc>
              </a:tr>
              <a:tr h="3656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Pb</a:t>
                      </a:r>
                      <a:r>
                        <a:rPr lang="en-US" sz="1800" baseline="-25000" dirty="0" smtClean="0"/>
                        <a:t>1-x</a:t>
                      </a:r>
                      <a:r>
                        <a:rPr lang="en-US" sz="1800" dirty="0" smtClean="0"/>
                        <a:t>Sn</a:t>
                      </a:r>
                      <a:r>
                        <a:rPr lang="en-US" sz="1800" baseline="-25000" dirty="0" smtClean="0"/>
                        <a:t>x</a:t>
                      </a:r>
                      <a:r>
                        <a:rPr lang="en-US" sz="1800" dirty="0" smtClean="0"/>
                        <a:t>Se</a:t>
                      </a:r>
                      <a:endParaRPr lang="en-US" sz="1800" dirty="0"/>
                    </a:p>
                  </a:txBody>
                  <a:tcPr marL="91426" marR="91426" marT="45675" marB="45675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0.15</a:t>
                      </a:r>
                      <a:endParaRPr lang="en-US" sz="1800" dirty="0"/>
                    </a:p>
                  </a:txBody>
                  <a:tcPr marL="91426" marR="91426" marT="45675" marB="45675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0.19</a:t>
                      </a:r>
                      <a:endParaRPr lang="en-US" sz="1800" dirty="0"/>
                    </a:p>
                  </a:txBody>
                  <a:tcPr marL="91426" marR="91426" marT="45675" marB="4567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2085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628" y="2909507"/>
            <a:ext cx="467995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9824" y="2211007"/>
            <a:ext cx="33067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792225"/>
            <a:ext cx="7434285" cy="119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dirty="0" smtClean="0"/>
              <a:t>Стимулированное излучение в </a:t>
            </a:r>
            <a:r>
              <a:rPr lang="ru-RU" dirty="0" err="1" smtClean="0"/>
              <a:t>халькогенидах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78646" y="5575375"/>
            <a:ext cx="3391863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За счёт симметрии зон Оже рекомбинация подавлена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411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2" y="1943922"/>
            <a:ext cx="3735785" cy="4737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322" y="1943922"/>
            <a:ext cx="4890662" cy="4116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6" y="0"/>
            <a:ext cx="8110558" cy="1943922"/>
          </a:xfrm>
          <a:prstGeom prst="rect">
            <a:avLst/>
          </a:prstGeom>
          <a:ln w="2857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063" y="6319950"/>
            <a:ext cx="4746042" cy="408520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xmlns="" val="167695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Лазеры на основе </a:t>
            </a:r>
            <a:r>
              <a:rPr lang="en-US" dirty="0" err="1"/>
              <a:t>Pb</a:t>
            </a:r>
            <a:r>
              <a:rPr lang="ru-RU" baseline="-25000" dirty="0"/>
              <a:t>1</a:t>
            </a:r>
            <a:r>
              <a:rPr lang="en-US" baseline="-25000" dirty="0"/>
              <a:t>-</a:t>
            </a:r>
            <a:r>
              <a:rPr lang="en-US" baseline="-25000" dirty="0" err="1"/>
              <a:t>x</a:t>
            </a:r>
            <a:r>
              <a:rPr lang="en-US" dirty="0" err="1"/>
              <a:t>Sn</a:t>
            </a:r>
            <a:r>
              <a:rPr lang="en-US" baseline="-25000" dirty="0" err="1"/>
              <a:t>x</a:t>
            </a:r>
            <a:r>
              <a:rPr lang="en-US" dirty="0" err="1"/>
              <a:t>Te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и </a:t>
            </a:r>
            <a:r>
              <a:rPr lang="en-US" dirty="0"/>
              <a:t>Pb</a:t>
            </a:r>
            <a:r>
              <a:rPr lang="en-US" baseline="-25000" dirty="0"/>
              <a:t>1-x</a:t>
            </a:r>
            <a:r>
              <a:rPr lang="en-US" dirty="0"/>
              <a:t>Sn</a:t>
            </a:r>
            <a:r>
              <a:rPr lang="en-US" baseline="-25000" dirty="0"/>
              <a:t>x</a:t>
            </a:r>
            <a:r>
              <a:rPr lang="en-US" dirty="0"/>
              <a:t>Se</a:t>
            </a:r>
            <a:r>
              <a:rPr lang="ru-RU" dirty="0" smtClean="0"/>
              <a:t> от </a:t>
            </a:r>
            <a:r>
              <a:rPr lang="ru-RU" dirty="0" err="1" smtClean="0"/>
              <a:t>И.И.Засавицкого</a:t>
            </a:r>
            <a:endParaRPr lang="en-US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66520122"/>
              </p:ext>
            </p:extLst>
          </p:nvPr>
        </p:nvGraphicFramePr>
        <p:xfrm>
          <a:off x="1066508" y="2000707"/>
          <a:ext cx="5267325" cy="4675188"/>
        </p:xfrm>
        <a:graphic>
          <a:graphicData uri="http://schemas.openxmlformats.org/presentationml/2006/ole">
            <p:oleObj spid="_x0000_s10275" name="Image" r:id="rId3" imgW="9612698" imgH="8533333" progId="">
              <p:embed/>
            </p:oleObj>
          </a:graphicData>
        </a:graphic>
      </p:graphicFrame>
      <p:sp>
        <p:nvSpPr>
          <p:cNvPr id="5" name="Поле 4"/>
          <p:cNvSpPr txBox="1">
            <a:spLocks noChangeArrowheads="1"/>
          </p:cNvSpPr>
          <p:nvPr/>
        </p:nvSpPr>
        <p:spPr bwMode="auto">
          <a:xfrm>
            <a:off x="6084596" y="4575632"/>
            <a:ext cx="26733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Heatsink module</a:t>
            </a:r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r>
              <a:rPr lang="ru-RU" altLang="en-US">
                <a:latin typeface="Calibri" panose="020F0502020204030204" pitchFamily="34" charset="0"/>
              </a:rPr>
              <a:t>4х5х8 </a:t>
            </a:r>
            <a:r>
              <a:rPr lang="en-US" altLang="en-US">
                <a:latin typeface="Calibri" panose="020F0502020204030204" pitchFamily="34" charset="0"/>
              </a:rPr>
              <a:t>mm</a:t>
            </a:r>
          </a:p>
          <a:p>
            <a:pPr eaLnBrk="1" hangingPunct="1"/>
            <a:r>
              <a:rPr lang="ru-RU" altLang="en-US">
                <a:latin typeface="Calibri" panose="020F0502020204030204" pitchFamily="34" charset="0"/>
              </a:rPr>
              <a:t> </a:t>
            </a:r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Typical size of laser chip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2x1x0.1 mm</a:t>
            </a:r>
            <a:endParaRPr lang="ru-RU" altLang="en-US">
              <a:latin typeface="Calibri" panose="020F0502020204030204" pitchFamily="34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H="1">
            <a:off x="5089233" y="4856620"/>
            <a:ext cx="914400" cy="476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 flipV="1">
            <a:off x="4441533" y="5396370"/>
            <a:ext cx="1612900" cy="2413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289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69" y="225167"/>
            <a:ext cx="7886700" cy="1325563"/>
          </a:xfrm>
        </p:spPr>
        <p:txBody>
          <a:bodyPr/>
          <a:lstStyle/>
          <a:p>
            <a:r>
              <a:rPr lang="ru-RU" dirty="0" smtClean="0"/>
              <a:t>Спектры лазерной генерации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23754309"/>
              </p:ext>
            </p:extLst>
          </p:nvPr>
        </p:nvGraphicFramePr>
        <p:xfrm>
          <a:off x="355219" y="1466931"/>
          <a:ext cx="8295005" cy="5080173"/>
        </p:xfrm>
        <a:graphic>
          <a:graphicData uri="http://schemas.openxmlformats.org/presentationml/2006/ole">
            <p:oleObj spid="_x0000_s11300" name="Graph" r:id="rId3" imgW="4501286" imgH="3354019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616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5187</TotalTime>
  <Words>519</Words>
  <Application>Microsoft Office PowerPoint</Application>
  <PresentationFormat>Экран (4:3)</PresentationFormat>
  <Paragraphs>129</Paragraphs>
  <Slides>32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Office Theme</vt:lpstr>
      <vt:lpstr>Image</vt:lpstr>
      <vt:lpstr>Graph</vt:lpstr>
      <vt:lpstr>Межзонная фотолюминесценция и стимулированное излучение в узкозонных полупроводниках</vt:lpstr>
      <vt:lpstr>План доклада</vt:lpstr>
      <vt:lpstr>Применение источников среднего и дальнего ИК диапазонов</vt:lpstr>
      <vt:lpstr>Лазеры в среднем и дальнем ИК диапазонах</vt:lpstr>
      <vt:lpstr>Структуры на основе Pb1-xSnxTe и Pb1-xSnxSe</vt:lpstr>
      <vt:lpstr>Стимулированное излучение в халькогенидах</vt:lpstr>
      <vt:lpstr>Слайд 7</vt:lpstr>
      <vt:lpstr>Лазеры на основе Pb1-xSnxTe и Pb1-xSnxSe от И.И.Засавицкого</vt:lpstr>
      <vt:lpstr>Спектры лазерной генерации</vt:lpstr>
      <vt:lpstr>Лазеры в среднем и дальнем ИК диапазонах</vt:lpstr>
      <vt:lpstr>Особенности лазеров на основе Pb1-xSnxTe и Pb1-xSnxSe</vt:lpstr>
      <vt:lpstr>Лазеры в среднем и дальнем ИК диапазонах</vt:lpstr>
      <vt:lpstr>Особенности зонной структуры HgCdTe</vt:lpstr>
      <vt:lpstr>Преимущества КРТ</vt:lpstr>
      <vt:lpstr>Слайд 15</vt:lpstr>
      <vt:lpstr>Фотолюминесценция в структурах на основе HgCdTe</vt:lpstr>
      <vt:lpstr>Стимулированное излучение в КРТ</vt:lpstr>
      <vt:lpstr>Стимулированное излучение в структурах на основе HgCdTe</vt:lpstr>
      <vt:lpstr>Слайд 19</vt:lpstr>
      <vt:lpstr>Локализация излучения в объёмной структуре HgCdTe</vt:lpstr>
      <vt:lpstr>Стимулированное излучение в объёмной структуре HgCdTe</vt:lpstr>
      <vt:lpstr>Стимулированное излучение в волноводных гетероструктурах (длина волны ~4.5 мкм)</vt:lpstr>
      <vt:lpstr>Стимулированное излучение в волноводных гетероструктурах (длина волны ~4.5 мкм)</vt:lpstr>
      <vt:lpstr>Стимулированное излучение в волноводных гетероструктурах</vt:lpstr>
      <vt:lpstr>Стимулированное излучение в волноводных гетероструктурах (длина волны ~8,9 мкм)</vt:lpstr>
      <vt:lpstr>Слайд 26</vt:lpstr>
      <vt:lpstr>Дизайн структур с варизонными барьерами </vt:lpstr>
      <vt:lpstr>Дизайн структур с варизонными барьерами </vt:lpstr>
      <vt:lpstr>Экспериментальный дизайн волновода на 34 мкм</vt:lpstr>
      <vt:lpstr>Спасибо за внимание!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Длинноволновая фотолюминесценция в узкозонных полупроводниках.</dc:title>
  <dc:creator>Aleksandr Kadykov</dc:creator>
  <cp:lastModifiedBy>user</cp:lastModifiedBy>
  <cp:revision>115</cp:revision>
  <dcterms:created xsi:type="dcterms:W3CDTF">2015-05-14T14:56:17Z</dcterms:created>
  <dcterms:modified xsi:type="dcterms:W3CDTF">2015-05-21T12:20:18Z</dcterms:modified>
</cp:coreProperties>
</file>