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8" r:id="rId3"/>
    <p:sldId id="256" r:id="rId4"/>
    <p:sldId id="277" r:id="rId5"/>
    <p:sldId id="283" r:id="rId6"/>
    <p:sldId id="282" r:id="rId7"/>
    <p:sldId id="279" r:id="rId8"/>
    <p:sldId id="280" r:id="rId9"/>
    <p:sldId id="284" r:id="rId10"/>
    <p:sldId id="287" r:id="rId11"/>
    <p:sldId id="285" r:id="rId12"/>
    <p:sldId id="288" r:id="rId13"/>
    <p:sldId id="290" r:id="rId14"/>
    <p:sldId id="289" r:id="rId15"/>
    <p:sldId id="286" r:id="rId16"/>
    <p:sldId id="291" r:id="rId17"/>
    <p:sldId id="300" r:id="rId18"/>
    <p:sldId id="297" r:id="rId19"/>
    <p:sldId id="295" r:id="rId20"/>
    <p:sldId id="296" r:id="rId21"/>
    <p:sldId id="298" r:id="rId22"/>
    <p:sldId id="29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769"/>
    <a:srgbClr val="D2B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63" autoAdjust="0"/>
    <p:restoredTop sz="94660"/>
  </p:normalViewPr>
  <p:slideViewPr>
    <p:cSldViewPr>
      <p:cViewPr varScale="1">
        <p:scale>
          <a:sx n="117" d="100"/>
          <a:sy n="117" d="100"/>
        </p:scale>
        <p:origin x="20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D7640-2F04-45A2-9F32-F77246CE2106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0800B-3FCB-4E14-B808-AB7747DA8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0800B-3FCB-4E14-B808-AB7747DA83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B19E-C8EE-4204-B84B-5F62A6AA6B4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F340-6766-4397-8984-7CC2FAA2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52.png"/><Relationship Id="rId5" Type="http://schemas.openxmlformats.org/officeDocument/2006/relationships/image" Target="../media/image5.png"/><Relationship Id="rId10" Type="http://schemas.openxmlformats.org/officeDocument/2006/relationships/image" Target="../media/image5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4.png"/><Relationship Id="rId10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5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emf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Relationship Id="rId9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4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28201"/>
            <a:ext cx="6223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Эффект Холла в сверхпроводниках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76256" y="4221088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Пластовец</a:t>
            </a:r>
            <a:r>
              <a:rPr lang="ru-RU" dirty="0" smtClean="0"/>
              <a:t> </a:t>
            </a:r>
            <a:r>
              <a:rPr lang="ru-RU" dirty="0" smtClean="0"/>
              <a:t>Вадим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7812" y="623731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15.10.2020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2292" y="611396"/>
            <a:ext cx="524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образовательный семинар аспирантов и студентов</a:t>
            </a:r>
            <a:endParaRPr lang="ru-RU" dirty="0"/>
          </a:p>
        </p:txBody>
      </p:sp>
      <p:pic>
        <p:nvPicPr>
          <p:cNvPr id="23554" name="Picture 2" descr="https://upload.wikimedia.org/wikipedia/commons/3/37/Ipm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79" y="136613"/>
            <a:ext cx="2785345" cy="988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Модифицированная </a:t>
            </a:r>
            <a:r>
              <a:rPr lang="en-US" sz="2400" dirty="0" smtClean="0">
                <a:solidFill>
                  <a:schemeClr val="tx1"/>
                </a:solidFill>
              </a:rPr>
              <a:t>TDGL</a:t>
            </a:r>
            <a:r>
              <a:rPr lang="ru-RU" sz="2400" dirty="0" smtClean="0">
                <a:solidFill>
                  <a:schemeClr val="tx1"/>
                </a:solidFill>
              </a:rPr>
              <a:t> теория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460432" y="6237312"/>
            <a:ext cx="683568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9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15" y="2924944"/>
            <a:ext cx="2828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464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84984"/>
            <a:ext cx="3752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59957"/>
            <a:ext cx="2190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1520" y="6081861"/>
            <a:ext cx="290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Изначально в модели есть: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4029" y="6081861"/>
            <a:ext cx="5238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8879" y="6129486"/>
            <a:ext cx="1419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804767"/>
            <a:ext cx="2000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797152"/>
            <a:ext cx="1400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196752"/>
            <a:ext cx="4781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1556792"/>
            <a:ext cx="1790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419872" y="256490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504" y="827420"/>
            <a:ext cx="272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Система уравнений </a:t>
            </a:r>
            <a:r>
              <a:rPr lang="en-US" dirty="0" smtClean="0"/>
              <a:t>TDGL: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4077072"/>
            <a:ext cx="240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Тензор проводимости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5877272"/>
            <a:ext cx="2238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6309320"/>
            <a:ext cx="2209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6012160" y="594928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73021" y="5507940"/>
            <a:ext cx="255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симметрии </a:t>
            </a:r>
            <a:r>
              <a:rPr lang="ru-RU" dirty="0" err="1" smtClean="0"/>
              <a:t>у-й</a:t>
            </a:r>
            <a:r>
              <a:rPr lang="ru-RU" dirty="0" smtClean="0"/>
              <a:t> </a:t>
            </a:r>
            <a:r>
              <a:rPr lang="en-US" dirty="0" smtClean="0"/>
              <a:t>TDGL: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Ур</a:t>
            </a:r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внение движения вихря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10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72469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Рассмотрим предел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24694"/>
            <a:ext cx="98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838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420888"/>
            <a:ext cx="4791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284984"/>
            <a:ext cx="609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1268760"/>
            <a:ext cx="595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Обезразмеренные</a:t>
            </a:r>
            <a:r>
              <a:rPr lang="ru-RU" dirty="0" smtClean="0"/>
              <a:t> уравнения для амплитуды                     </a:t>
            </a:r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268760"/>
            <a:ext cx="3067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420888"/>
            <a:ext cx="1781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924944"/>
            <a:ext cx="1343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лилиния 15"/>
          <p:cNvSpPr/>
          <p:nvPr/>
        </p:nvSpPr>
        <p:spPr>
          <a:xfrm>
            <a:off x="6866965" y="424927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275856" y="5517232"/>
            <a:ext cx="144016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0032" y="5013176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O(1) </a:t>
            </a:r>
            <a:r>
              <a:rPr lang="ru-RU" dirty="0" smtClean="0"/>
              <a:t>уравнения</a:t>
            </a:r>
          </a:p>
          <a:p>
            <a:endParaRPr lang="ru-RU" dirty="0" smtClean="0"/>
          </a:p>
          <a:p>
            <a:r>
              <a:rPr lang="en-US" dirty="0" smtClean="0"/>
              <a:t>O(</a:t>
            </a:r>
            <a:r>
              <a:rPr lang="en-US" dirty="0" err="1" smtClean="0"/>
              <a:t>v</a:t>
            </a:r>
            <a:r>
              <a:rPr lang="en-US" sz="1200" dirty="0" err="1" smtClean="0"/>
              <a:t>L</a:t>
            </a:r>
            <a:r>
              <a:rPr lang="en-US" dirty="0" smtClean="0"/>
              <a:t>) </a:t>
            </a:r>
            <a:r>
              <a:rPr lang="ru-RU" dirty="0" smtClean="0"/>
              <a:t>уравнения</a:t>
            </a:r>
            <a:endParaRPr lang="ru-RU" dirty="0"/>
          </a:p>
        </p:txBody>
      </p:sp>
      <p:pic>
        <p:nvPicPr>
          <p:cNvPr id="5136" name="Picture 16" descr="C:\Users\plast\Desktop\1Ресурс 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437112"/>
            <a:ext cx="2520280" cy="2337375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372200" y="1844824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Ур</a:t>
            </a:r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внение движения вихря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11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866965" y="424927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3248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714" y="1484784"/>
            <a:ext cx="3638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6134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852936"/>
            <a:ext cx="609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09120"/>
            <a:ext cx="1466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162550"/>
            <a:ext cx="3667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23528" y="836712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O(</a:t>
            </a:r>
            <a:r>
              <a:rPr lang="en-US" dirty="0" err="1" smtClean="0"/>
              <a:t>v</a:t>
            </a:r>
            <a:r>
              <a:rPr lang="en-US" sz="1200" dirty="0" err="1" smtClean="0"/>
              <a:t>L</a:t>
            </a:r>
            <a:r>
              <a:rPr lang="en-US" dirty="0" smtClean="0"/>
              <a:t>) </a:t>
            </a:r>
            <a:r>
              <a:rPr lang="ru-RU" dirty="0" smtClean="0"/>
              <a:t>уравнения</a:t>
            </a:r>
            <a:endParaRPr lang="ru-RU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969246"/>
            <a:ext cx="3295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308304" y="1268760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67944" y="4437112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Ур</a:t>
            </a:r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внение движения вихря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12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866965" y="424927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3248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714" y="1484784"/>
            <a:ext cx="3638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6134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852936"/>
            <a:ext cx="609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23528" y="836712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O(</a:t>
            </a:r>
            <a:r>
              <a:rPr lang="en-US" dirty="0" err="1" smtClean="0"/>
              <a:t>v</a:t>
            </a:r>
            <a:r>
              <a:rPr lang="en-US" sz="1200" dirty="0" err="1" smtClean="0"/>
              <a:t>L</a:t>
            </a:r>
            <a:r>
              <a:rPr lang="en-US" dirty="0" smtClean="0"/>
              <a:t>) </a:t>
            </a:r>
            <a:r>
              <a:rPr lang="ru-RU" dirty="0" smtClean="0"/>
              <a:t>уравнения</a:t>
            </a:r>
            <a:endParaRPr lang="ru-RU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969246"/>
            <a:ext cx="3295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 r="58001"/>
          <a:stretch>
            <a:fillRect/>
          </a:stretch>
        </p:blipFill>
        <p:spPr bwMode="auto">
          <a:xfrm>
            <a:off x="1259632" y="4818484"/>
            <a:ext cx="115212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797152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01208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5805264"/>
            <a:ext cx="13620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6302077"/>
            <a:ext cx="1666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/>
          <p:nvPr/>
        </p:nvCxnSpPr>
        <p:spPr>
          <a:xfrm>
            <a:off x="899592" y="4941168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20272" y="1268760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 cstate="print"/>
          <a:srcRect r="73567"/>
          <a:stretch>
            <a:fillRect/>
          </a:stretch>
        </p:blipFill>
        <p:spPr bwMode="auto">
          <a:xfrm>
            <a:off x="7164288" y="1484784"/>
            <a:ext cx="36004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 стрелкой 25"/>
          <p:cNvCxnSpPr/>
          <p:nvPr/>
        </p:nvCxnSpPr>
        <p:spPr>
          <a:xfrm>
            <a:off x="3347864" y="5877272"/>
            <a:ext cx="144016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32040" y="4859868"/>
            <a:ext cx="409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Условие разрешимости </a:t>
            </a:r>
            <a:r>
              <a:rPr lang="en-US" dirty="0" smtClean="0"/>
              <a:t>O(</a:t>
            </a:r>
            <a:r>
              <a:rPr lang="en-US" dirty="0" err="1" smtClean="0"/>
              <a:t>v</a:t>
            </a:r>
            <a:r>
              <a:rPr lang="en-US" sz="1200" dirty="0" err="1" smtClean="0"/>
              <a:t>L</a:t>
            </a:r>
            <a:r>
              <a:rPr lang="en-US" dirty="0" smtClean="0"/>
              <a:t>) </a:t>
            </a:r>
            <a:r>
              <a:rPr lang="ru-RU" dirty="0" smtClean="0"/>
              <a:t>уравнений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5229200"/>
            <a:ext cx="3779912" cy="5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5733256"/>
            <a:ext cx="2827784" cy="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4149080"/>
            <a:ext cx="4154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Решение стационарной задачи</a:t>
            </a:r>
          </a:p>
          <a:p>
            <a:r>
              <a:rPr lang="ru-RU" dirty="0" smtClean="0"/>
              <a:t>инвариантно относительно трансляции: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Ур</a:t>
            </a:r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внение движения вихря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13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866965" y="424927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779912" cy="5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836712"/>
            <a:ext cx="2827784" cy="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2520280" cy="6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556791"/>
            <a:ext cx="4761359" cy="5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627915"/>
            <a:ext cx="1440160" cy="43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356992"/>
            <a:ext cx="3505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2420888"/>
            <a:ext cx="2922897" cy="42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4581128"/>
            <a:ext cx="1876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71600" y="2924944"/>
            <a:ext cx="23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Уравнение движения: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924944"/>
            <a:ext cx="4104456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Тензор проводимости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14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505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1876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3305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24860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429000"/>
            <a:ext cx="2505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6608" y="34290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037931"/>
            <a:ext cx="2228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4581128"/>
            <a:ext cx="18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Грязный предел:</a:t>
            </a:r>
            <a:endParaRPr lang="ru-RU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771255"/>
            <a:ext cx="4991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942681"/>
            <a:ext cx="2590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3528" y="3140968"/>
            <a:ext cx="279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Омическая проводимость: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3131676"/>
            <a:ext cx="283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Холловская</a:t>
            </a:r>
            <a:r>
              <a:rPr lang="ru-RU" dirty="0" smtClean="0"/>
              <a:t> проводимость: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00192" y="3789040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7891" y="5845966"/>
            <a:ext cx="2634570" cy="8507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Холловская</a:t>
            </a:r>
            <a:r>
              <a:rPr lang="ru-RU" sz="2400" dirty="0" smtClean="0">
                <a:solidFill>
                  <a:schemeClr val="tx1"/>
                </a:solidFill>
              </a:rPr>
              <a:t> аномалия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15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4189797" cy="32549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588" y="1916832"/>
            <a:ext cx="98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Копнин</a:t>
            </a:r>
            <a:r>
              <a:rPr lang="ru-RU" dirty="0" smtClean="0"/>
              <a:t>: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790" y="1772816"/>
            <a:ext cx="2098065" cy="765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780928"/>
            <a:ext cx="2519605" cy="327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720740"/>
            <a:ext cx="2660190" cy="7163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3247" y="3912486"/>
            <a:ext cx="1302809" cy="31231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929807" y="4080780"/>
            <a:ext cx="70608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5234554"/>
            <a:ext cx="2791383" cy="15788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67744" y="4941163"/>
            <a:ext cx="3392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Fukuyama et al </a:t>
            </a:r>
            <a:r>
              <a:rPr lang="en-US" sz="1400" dirty="0" err="1" smtClean="0"/>
              <a:t>Theor</a:t>
            </a:r>
            <a:r>
              <a:rPr lang="en-US" sz="1400" dirty="0" smtClean="0"/>
              <a:t>. Phys. 46, 1028 (1971)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353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Холловская</a:t>
            </a:r>
            <a:r>
              <a:rPr lang="ru-RU" sz="2400" dirty="0" smtClean="0">
                <a:solidFill>
                  <a:schemeClr val="tx1"/>
                </a:solidFill>
              </a:rPr>
              <a:t> аномалия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15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22784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4189797" cy="32549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588" y="1916832"/>
            <a:ext cx="98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Копнин</a:t>
            </a:r>
            <a:r>
              <a:rPr lang="ru-RU" dirty="0" smtClean="0"/>
              <a:t>: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790" y="1772816"/>
            <a:ext cx="2098065" cy="765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780928"/>
            <a:ext cx="2519605" cy="327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720740"/>
            <a:ext cx="2660190" cy="7163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3247" y="3861048"/>
            <a:ext cx="1302809" cy="31231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929807" y="4080780"/>
            <a:ext cx="70608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5234554"/>
            <a:ext cx="2791383" cy="1578822"/>
          </a:xfrm>
          <a:prstGeom prst="rect">
            <a:avLst/>
          </a:prstGeom>
        </p:spPr>
      </p:pic>
      <p:pic>
        <p:nvPicPr>
          <p:cNvPr id="16" name="Picture 13" descr="C:\Work\Hall effect\downloa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764704"/>
            <a:ext cx="4107070" cy="297140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67744" y="4941163"/>
            <a:ext cx="3392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Fukuyama et al </a:t>
            </a:r>
            <a:r>
              <a:rPr lang="en-US" sz="1400" dirty="0" err="1" smtClean="0"/>
              <a:t>Theor</a:t>
            </a:r>
            <a:r>
              <a:rPr lang="en-US" sz="1400" dirty="0" smtClean="0"/>
              <a:t>. Phys. 46, 1028 (1971)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353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764704"/>
            <a:ext cx="3190300" cy="3644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8376" y="4378666"/>
            <a:ext cx="3520128" cy="2434710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16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764704"/>
            <a:ext cx="3178634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4244938"/>
            <a:ext cx="4059406" cy="26404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624"/>
            <a:ext cx="6618376" cy="553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8376" y="456927"/>
            <a:ext cx="3185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Neissen</a:t>
            </a:r>
            <a:r>
              <a:rPr lang="en-US" sz="1400" dirty="0" smtClean="0"/>
              <a:t> </a:t>
            </a:r>
            <a:r>
              <a:rPr lang="en-US" sz="1400" dirty="0"/>
              <a:t>e</a:t>
            </a:r>
            <a:r>
              <a:rPr lang="en-US" sz="1400" dirty="0" smtClean="0"/>
              <a:t>t </a:t>
            </a:r>
            <a:r>
              <a:rPr lang="en-US" sz="1400" dirty="0" smtClean="0"/>
              <a:t>al., Phys. Letters 25A, 1 (1967)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61384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17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749"/>
            <a:ext cx="3666735" cy="4237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687324"/>
            <a:ext cx="3496333" cy="2525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8086" y="3140968"/>
            <a:ext cx="3642266" cy="36878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53" y="188640"/>
            <a:ext cx="6682572" cy="273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384919"/>
            <a:ext cx="3036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Noto </a:t>
            </a:r>
            <a:r>
              <a:rPr lang="en-US" sz="1400" dirty="0"/>
              <a:t>e</a:t>
            </a:r>
            <a:r>
              <a:rPr lang="en-US" sz="1400" dirty="0" smtClean="0"/>
              <a:t>t </a:t>
            </a:r>
            <a:r>
              <a:rPr lang="en-US" sz="1400" dirty="0" smtClean="0"/>
              <a:t>al., </a:t>
            </a:r>
            <a:r>
              <a:rPr lang="en-US" sz="1400" dirty="0" err="1" smtClean="0"/>
              <a:t>S.S.Comm</a:t>
            </a:r>
            <a:r>
              <a:rPr lang="en-US" sz="1400" dirty="0" smtClean="0"/>
              <a:t>., 18, 1081</a:t>
            </a:r>
            <a:r>
              <a:rPr lang="en-US" sz="14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smtClean="0"/>
              <a:t>1976)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073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План доклада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460432" y="6237312"/>
            <a:ext cx="683568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006838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   </a:t>
            </a:r>
            <a:r>
              <a:rPr lang="ru-RU" sz="2000" dirty="0" smtClean="0"/>
              <a:t>введение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  </a:t>
            </a:r>
            <a:r>
              <a:rPr lang="ru-RU" sz="2000" dirty="0" smtClean="0"/>
              <a:t>феноменологические модели движения вихрей</a:t>
            </a:r>
            <a:endParaRPr lang="en-US" sz="2000" dirty="0" smtClean="0"/>
          </a:p>
          <a:p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  </a:t>
            </a:r>
            <a:r>
              <a:rPr lang="ru-RU" sz="2000" dirty="0" smtClean="0"/>
              <a:t>модифицированная теория Гинзбурга-Ландау 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  </a:t>
            </a:r>
            <a:r>
              <a:rPr lang="ru-RU" sz="2000" dirty="0" smtClean="0"/>
              <a:t>омическая и </a:t>
            </a:r>
            <a:r>
              <a:rPr lang="ru-RU" sz="2000" dirty="0" err="1" smtClean="0"/>
              <a:t>холловская</a:t>
            </a:r>
            <a:r>
              <a:rPr lang="ru-RU" sz="2000" dirty="0" smtClean="0"/>
              <a:t> проводимость в сверхпроводниках 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  </a:t>
            </a:r>
            <a:r>
              <a:rPr lang="ru-RU" sz="2000" dirty="0" smtClean="0"/>
              <a:t>экспериментальные наблюдения ЭХ 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18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76" y="1340768"/>
            <a:ext cx="3652660" cy="5472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98296"/>
            <a:ext cx="3666267" cy="5415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116633"/>
            <a:ext cx="8676456" cy="39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0232" y="569830"/>
            <a:ext cx="2427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Hagen</a:t>
            </a:r>
            <a:r>
              <a:rPr lang="en-US" sz="1400" dirty="0" smtClean="0"/>
              <a:t> </a:t>
            </a:r>
            <a:r>
              <a:rPr lang="en-US" sz="1400" dirty="0"/>
              <a:t>e</a:t>
            </a:r>
            <a:r>
              <a:rPr lang="en-US" sz="1400" dirty="0" smtClean="0"/>
              <a:t>t </a:t>
            </a:r>
            <a:r>
              <a:rPr lang="en-US" sz="1400" dirty="0" smtClean="0"/>
              <a:t>al., </a:t>
            </a:r>
            <a:r>
              <a:rPr lang="en-US" sz="1400" dirty="0" smtClean="0"/>
              <a:t>PRB</a:t>
            </a:r>
            <a:r>
              <a:rPr lang="en-US" sz="1400" dirty="0" smtClean="0"/>
              <a:t>., 47, 2</a:t>
            </a:r>
            <a:r>
              <a:rPr lang="en-US" sz="14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smtClean="0"/>
              <a:t>1993)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2224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Экспериментальное наблюдение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19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0" t="2209" r="6361"/>
          <a:stretch>
            <a:fillRect/>
          </a:stretch>
        </p:blipFill>
        <p:spPr bwMode="auto">
          <a:xfrm>
            <a:off x="2123728" y="1779401"/>
            <a:ext cx="4610100" cy="369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4544" y="537777"/>
            <a:ext cx="3024188" cy="795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Pr</a:t>
            </a:r>
            <a:r>
              <a:rPr lang="en-US" sz="2400" baseline="-25000" dirty="0">
                <a:solidFill>
                  <a:schemeClr val="tx1"/>
                </a:solidFill>
              </a:rPr>
              <a:t>2-x</a:t>
            </a:r>
            <a:r>
              <a:rPr lang="en-US" sz="2400" dirty="0">
                <a:solidFill>
                  <a:schemeClr val="tx1"/>
                </a:solidFill>
              </a:rPr>
              <a:t>Ce</a:t>
            </a:r>
            <a:r>
              <a:rPr lang="en-US" sz="2400" baseline="-25000" dirty="0">
                <a:solidFill>
                  <a:schemeClr val="tx1"/>
                </a:solidFill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CuO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46287"/>
            <a:ext cx="5508625" cy="795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sv-SE" dirty="0">
                <a:solidFill>
                  <a:srgbClr val="000000"/>
                </a:solidFill>
                <a:ea typeface="Times New Roman" pitchFamily="18" charset="0"/>
                <a:cs typeface="CMR10"/>
              </a:rPr>
              <a:t>Y. Dagan  PRB V.76 P. 024506 (2007)</a:t>
            </a:r>
          </a:p>
        </p:txBody>
      </p:sp>
    </p:spTree>
    <p:extLst>
      <p:ext uri="{BB962C8B-B14F-4D97-AF65-F5344CB8AC3E}">
        <p14:creationId xmlns:p14="http://schemas.microsoft.com/office/powerpoint/2010/main" val="3291166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Экспериментальное наблюдение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05885"/>
            <a:ext cx="5115471" cy="480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>
            <a:off x="8316416" y="6237312"/>
            <a:ext cx="827584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20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" y="620807"/>
            <a:ext cx="6670996" cy="5794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584" y="1038857"/>
            <a:ext cx="3851920" cy="577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4377" y="1449163"/>
            <a:ext cx="4234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Zhao, </a:t>
            </a:r>
            <a:r>
              <a:rPr lang="en-US" sz="1400" dirty="0" err="1" smtClean="0"/>
              <a:t>Vinokur</a:t>
            </a:r>
            <a:r>
              <a:rPr lang="en-US" sz="1400" dirty="0" smtClean="0"/>
              <a:t>, </a:t>
            </a:r>
            <a:r>
              <a:rPr lang="en-US" sz="1400" dirty="0" err="1" smtClean="0"/>
              <a:t>Postolova</a:t>
            </a:r>
            <a:r>
              <a:rPr lang="en-US" sz="1400" dirty="0" smtClean="0"/>
              <a:t> </a:t>
            </a:r>
            <a:r>
              <a:rPr lang="en-US" sz="1400" dirty="0"/>
              <a:t>e</a:t>
            </a:r>
            <a:r>
              <a:rPr lang="en-US" sz="1400" dirty="0" smtClean="0"/>
              <a:t>t </a:t>
            </a:r>
            <a:r>
              <a:rPr lang="en-US" sz="1400" dirty="0" smtClean="0"/>
              <a:t>al., </a:t>
            </a:r>
            <a:r>
              <a:rPr lang="en-US" sz="1400" dirty="0" smtClean="0"/>
              <a:t>PRL</a:t>
            </a:r>
            <a:r>
              <a:rPr lang="en-US" sz="1400" dirty="0" smtClean="0"/>
              <a:t>, 122, 247001</a:t>
            </a:r>
            <a:r>
              <a:rPr lang="en-US" sz="1400" dirty="0" smtClean="0"/>
              <a:t> (</a:t>
            </a:r>
            <a:r>
              <a:rPr lang="en-US" sz="1400" dirty="0" smtClean="0"/>
              <a:t>2019</a:t>
            </a:r>
            <a:r>
              <a:rPr lang="en-US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91166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670135" cy="31683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4208140" cy="551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Классический и квантовый эффект Холла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460432" y="6237312"/>
            <a:ext cx="683568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71" y="2371477"/>
            <a:ext cx="44275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196752"/>
            <a:ext cx="3061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Гальваномагнитные явления </a:t>
            </a:r>
            <a:endParaRPr lang="en-US" dirty="0" smtClean="0"/>
          </a:p>
          <a:p>
            <a:r>
              <a:rPr lang="ru-RU" dirty="0" smtClean="0"/>
              <a:t>в слабом магнитном поле:</a:t>
            </a:r>
            <a:endParaRPr lang="ru-RU" dirty="0"/>
          </a:p>
        </p:txBody>
      </p:sp>
      <p:pic>
        <p:nvPicPr>
          <p:cNvPr id="21507" name="Picture 3" descr="https://lh3.googleusercontent.com/proxy/1UtcwZZX3VEZMvojYOgX3b47yKNbZcjI1xXmFFWTrkWQRxC-xeqcqY0WXh3QqtxNHdLL1IOlsYxeH_KcTZWmuZCn5sZ3d7IQz6F2Sw4i1W1HSJmbsaHLC14R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21395"/>
            <a:ext cx="3800475" cy="2171701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203848" y="1491506"/>
            <a:ext cx="792088" cy="353318"/>
            <a:chOff x="3131840" y="3828405"/>
            <a:chExt cx="792088" cy="353318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1100"/>
            <a:stretch>
              <a:fillRect/>
            </a:stretch>
          </p:blipFill>
          <p:spPr bwMode="auto">
            <a:xfrm>
              <a:off x="3779912" y="3861048"/>
              <a:ext cx="144016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7799" r="14951"/>
            <a:stretch>
              <a:fillRect/>
            </a:stretch>
          </p:blipFill>
          <p:spPr bwMode="auto">
            <a:xfrm flipH="1">
              <a:off x="3419872" y="3828405"/>
              <a:ext cx="36004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62201"/>
            <a:stretch>
              <a:fillRect/>
            </a:stretch>
          </p:blipFill>
          <p:spPr bwMode="auto">
            <a:xfrm>
              <a:off x="3131840" y="3828405"/>
              <a:ext cx="288032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79837"/>
            <a:ext cx="2190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 descr="data:image/jpeg;base64,/9j/4AAQSkZJRgABAQAAAQABAAD/2wCEAAkGBxISEhUTExIWFRUWGBcVGBcYFxgfHRgdFxsdGBgfGBodHiggHR0mGyAYITEhJSkrLi4uGx8zODMsNygtLisBCgoKDg0OGxAQGi0lICYvLzAvLS0tMC0tLTMvMC0vLS0tLS0vLi0tLS0tLS0tLS0tLS0tLS0vLS0tLSsuLS0tLf/AABEIAKABOgMBIgACEQEDEQH/xAAbAAACAwEBAQAAAAAAAAAAAAAABQMEBgIBB//EAE4QAAIBAgMEBQcIBgkDAgcAAAECAwARBBIhBTFBUQYTInGBFDJUYZGS0RUjQlKTobHSM2JygqLBByRDU1WUo8LiRHPTFiU0RYOksvDx/8QAGQEBAQEBAQEAAAAAAAAAAAAAAAECAwQF/8QAMxEAAgEBBAULBAMBAAAAAAAAAAECEQMSIVExQWGR8AQTIlJxgaGxwdHhMpLS8SNCU3L/2gAMAwEAAhEDEQA/APuNJ5ukuHQyAs14pY4G7J86S2W3Ma6ncLNypxWM2j0ZxEhcgx9pcQ2rHz80nk/0d2WRrngQN9Aa9ZlJKhgSu8Ai47xwrnyqO2bOuXnmFvb4j21lto7GxDvNI5QKYsRHe+lnZGj7Kpe2VSGJJN9wtUGztjmczydVGqvJOVHA58PDEGHZFxdXF7cONAbCfFIgYs4GVS5udQo3m3Ko4NoRuCwIyBVbPdcpDC+++mnO28VnY+jkudi/azJo2YWDHDiAhgUzEXud9tb2uNfRsObsv1cfZXC3izaOYRIGBOW2mZWUkb1G7fQD7G7SSLqgTcyvkSxXXslybkgWCgn2W31NDilYKfNLi4UkXNtTuJv4XqnjsCZHwrZVAikLsDwBikSy6a9pl5bqSYDo3Ijwl9VVIVOVlGRoWZuKXKnMPNI4g0A8+Wourhk1tN1eRdM3zpAFxfcCRe1Mqx2G6PTjqgUjOU4Ql82qjDmzBezxGo3ec17cXWN2TM7llxs8YNrIqwELpbTNGT69TxoDzpThmkw0iq2XS59YGpFTbBwzRwRo7BiFGo5bxVKbZssccrPi5ph1bDK4hA3b+xGpv406wvmJ+yv4Va4HFWa51z10p4ktLtsbREPV3+nIqe3fV9iLa1mek+DinMRMjCzqoyjTtHU7qKlcRbynGDcFiada9qpDiUAtcm2l8p+Fd+WJzPut8Kh2ONpQu8bKjZWYEXPC+lK+huEaLDqC2YEkj1a2t7dfGm5xacz7rfCqOxMUggQE8DwPM+qrXA4uzTtVPXR+g2oqv5YnM+63wo8sTn9zfCodixRVfyxOf3H4UeWJz+4/CgLFFV/LE5n3W+FHlic/uPwoCxRVfyxOZ9h+FTqwIuNRQHtFcu4AuTYDiag8uj5n3W+FRtIFmiq3lycz7rfCjy5OZ91vhS8sy0LNFVvLk5n3W+FHlycz7rfCl5ZihZoqt5cnM+63wo8uTmfdb4UvLMUZZoqt5cnM+63wo8uTmfdb4UvLMULNFVvLk5n3W+FHlycz7rfCl5ZihZoqt5dHzI/db4VYDCiaZD2iiiqAooooAooooAooooAooooCltf9DL+w34VPhf0a/sj8Kg2v+hl/Yb8KiWTOqqNwUBjz0GnxpqMf37hfj+kOGEnVyShANQGBAc79GIsbcr1TxG0JpQjLABGZFKFpLM1j2brl7IP3Cu5QMYxUj+qxmzDhMy7x/wBtePM+oa1thsThINbr15EZOp6sSMItePYt4WrCxOlqlGOKq/IZDEYz0aP7f/hXvlOL9Gj+3/4UzoApTaavrqrx9xWcTi/Ro/t/+FVtnT4oRIEw8ZW2hMtr68sptVjF9IMOjmMM0sg3xwqXYftZdF/eIqns3aOI6pQmCdlA0YyRLfW+gLX9tWm0w5K+uitDz2bSNdpbSaUhcJGIxoc8lrm+pVrbv3aY+U4z0eL7c/8AjrnC7bUusUsUmHkfRBIBZyNbI6kqTb6NwdDpTaoo7TrK0T/olv8AcV+UYz0eL7c/+OjynGejxfb/APCmlU9ryosErSNlQRvmaxOUWNzYam1KbTN9dVePuY+X+kbKT/V8yg2zrJde8dm5HrtTPF9LGiyZkiYvlssUxdyG+kEVLkW1rDbIxMmJw+TD4frQLp1gQhSRoTnNgPHdW26BbHWOJZcqiy5EKgDMN7yHiS7bifogc6M1FqjbS8fcaTbdBiZ1jlQ7l6xCuYniATfT11P0O215VCSEKiJuqzEgh8oFytZLpRj3xEqwQ+dIerj9Q+m58L1vNn4OPC4dY10SNbes8z3k/jWtpyOsUc7hOC2Zu/6I/n4ClrbSmaSRIYVcRkKzNJlGa1yB2TewIv31LtDFGCFpCLudw5u9lVR42HhXmxUSLDKc4YZesZ/rFu2zeJJrji2dlSMbz4zZx5TjPR4ftz+SvfKcZ6PD9ufyVxg0xEqiTrgmbVV6tTZT5tyeNrVY8jxHpP8ApJW3ZpYOXG44rlFVVWfH3EXlOM9Hh+3P5KPKMb6NF9ufyVL5HiPSf9JK8bB4n0kfZLS4usvH2Lz7/wA+PuFGP2ltISKseEjK2u5Mlxrus1hY7+B30yXE430aH7c/+OquD2Viw7M2KvwXsA9/ZOgph5HiPSv9JKrsop/WvH2IuVOSX8NOP+iHynGejw/bn8le+U4z0eH7c/kqXyPEelf6SUeR4j0n/SSpcXW8/YvPv/Pj7iHynGejw/bn8lR4raGLjRnbDxZUUsbTncoufoV1EZlxCo0ocFGduwotYgLqOZv7K66S6xCLjNJHF4M3b/gDVmcLus6WNqrR0u0xpxiWxi/mOtYZfm85HLs3tSTA9JnMaHyZz2V1BHIVc6Xz5MK4G9rIPGm2CwSpGiW81VX2ACkNLMy0F2iiiuxgKKKKAKKKKAKKKKAKKKo7U2gsK6sqltFzsFF/WTQEO3Jj1cirvyEk8hb8TXzvbcjzzvEZuqjhCKqBioN1BJOXebnjTvaO0sbbq1jw4LqztaR5Dk+k5IVVF9w33PqFewdBMMwDSPMzkXzZwtr3NrAWO86m59dStSXaSxy9WZPZmAx+NVsGmIQYSFkWQkHNIhNzGGA1XKDy3i+lfS8cgVYlAsBJGABwA0ArvZWzIsNH1cS5VvfmSTvLE6k15tP+z/7qfjQzafSyxi8SkSNI7BUQFmY7gBSSPDzY3tTFocOdVhUlXkHOZhqoP1FtpvPCpduKHxOEif8ARl5JCODPEoMannqS1v1ByphtXaCYeJ5XvZRuG8k6AD1k6UNkuEwqRII4kVEG5VAA9gqHY/6CPuP4msphun3zirNh+rjchQ4fNlvoCwsNOZG6radL8NCI8OC02J1AgiGZ73J7X0VFrak01GH9a7H6DDplY4bJ9N5Ili59ZnBUj9mxa/AA08ak+z9nyNIMRiLdYAVjjU3WEHfr9KQ8W8B63FQ2FIumUQkw4hYlUmlihkINjkc9oA8L+bf9armI27hUk6p541e9spYXueB5GpNtdV1EnXi8WU5xzHC3rva3roEquhQx0K2TAwjIhXthdOrhXQgcix7I/ePCuukeOEMWVbLcW/ZUb/hSnYCSxksMZDIxCySo/bkRRoFDq480WFyN9+dLMarbQxa4cXCt25SPoxrw7zu8ai8zc3oitQ5/o82YWzY2QWMnYiH1Yxx/eP3CtXiWzOF4LZm7/oj26+AqbsxJoLKq2AHAAaAUuxeK6iF5XF2tmIHFjYKo8bLUm8KEhFt4CLpTJLJ1vUIZDhoyVUW7U0gyrvP0EJY94pZ0HeaXZ+Fw0yMrHfe3ahSxVhbgwKr7aZY/aowECIU63ETZpGANhmbVyTyBIUdwpd/RttcORBKhSZYo1W5uCkYsQORubkeurZ4K8TlCv0gtGju17/U34Fe0k2ft9XQyPlHbEQjTM0iOSQEkW2jbvV4a1KdvRCxzHKVBtkfNmaTqgLW3hzlK7wa50NDaiqabSjMRmuci5g1wbqUJVgRvuGBFcYjbESEgliQzJZUYm6qHbcOCkG9AXrV7XEMququpurAMCOIIuD7K7oArljXVQYuYIjOdyqWPgL1UquhG0lVlHZxzzTycLrEO5Bc/xE+yuMX28XCnCNHmPebRp+L1Z2HAVgS/nEZ273OY/jVXZQz4jEy8Mywr3Rrc/wAbN7Ktq6ypxgOTJqzvPTSu/wDbK3SIdZiMJDwMnWN3Jr/KtRasvgfnNpSNvEMQUd7n4Bq1NWy0VLPTQKKKK6GAooooAooooAooqOaUKLmgPMRMFHMnQDmaR7XnVEsyLLJIcqRkA525C+5QLkngLmuOkW0Ggw8s+mcCyA7gWIUX56m552r55jMTi8PlxnlGd1G5nVgQdSuXgD6rWrLLFpPE0vyWMG6iMi+JjmM6gWW6LnVkX6Kgkrbkw41sMP5i/sr+FY7o7gcYUxWKx4UTSLliVWuscWXNZRwJJ14nKK2OH8xf2V/CrSiMN1tG3l7klUtp/wBn/wB1Pxq7S3bmJSNUaR1QCRWJYgaDUnXgBQk/pZY2js+OdMkguLhgQSGVhuZWGqsOYpJtbo5PLEYxjHddCqyohN1N1u6gG1+NqtnpVhOEpYc0jkYe1VIq3s/bOHnJWKZGYalb2Yd6mxHsobMVJ0ax2JKxTqscQILsGUkgbwmXW5HE2tWq6O7IgjUTJEqyOtmcDtMATa53mnJqnsf9DH3H8TTUYf1rsfoXajxBIVrEA5TYncDbS/jUlIemyl8I8KkBsQVw4J3DrTlJI9QvQ2fNc+GEBWTN1uobVT2r634nWtT0Z2H14i8pzyCFBnWRiVDkXRAm7sJYm9zcjXSmuF2Fh9nYdIsPCrTE5I2ZQWZzvZjwAALabgKcxomEw9t+Ubzvdm1JPrJuay8XQ6Loxrno9WI+leNhw8ZREVFAuwVQP2V0/wD3dTPoHsZoITLIPnp+2/6o+ivgPvNZrYuDOOxt31igIkk5NIfNXuG/wr6TNIFUsdw1rW05lbFNmcJwWzN/tHt18BSrFnr8SkY1SACV/W5uI18NW92rs+IEMTyycAXa3PgB9wqHYOEaOK7/AKSRjJJ+01tO5RZR3VweLO8ejFvuEfTHZ7tLDLFYy2ePIQO0ti99dBb186qdCdkzSTLj5gqgx2iUWuQ485gNBppbfrWkwQ66aSU+at4U9dtXPi2n7tMsLh1jRURcqqAqgcANwFdZ9HA81k3KstWrjaJMdsSRnEokzSl4QWyhQqRMzDs37Ruxvr3Wqdej6dnttcEMTYdpuuGIY+q7g6cAac0VzqdRd8kL1MsOY2laZy2l1MrlzbhoT91Updiy51ZZjcvK7vlXTPGIwAvLTT778X1FKghweGWKNI181FVFvyUBR9wqaiigCle37lFjH9q6R+F7v/CDTQ0rmOfFIOESMx73OVfuDe2t2f1VyOVvjG7nh7+FS9M4VWY6BQWPcNaX9G4iuGQtvcGVu+Qlz+NvCvOkzXw5jG+Vkh+1YKfuJqXbuIEWGkYaWQgeIsK5N0xPSl0e1+X7KXQoZxPOf7WZrdy6fjetNSnorheqwsKnflDHvftH7zTau8VSKRxk6uoUUUVogUUUUAUUUUBy7AAk7hrWd2ptd0YsMNI6KMwbNGqDmWLMCDb1VLtLb2HSTq5ZljGhGa4Da6do6Wv69TSPaezTtKRh17rhk0GW1pHG+x+kBz57t1YlKmg62UFJ9J0WZH5FidohZZDHBAQciW6xiG0z62UEjdcGwN+NTYPoFhkZWZ5ZApDBHYWuOdgCRfhurURRhVCgWCgKO4CwruqsDEpVewixMWdGS9swIvyvXMsyRRlpGCoi3ZjoAANSanpFioxiMYIm1jw6JMV4PJIzCMnmEyMQOZHKqYoq1PElxOL1QnDQHcxHz0g5qDpEO8FtdwofYeHhKOsd5DIgMjks7a8Xa58N1OsTiFjVndgqqCWY7gBzpHhOkuDxUixJKc4YMoZWXOV17JYa92+hJqqojQ5jzpV0jwMcsLs/ZaNWkSX6UbICQytv0tu3EaVdxuMjhQvLIsaDezMAPaaRvKdoWVARhLgvIQQZ7G4RAderJ3txGg33oaHOy52kgidxZnjRmHIsoJ++u8FB1aKl724+NTVW2ltCKCMySsFUaX5k7gANSTyoSmNS1VPauAWeNo2JXcwYb0ZTmVh6wQDVHY3SnDYpzHGzBwL5XUqSBxXnSfp7iYZDDhWxCxkuZHINyFVSLWXUsSRYd/KsydEdLKClKjdFmS7MxOLZ/KJIOvXKY4niZVut+0/VuRYvYbidB66rdNNrm4SMXa4RFH0nbT7vjTTD4uCDCAYbMFuVXMrKSeLHMAT30s6DbO8onbFtrHFeOH1t9N/Dd/8AykULRpyw0ajV9FtijCYdYt7ec7fWc+cf5eFW8UczhOAs7f7R7dfCrM8oVSTuAvS2chIXd2KaM7sLXXThcW0GnhUm9RIqrKGPnWfEphgQRFaeUdx+aU/vdr90c6u7WxLJGcvnsQiDmzafcLnwpR0P6OLhwZyXMsy3cMQbXOYA6eda1z31zLsoYnGPIxPVxZVsCe09rnwAIvVsIptylhTH2Rnl87tIWWOrLtevihosFhhHGqLuUAd/Mn1nfVivFGle1hurqaSSVEFFFFQoUUUUAUUUUBy5sKU7BlEnXTA3DyFR+zGMo/mfGpukSg4aW5YDKfN3nkPE2FcbB2UuGiyqTc2ZrnjbW3Ku0aKzb1tnmk5u3SSwSr3vBepFtCQPisPHcdjPMdeIGRPvY+yqvTQlo4oRvmlRPC9j+NUtjdHojj8TiSL5ZAEHAOUUu3fc29tXcYOs2jAm8RI0p79w+8ivMse9n0LVRi0outF4v9mqRbCw4aV7RRXqPKFFFFAFFFFAFUsTLmJQbvpH+Q/nUmJmPmLvOpP1Rz7+VY3prtJo+pw0MojaXMWYGxCrbjvFyd/qNQDXaErTMcLGbKAOucfQU7kX9dh7BryqDY8CQ4qaCEWiEcUmQbo3YsDlHDMoBI568awmHmx2HlGHwk6M2ILAZyXVWtmL8w1ged+VbvoVsJ8HhykriSZ3eSWQXOdmOhuRfQWHhUS1mpSqqLQP6KKKGApZtPZjO6zQydXMoK3IzI6k3yyLoSL6gggi550ztXjMBvIHeRQpj+lMGOlgKNBEVVldjFIxLBdbBGUG/G1zu41lFi8qlijw0RSRJEZn7REeVgbtfda27ebWr65QTVBkR0Aw74lcViJJMRIpLWkI6sNpYqm5QOW6taK9ooQKw/8ASbtCGMQdZIgKuXMbNYspGXMOdjp41uKymI2NDitpNLMobyWOMRod15LuXbnqLDuNCmRghTESpL1LRwRXeVx1i3FrZVO8s1wLDma+gdGdkrh4y3VpE8hzsFAAQfRXwFrnibmvZv6xiMm+LDkM360m9F7lBzH1leVcdKNoiOMre1xdjyXj7azpdTpLoxprfC9zNdJMXJi51giPalORf1UHnsfCvomzMCkESRRiyooUfE+s76yn9HeyyQ2NkWzy9mMH6MY3e06+ytlNIFBY7gLmtaDmVcU2ZwnAWZv9o9uvhSra3z0seGHm6TS/sqewp/af7lNMUcIjO5y73Y8tP5AAeFUej0TFWncWec57H6KWtGvgup9ZNcG6s7w6KvccfBd2niuqjZ95A0HMnRR4mwrzZOD6qJVOraljzZtWPtqrifncQqfRh+cb1sdEHhq3spqtdZYRS7/Y8sOlNyywXr7dx7RRRXM7BUGLxiRAF2C3NhvuTa9gBqTYE6cqnpV0ghLIrJ1vWoS0TRAEhspHaDdkqQbG/tG+gGga4vwtevInDKGG4gEaEaHUaHUVlcGk0k7Zg+dZgJGDHqwpwy50XXjIdBa+415g9n4kCJmEmdVwA1c6ZTbE3F7E5b5id9WgqajE4hY1LubKu88uFSkVm+k+EkkZgEd1MaiMKdFcSXctqN6ZbXvoGHHWniMLi+2yLJnTrXbtaTMs6yQBNbW6sOvAAMAaUA82z22hi+vIGb9mPtn7wB41W6V7fiwkDs8mR2R+rABJLBTYgDgDbXdWf2fsqd8Xlk6xo4GEd857SukkhJ1v5zRr+6OApT0pwcsTYXEYiN3QYdYn11R11Oc67+fG1dJUwRxs025Szfl81NV/R5tOOfCqRJnluXm0sQ7ktqPwO7SpujQ6zF4ubgCsS+Gp/wBtZfoRGetnxixNHAICoLfTN83Z0FwLb/XWw6Cw2woc75WeQ+LWH3AVzUenQ7yk2m3rNFRRRXY5hRRRQBUGImtoBdjuH8z6hXWImCi/gBzPKkW24IDEXxShwpDcd+5QliDe5sPWajdCpVdELto7RxsQsuHhDO2VA0zMzt+yqAWA1OugFQf+jeuzHFzvKztnIjsihrWFjYsQo0Avb1VDDgJMIFxZY2zLG8LsX6uOVwoEbsSwYMVLa2Oo4CtlWVjizcndV1d4j2H0Ww+FbrEzu9sodyCVHJQAAPZenlFFU5HMkgUFmICgXJJsABvJNJV2tNiP/hIwI/SJgcp9cUY7Tj1nKO+uHg8sncPrh8OwTJwllADEuOKpcADde54Cn9CiX/0+H1xE80x5ZzGncEjtp3k10OiuB9EhPegJ9p1qym2cMZOqE8ZkvbIGF78u/wBVX6ASSdGYl7WGvhpPomMnITwzx+ay+F+RFXNh44zwLIwAe7I4G4OjFGt6rg2qDbG1Sh6iEB8S47K8I76Z5fqqN/M7hVvZWCEEKRAk5Rqx3sTqzH1liT40BbrxmABJNgNSTwtzr2sv/SHJbC2LAKXTOLgEpfXQ7xfLeqQdYHbGHmYrFNHIw3hWBPs5Ut6VxhAk6SdViLiON7izZjfLIDoUFix4i2lfPwkUk+HGDZxKZFswK3VdzsCOS336VtdibCglkfEOplU9iIzMXLBT2nObQZjutYWA51l5HSC/s9CO+juMZAYxLhZo4wzSPFI2e7Em7JYi7N+tSSeJtoYwQa5f0kx5INy+Ogp10v2mkMZVQAFsSFAFyfNGlM+g2xTh4M0n6aY9ZIeV/NXwH33qpGW6urNFGgUAAWA0A5AbqqYo5mCcB2m/2j26+FWpZAoLHcBc1Th7ILPoTdm9Wn8hp4VJvUWKFm2/nnjwo3P25f8AtodR+81l7s1NMTOsaM7aKoJPhSzo+vWB8Sw1mIKjlGukY8dW/eqTaQ62SODh+lk/ZU9keLW9hrFmqurLyiVyN2OnR3vjciXYkDKhZ/PkPWP6i24eC2HhTGvAK9pJ1dTMI3YqKCiiioaCiiigOVUC9gBfU+vhrXVFFAFeMdK9pftycrC9vOa0a97nKPxqxjeaRmcrsXLIj2ALoZD/AGrtJ4E2X+ECs9/Sbj2jg7CZ8iSzOL2sqr1d/Ave36ta7DxhEVRuUBR4C1J1wgxE2LVtU6sYX3lLP/8AkvspaOsq7TVhG5DHUvj1EibYkl2NHKyBGlRURQb3XcpvpvAv41uNm4bqoo4x9BFX2C1ZXbGFHW4HCL5qspI/ViAI+5TWyFas9LYloSPaKKK6GAriWQKCSdBXRNZ7aG3olezdYbWKqkMjXvuN1W3drQF6ebKGlfTKCbfVUC58a+aYzaePny4oMFVCXjTKpVdCO0Dqxsd9+61P8TtKbHMFhhHk6k5jO6oHZToCozMUB1tbU6bqqR9BL6NjFCnUqiiy63shLEgcNb1hOptxce0h2PtjGbTxUOfDtDgkBkZtCJZI/NGb6gfUD9XU19DqrgYY4o0ijKhEAVRmG4VYzjmPaKtTNDqiucw5j217mHMUJQSSQz4eWSSKPropW6x4wwDo9gCY81lYEAXUkEHvqttrbubDyqkWJSVkZVBgk3kW85QV8b1oJ8QiC7uqjmxA/GjD4pJFzI4ZTxB0NuVKotHStD43jRhjAFjz9boFAy+dwtxvfdWvxWw9r4nqxJjFw8VlEiRfpLAC/wA5l84n2X41sVwkQfrBHGH+vlGb22vU+Ycx7aVIUtj7IhwqdXCmUbyd7MebsdWPrNX65zjmPaK861frL7RQUZ3WK6UdGoto4+FJv0eGi61lG+QyvYC/Bewb99bLrV+svtFJ9vxKB5QkwiliVrNowZTqUdb9oEgWsQb7jSqKkyLGYKJSuFw8aRmQfOFFAyxDRtRxbzR4nhTfESLDHoAAoyqPwFItjvjELSTYQM8xVmaOVOyNyrlexAUcATreqvTLajC0cfad26uMDizaX8KizNT6q1FXYeDONxpZtYcMcxPB5eA7hvr6RSvo1sdcJh0hGpGrN9Zjqx9v3WpjLIFBJ3AXPhW9BgrYo5mCcB22/wBo9uvhSrb7dZkwo3zE5/VEv6Q+Oi/vUygBALN5zHMfVyHgLCkOx9pQO8mJaaMFzkQF1uI0OnH6TZm7iK88nVnezTXSy8zRGyrwAA8ABS3YYLBpyNZTmHqQaIPZr411itpYV1ZGxEVmBB+cUaH13pfbAj/qh/mm/PXWDjdabPNaQtb6cVVLux3PV5mivXtZwDAelD/NN+egjAekr/mW/PU/jz8PktLfqLe/xNHXjNbU6Cs7/wC3+kr/AJlvz1S2nPs3IVbFBb/VmZjbla5H3UXNa5eHyW7yl/TZ1fa/xNcr31BBHMV1WO2XBssKGScDMPpTFW8QCLeyr3/t/pK/5lvz1XzVcJeHySMeU06Vmk+1/iaO9F6zf9Q9JX/Mt+ei+A9KH+ab89T+PPw+S05R1Fvf4mjJpXju3PBHyLTH9wWX+I38KoXwHpX/AN035qnwWKwUTFlxKEkWJafNoP2m0rScI4p8bzErO2nRSjRVWtvRjkh1KQASeGvspb0ZB6gSHfKzzH/6jEr/AA5aq7d2xC0DpHNG0klolCupN5Dk0APC96dRIEQKNAoAHcotXHSz1NOMO1+X7EOB+d2nI3CCIL4vb4NWrrL9B0zDETn+1lIHcmn4k1qK62a6KOU9IUUUVsyL8fMM2QmwtmPr1sB3aVz5Sv1qzm2tr4hcS6nBTMigBGQXzDUknxO71VU+XJfQMV7lQD1tk4I/2EP2a/CvDsbBejw/Zr8KSrtyY/8AQYr3B8a6+WpvQMT7o+NS6sjfOTze8cfIuC9Hh9xfhR8iYL0eH3F+FKPlqb0DE+6PjXvy5N6BifdHxpdWQ52fWe8bfImC9Hh9xfhR8hYL0eH3B8KU/Lk3oGJ90fGvflyb0DE+6PjS4shztp1nvLON6H7Pl3wKp5pdT92lW06P4Kw/q8XLzKV/L03+H4n3R8akG28R/h+J9i/GpcjkadvatUcnvGXyBgvRovcHwo+QcH6NF7i/Cl3y3iP8PxP8Pxo+W5/8PxP8Hxq3FkZ52fWe8ZfIOD9Gh9xfhR8g4P0aL3F+FL/l2f8Aw7E/w/Gj5exH+HYn+H40urIc7PrPeMRsLB+jRfZr8Kkj2LhVIZcPECDcERrcEeFK/l6f/DsT/B8a6XbmIP8A8uxH8HxpdWQ5yeb3jfHYoKp14b+XOs30KwflOIfHOPm1vFAD6tHf26e2o9pxY7G/MrhWw8bWDySMtwvHKATratxgMIkMaxILKgCgeoVUYLFL9qTqDGrHRmJtzyi/svamFZDbezMa2NWeNEkiWPq1XPlKkm7HUWuTb7qk63cCrSPzjI+f3Gq+TDf3cf2Y+FK+oxnoo+2T4V71GM9FH2y/CvPSeR1UktDGdsN9SP7MfCvR5P8AUj9wfClfUYz0Zftl+FHUYz0Zftl+FLs8hf2jW+H+onuD4V7ng+qnuD4UpGHxnoy/bL8K9OGxno6fbD8tS7PIXto162D6q+4PhVTG4TCSi0kUbd6D8bVU8nxnoyfbD8tAw2M9HT7Yflq0nkFOmhjOJoFAUKtgAB2BuGg4V310P1V9wfClfkuM9Hj+2/4155LjP7iP7b/jSk8heWY1MsH1V9wfCvOsg+ovuD4Ur8lxv9xH9t/xr3yPGf3MX2p/JS7PIXlmM+sg+ovuD4V78wfoJ7g+FK/I8Z/cxfan8lerh8b/AHEX2x/JS7PIXto1RYQbhFB5hB8Kq9INoCOBzrcqw+7fUSRY3+4h+2b/AMdVdqbIxmJURssMaE9pg7MbcQoygXtzNHGbVKC8q1Y16JYbq8HCp3lc573Oc/jTeuY1sABuGnsrqvUcQooooArwmva5dQQQdxFj40AownSBHKFo2jjkVnikYrZ1UZiSAbr2e0AeF9x0q9iNpQxgl5FUAgEk7iRmF+XZ17qQJsKZgkEpXq4YHSKRd7F0MIzrwKpwFwc28WtXWI2DiXWUGRB1vnKpkAt1KxC5FibEE20Bv6qAePtSAMUMqZlBJW4uMozHTu17q5wW14ZY0kWQZXWNxc2NpTZLjgSdO+lsPR9gynOukzSmwO44bye3ffXuqvF0emCxrnjsqYRHPa/6SXrAV/aHPcedAOV21hiconjJuFtmG8mw9p079KmlxYWVIrG7h2B4DJlvf3hSSPo4wQLnW4REvY/Rm60/dp30w2psaPESxNKiOkYk7DqDcvlsRfTSx9tAd4HbMMixnMFaVQ6oxGYggn22B9hrnY+1xiNyFfm4pNT/AHoJA8LUrwPRyWPyZesUxwdVYAuAMiMhCoOzqSDc68Ku9H9kyYcnMykdVFHpffFmAOvMEH1G++gL8e04WvaVDbOT2h9C2c9wuLn11BiNu4dLAyA3kWLTWzPewPsNJcXsST5uO9g0psq5mWOEraZcxGgYbhuBIA0FXX2LLnZlZVXro5VjuxF1Zmkbd2S4YaDS4vxNANPlODt/Op82QH7Q7JJsL8tbjvBowm04ZTaOVHNs1lIOl7X9ulJcN0aKqVJW4aLK+ZySkcwmsUPZU6W7Ol9dN1MMFsopIr5hYHEmwH9/Ksg9gFjQDWiiigCiiigCiiigKW0dodUUUIXkkJCICBewzMSToABx9YHGuMHtiJ0zk9XbPmVyAU6tskl9bWDcRpqOdc7WwcjNHLEV6yLPZXuFcOtiCQCVNwpvY7t2tJJujs0kOjKsksU6yBwey2IZZDbKdcpGW19RregNE+0oQzKZUDIMzAkDKBa5Pq1HtFQHbuHzIolU9ZnCkHT5sXa54WFKtqdHZpnkLSqQyTIty5sJcuUZfNAXKRpqb1Ym2C5ldw62eSRiNbhZIY4tOZBS/caAaS7ShUXaVAOzrmH0gSvtANuddYPaEUt+rkV7AE5SDo246cDr7DSTCbAlDIzul1bDmyht0COvHiS1/Vu9dXdj7IaFlJYG0SxaDiHZr93aoCy+2MOAWMyABipOYbxqR6yBf2Gg7ViBbM6BVydrONc4JXT1gac+FI5NlYiOWExhLCWRlQ5ikYMTqe1a4uxvbcNw31PhujbIY7SAiMYUag3Pk+e/tzC3K1ANsVtONIlmBzozRqCtjfrXWNSPVdga4O2Ih1udsgicRktYAkosmnqs3HkapYjYOfCeTMVN5Fc3F1IE4mII9a6VVk6MsqypAUjjlkZ8i5kADRLGPM10Zc1tAb0AzTbIMojynWUw3uLaQ9dfutpVuXaEStkaRQwAJBO7Mcq35XOgpRg9hSRujZkIWVZOOo6jqGHtAYfyrrbezmJlfUI0RVlTMzSNaydi1gVO5hrz0FAMZ9qwJcGRbgOSL69jztPVXOF2xBIIysi/OqHQE6kEX3eB9h5Uswmw5QsJLKr9WevYE/OM+ZnGXdl6xiwJNxqBvNcYXo64ZC5VrJEps8gytCpVWCjRr3B7W7XfQDaHbOHdgqzxsWNgAw1Nri3eKv1ncN0dZQgzr2Vwa7j/ANMST7b6cq0VAFFFFAFFF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89682"/>
            <a:ext cx="2160240" cy="36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877272"/>
            <a:ext cx="2448272" cy="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3568" y="5517232"/>
            <a:ext cx="13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 Холла: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Классический и квантовый эффект Холла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460432" y="6237312"/>
            <a:ext cx="683568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Picture 4" descr="Картинки по запросу quantum hall effect">
            <a:extLst>
              <a:ext uri="{FF2B5EF4-FFF2-40B4-BE49-F238E27FC236}">
                <a16:creationId xmlns:a16="http://schemas.microsoft.com/office/drawing/2014/main" id="{2246957E-3176-4222-BEB1-1695B31A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5043839" cy="53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quantum hall effect LDOS">
            <a:extLst>
              <a:ext uri="{FF2B5EF4-FFF2-40B4-BE49-F238E27FC236}">
                <a16:creationId xmlns:a16="http://schemas.microsoft.com/office/drawing/2014/main" id="{A193AEC8-E06F-4F2A-93CE-2895B837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5"/>
          <a:stretch>
            <a:fillRect/>
          </a:stretch>
        </p:blipFill>
        <p:spPr bwMode="auto">
          <a:xfrm>
            <a:off x="539552" y="2780928"/>
            <a:ext cx="2952328" cy="38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AutoShape 2" descr="data:image/jpeg;base64,/9j/4AAQSkZJRgABAQAAAQABAAD/2wCEAAkGBxISEhUTExIWFRUWGBcVGBcYFxgfHRgdFxsdGBgfGBodHiggHR0mGyAYITEhJSkrLi4uGx8zODMsNygtLisBCgoKDg0OGxAQGi0lICYvLzAvLS0tMC0tLTMvMC0vLS0tLS0vLi0tLS0tLS0tLS0tLS0tLS0vLS0tLSsuLS0tLf/AABEIAKABOgMBIgACEQEDEQH/xAAbAAACAwEBAQAAAAAAAAAAAAAABQMEBgIBB//EAE4QAAIBAgMEBQcIBgkDAgcAAAECAwARBBIhBTFBUQYTInGBFDJUYZGS0RUjQlKTobHSM2JygqLBByRDU1WUo8LiRHPTFiU0RYOksvDx/8QAGQEBAQEBAQEAAAAAAAAAAAAAAAECAwQF/8QAMxEAAgEBBAULBAMBAAAAAAAAAAECEQMSIVExQWGR8AQTIlJxgaGxwdHhMpLS8SNCU3L/2gAMAwEAAhEDEQA/APuNJ5ukuHQyAs14pY4G7J86S2W3Ma6ncLNypxWM2j0ZxEhcgx9pcQ2rHz80nk/0d2WRrngQN9Aa9ZlJKhgSu8Ai47xwrnyqO2bOuXnmFvb4j21lto7GxDvNI5QKYsRHe+lnZGj7Kpe2VSGJJN9wtUGztjmczydVGqvJOVHA58PDEGHZFxdXF7cONAbCfFIgYs4GVS5udQo3m3Ko4NoRuCwIyBVbPdcpDC+++mnO28VnY+jkudi/azJo2YWDHDiAhgUzEXud9tb2uNfRsObsv1cfZXC3izaOYRIGBOW2mZWUkb1G7fQD7G7SSLqgTcyvkSxXXslybkgWCgn2W31NDilYKfNLi4UkXNtTuJv4XqnjsCZHwrZVAikLsDwBikSy6a9pl5bqSYDo3Ijwl9VVIVOVlGRoWZuKXKnMPNI4g0A8+Wourhk1tN1eRdM3zpAFxfcCRe1Mqx2G6PTjqgUjOU4Ql82qjDmzBezxGo3ec17cXWN2TM7llxs8YNrIqwELpbTNGT69TxoDzpThmkw0iq2XS59YGpFTbBwzRwRo7BiFGo5bxVKbZssccrPi5ph1bDK4hA3b+xGpv406wvmJ+yv4Va4HFWa51z10p4ktLtsbREPV3+nIqe3fV9iLa1mek+DinMRMjCzqoyjTtHU7qKlcRbynGDcFiada9qpDiUAtcm2l8p+Fd+WJzPut8Kh2ONpQu8bKjZWYEXPC+lK+huEaLDqC2YEkj1a2t7dfGm5xacz7rfCqOxMUggQE8DwPM+qrXA4uzTtVPXR+g2oqv5YnM+63wo8sTn9zfCodixRVfyxOf3H4UeWJz+4/CgLFFV/LE5n3W+FHlic/uPwoCxRVfyxOZ9h+FTqwIuNRQHtFcu4AuTYDiag8uj5n3W+FRtIFmiq3lycz7rfCjy5OZ91vhS8sy0LNFVvLk5n3W+FHlycz7rfCl5ZihZoqt5cnM+63wo8uTmfdb4UvLMUZZoqt5cnM+63wo8uTmfdb4UvLMULNFVvLk5n3W+FHlycz7rfCl5ZihZoqt5dHzI/db4VYDCiaZD2iiiqAooooAooooAooooAooooCltf9DL+w34VPhf0a/sj8Kg2v+hl/Yb8KiWTOqqNwUBjz0GnxpqMf37hfj+kOGEnVyShANQGBAc79GIsbcr1TxG0JpQjLABGZFKFpLM1j2brl7IP3Cu5QMYxUj+qxmzDhMy7x/wBtePM+oa1thsThINbr15EZOp6sSMItePYt4WrCxOlqlGOKq/IZDEYz0aP7f/hXvlOL9Gj+3/4UzoApTaavrqrx9xWcTi/Ro/t/+FVtnT4oRIEw8ZW2hMtr68sptVjF9IMOjmMM0sg3xwqXYftZdF/eIqns3aOI6pQmCdlA0YyRLfW+gLX9tWm0w5K+uitDz2bSNdpbSaUhcJGIxoc8lrm+pVrbv3aY+U4z0eL7c/8AjrnC7bUusUsUmHkfRBIBZyNbI6kqTb6NwdDpTaoo7TrK0T/olv8AcV+UYz0eL7c/+OjynGejxfb/APCmlU9ryosErSNlQRvmaxOUWNzYam1KbTN9dVePuY+X+kbKT/V8yg2zrJde8dm5HrtTPF9LGiyZkiYvlssUxdyG+kEVLkW1rDbIxMmJw+TD4frQLp1gQhSRoTnNgPHdW26BbHWOJZcqiy5EKgDMN7yHiS7bifogc6M1FqjbS8fcaTbdBiZ1jlQ7l6xCuYniATfT11P0O215VCSEKiJuqzEgh8oFytZLpRj3xEqwQ+dIerj9Q+m58L1vNn4OPC4dY10SNbes8z3k/jWtpyOsUc7hOC2Zu/6I/n4ClrbSmaSRIYVcRkKzNJlGa1yB2TewIv31LtDFGCFpCLudw5u9lVR42HhXmxUSLDKc4YZesZ/rFu2zeJJrji2dlSMbz4zZx5TjPR4ftz+SvfKcZ6PD9ufyVxg0xEqiTrgmbVV6tTZT5tyeNrVY8jxHpP8ApJW3ZpYOXG44rlFVVWfH3EXlOM9Hh+3P5KPKMb6NF9ufyVL5HiPSf9JK8bB4n0kfZLS4usvH2Lz7/wA+PuFGP2ltISKseEjK2u5Mlxrus1hY7+B30yXE430aH7c/+OquD2Viw7M2KvwXsA9/ZOgph5HiPSv9JKrsop/WvH2IuVOSX8NOP+iHynGejw/bn8le+U4z0eH7c/kqXyPEelf6SUeR4j0n/SSpcXW8/YvPv/Pj7iHynGejw/bn8lR4raGLjRnbDxZUUsbTncoufoV1EZlxCo0ocFGduwotYgLqOZv7K66S6xCLjNJHF4M3b/gDVmcLus6WNqrR0u0xpxiWxi/mOtYZfm85HLs3tSTA9JnMaHyZz2V1BHIVc6Xz5MK4G9rIPGm2CwSpGiW81VX2ACkNLMy0F2iiiuxgKKKKAKKKKAKKKKAKKKo7U2gsK6sqltFzsFF/WTQEO3Jj1cirvyEk8hb8TXzvbcjzzvEZuqjhCKqBioN1BJOXebnjTvaO0sbbq1jw4LqztaR5Dk+k5IVVF9w33PqFewdBMMwDSPMzkXzZwtr3NrAWO86m59dStSXaSxy9WZPZmAx+NVsGmIQYSFkWQkHNIhNzGGA1XKDy3i+lfS8cgVYlAsBJGABwA0ArvZWzIsNH1cS5VvfmSTvLE6k15tP+z/7qfjQzafSyxi8SkSNI7BUQFmY7gBSSPDzY3tTFocOdVhUlXkHOZhqoP1FtpvPCpduKHxOEif8ARl5JCODPEoMannqS1v1ByphtXaCYeJ5XvZRuG8k6AD1k6UNkuEwqRII4kVEG5VAA9gqHY/6CPuP4msphun3zirNh+rjchQ4fNlvoCwsNOZG6radL8NCI8OC02J1AgiGZ73J7X0VFrak01GH9a7H6DDplY4bJ9N5Ili59ZnBUj9mxa/AA08ak+z9nyNIMRiLdYAVjjU3WEHfr9KQ8W8B63FQ2FIumUQkw4hYlUmlihkINjkc9oA8L+bf9armI27hUk6p541e9spYXueB5GpNtdV1EnXi8WU5xzHC3rva3roEquhQx0K2TAwjIhXthdOrhXQgcix7I/ePCuukeOEMWVbLcW/ZUb/hSnYCSxksMZDIxCySo/bkRRoFDq480WFyN9+dLMarbQxa4cXCt25SPoxrw7zu8ai8zc3oitQ5/o82YWzY2QWMnYiH1Yxx/eP3CtXiWzOF4LZm7/oj26+AqbsxJoLKq2AHAAaAUuxeK6iF5XF2tmIHFjYKo8bLUm8KEhFt4CLpTJLJ1vUIZDhoyVUW7U0gyrvP0EJY94pZ0HeaXZ+Fw0yMrHfe3ahSxVhbgwKr7aZY/aowECIU63ETZpGANhmbVyTyBIUdwpd/RttcORBKhSZYo1W5uCkYsQORubkeurZ4K8TlCv0gtGju17/U34Fe0k2ft9XQyPlHbEQjTM0iOSQEkW2jbvV4a1KdvRCxzHKVBtkfNmaTqgLW3hzlK7wa50NDaiqabSjMRmuci5g1wbqUJVgRvuGBFcYjbESEgliQzJZUYm6qHbcOCkG9AXrV7XEMququpurAMCOIIuD7K7oArljXVQYuYIjOdyqWPgL1UquhG0lVlHZxzzTycLrEO5Bc/xE+yuMX28XCnCNHmPebRp+L1Z2HAVgS/nEZ273OY/jVXZQz4jEy8Mywr3Rrc/wAbN7Ktq6ypxgOTJqzvPTSu/wDbK3SIdZiMJDwMnWN3Jr/KtRasvgfnNpSNvEMQUd7n4Bq1NWy0VLPTQKKKK6GAooooAooooAooqOaUKLmgPMRMFHMnQDmaR7XnVEsyLLJIcqRkA525C+5QLkngLmuOkW0Ggw8s+mcCyA7gWIUX56m552r55jMTi8PlxnlGd1G5nVgQdSuXgD6rWrLLFpPE0vyWMG6iMi+JjmM6gWW6LnVkX6Kgkrbkw41sMP5i/sr+FY7o7gcYUxWKx4UTSLliVWuscWXNZRwJJ14nKK2OH8xf2V/CrSiMN1tG3l7klUtp/wBn/wB1Pxq7S3bmJSNUaR1QCRWJYgaDUnXgBQk/pZY2js+OdMkguLhgQSGVhuZWGqsOYpJtbo5PLEYxjHddCqyohN1N1u6gG1+NqtnpVhOEpYc0jkYe1VIq3s/bOHnJWKZGYalb2Yd6mxHsobMVJ0ax2JKxTqscQILsGUkgbwmXW5HE2tWq6O7IgjUTJEqyOtmcDtMATa53mnJqnsf9DH3H8TTUYf1rsfoXajxBIVrEA5TYncDbS/jUlIemyl8I8KkBsQVw4J3DrTlJI9QvQ2fNc+GEBWTN1uobVT2r634nWtT0Z2H14i8pzyCFBnWRiVDkXRAm7sJYm9zcjXSmuF2Fh9nYdIsPCrTE5I2ZQWZzvZjwAALabgKcxomEw9t+Ubzvdm1JPrJuay8XQ6Loxrno9WI+leNhw8ZREVFAuwVQP2V0/wD3dTPoHsZoITLIPnp+2/6o+ivgPvNZrYuDOOxt31igIkk5NIfNXuG/wr6TNIFUsdw1rW05lbFNmcJwWzN/tHt18BSrFnr8SkY1SACV/W5uI18NW92rs+IEMTyycAXa3PgB9wqHYOEaOK7/AKSRjJJ+01tO5RZR3VweLO8ejFvuEfTHZ7tLDLFYy2ePIQO0ti99dBb186qdCdkzSTLj5gqgx2iUWuQ485gNBppbfrWkwQ66aSU+at4U9dtXPi2n7tMsLh1jRURcqqAqgcANwFdZ9HA81k3KstWrjaJMdsSRnEokzSl4QWyhQqRMzDs37Ruxvr3Wqdej6dnttcEMTYdpuuGIY+q7g6cAac0VzqdRd8kL1MsOY2laZy2l1MrlzbhoT91Updiy51ZZjcvK7vlXTPGIwAvLTT778X1FKghweGWKNI181FVFvyUBR9wqaiigCle37lFjH9q6R+F7v/CDTQ0rmOfFIOESMx73OVfuDe2t2f1VyOVvjG7nh7+FS9M4VWY6BQWPcNaX9G4iuGQtvcGVu+Qlz+NvCvOkzXw5jG+Vkh+1YKfuJqXbuIEWGkYaWQgeIsK5N0xPSl0e1+X7KXQoZxPOf7WZrdy6fjetNSnorheqwsKnflDHvftH7zTau8VSKRxk6uoUUUVogUUUUAUUUUBy7AAk7hrWd2ptd0YsMNI6KMwbNGqDmWLMCDb1VLtLb2HSTq5ZljGhGa4Da6do6Wv69TSPaezTtKRh17rhk0GW1pHG+x+kBz57t1YlKmg62UFJ9J0WZH5FidohZZDHBAQciW6xiG0z62UEjdcGwN+NTYPoFhkZWZ5ZApDBHYWuOdgCRfhurURRhVCgWCgKO4CwruqsDEpVewixMWdGS9swIvyvXMsyRRlpGCoi3ZjoAANSanpFioxiMYIm1jw6JMV4PJIzCMnmEyMQOZHKqYoq1PElxOL1QnDQHcxHz0g5qDpEO8FtdwofYeHhKOsd5DIgMjks7a8Xa58N1OsTiFjVndgqqCWY7gBzpHhOkuDxUixJKc4YMoZWXOV17JYa92+hJqqojQ5jzpV0jwMcsLs/ZaNWkSX6UbICQytv0tu3EaVdxuMjhQvLIsaDezMAPaaRvKdoWVARhLgvIQQZ7G4RAderJ3txGg33oaHOy52kgidxZnjRmHIsoJ++u8FB1aKl724+NTVW2ltCKCMySsFUaX5k7gANSTyoSmNS1VPauAWeNo2JXcwYb0ZTmVh6wQDVHY3SnDYpzHGzBwL5XUqSBxXnSfp7iYZDDhWxCxkuZHINyFVSLWXUsSRYd/KsydEdLKClKjdFmS7MxOLZ/KJIOvXKY4niZVut+0/VuRYvYbidB66rdNNrm4SMXa4RFH0nbT7vjTTD4uCDCAYbMFuVXMrKSeLHMAT30s6DbO8onbFtrHFeOH1t9N/Dd/8AykULRpyw0ajV9FtijCYdYt7ec7fWc+cf5eFW8UczhOAs7f7R7dfCrM8oVSTuAvS2chIXd2KaM7sLXXThcW0GnhUm9RIqrKGPnWfEphgQRFaeUdx+aU/vdr90c6u7WxLJGcvnsQiDmzafcLnwpR0P6OLhwZyXMsy3cMQbXOYA6eda1z31zLsoYnGPIxPVxZVsCe09rnwAIvVsIptylhTH2Rnl87tIWWOrLtevihosFhhHGqLuUAd/Mn1nfVivFGle1hurqaSSVEFFFFQoUUUUAUUUUBy5sKU7BlEnXTA3DyFR+zGMo/mfGpukSg4aW5YDKfN3nkPE2FcbB2UuGiyqTc2ZrnjbW3Ku0aKzb1tnmk5u3SSwSr3vBepFtCQPisPHcdjPMdeIGRPvY+yqvTQlo4oRvmlRPC9j+NUtjdHojj8TiSL5ZAEHAOUUu3fc29tXcYOs2jAm8RI0p79w+8ivMse9n0LVRi0outF4v9mqRbCw4aV7RRXqPKFFFFAFFFFAFUsTLmJQbvpH+Q/nUmJmPmLvOpP1Rz7+VY3prtJo+pw0MojaXMWYGxCrbjvFyd/qNQDXaErTMcLGbKAOucfQU7kX9dh7BryqDY8CQ4qaCEWiEcUmQbo3YsDlHDMoBI568awmHmx2HlGHwk6M2ILAZyXVWtmL8w1ged+VbvoVsJ8HhykriSZ3eSWQXOdmOhuRfQWHhUS1mpSqqLQP6KKKGApZtPZjO6zQydXMoK3IzI6k3yyLoSL6gggi550ztXjMBvIHeRQpj+lMGOlgKNBEVVldjFIxLBdbBGUG/G1zu41lFi8qlijw0RSRJEZn7REeVgbtfda27ebWr65QTVBkR0Aw74lcViJJMRIpLWkI6sNpYqm5QOW6taK9ooQKw/8ASbtCGMQdZIgKuXMbNYspGXMOdjp41uKymI2NDitpNLMobyWOMRod15LuXbnqLDuNCmRghTESpL1LRwRXeVx1i3FrZVO8s1wLDma+gdGdkrh4y3VpE8hzsFAAQfRXwFrnibmvZv6xiMm+LDkM360m9F7lBzH1leVcdKNoiOMre1xdjyXj7azpdTpLoxprfC9zNdJMXJi51giPalORf1UHnsfCvomzMCkESRRiyooUfE+s76yn9HeyyQ2NkWzy9mMH6MY3e06+ytlNIFBY7gLmtaDmVcU2ZwnAWZv9o9uvhSra3z0seGHm6TS/sqewp/af7lNMUcIjO5y73Y8tP5AAeFUej0TFWncWec57H6KWtGvgup9ZNcG6s7w6KvccfBd2niuqjZ95A0HMnRR4mwrzZOD6qJVOraljzZtWPtqrifncQqfRh+cb1sdEHhq3spqtdZYRS7/Y8sOlNyywXr7dx7RRRXM7BUGLxiRAF2C3NhvuTa9gBqTYE6cqnpV0ghLIrJ1vWoS0TRAEhspHaDdkqQbG/tG+gGga4vwtevInDKGG4gEaEaHUaHUVlcGk0k7Zg+dZgJGDHqwpwy50XXjIdBa+415g9n4kCJmEmdVwA1c6ZTbE3F7E5b5id9WgqajE4hY1LubKu88uFSkVm+k+EkkZgEd1MaiMKdFcSXctqN6ZbXvoGHHWniMLi+2yLJnTrXbtaTMs6yQBNbW6sOvAAMAaUA82z22hi+vIGb9mPtn7wB41W6V7fiwkDs8mR2R+rABJLBTYgDgDbXdWf2fsqd8Xlk6xo4GEd857SukkhJ1v5zRr+6OApT0pwcsTYXEYiN3QYdYn11R11Oc67+fG1dJUwRxs025Szfl81NV/R5tOOfCqRJnluXm0sQ7ktqPwO7SpujQ6zF4ubgCsS+Gp/wBtZfoRGetnxixNHAICoLfTN83Z0FwLb/XWw6Cw2woc75WeQ+LWH3AVzUenQ7yk2m3rNFRRRXY5hRRRQBUGImtoBdjuH8z6hXWImCi/gBzPKkW24IDEXxShwpDcd+5QliDe5sPWajdCpVdELto7RxsQsuHhDO2VA0zMzt+yqAWA1OugFQf+jeuzHFzvKztnIjsihrWFjYsQo0Avb1VDDgJMIFxZY2zLG8LsX6uOVwoEbsSwYMVLa2Oo4CtlWVjizcndV1d4j2H0Ww+FbrEzu9sodyCVHJQAAPZenlFFU5HMkgUFmICgXJJsABvJNJV2tNiP/hIwI/SJgcp9cUY7Tj1nKO+uHg8sncPrh8OwTJwllADEuOKpcADde54Cn9CiX/0+H1xE80x5ZzGncEjtp3k10OiuB9EhPegJ9p1qym2cMZOqE8ZkvbIGF78u/wBVX6ASSdGYl7WGvhpPomMnITwzx+ay+F+RFXNh44zwLIwAe7I4G4OjFGt6rg2qDbG1Sh6iEB8S47K8I76Z5fqqN/M7hVvZWCEEKRAk5Rqx3sTqzH1liT40BbrxmABJNgNSTwtzr2sv/SHJbC2LAKXTOLgEpfXQ7xfLeqQdYHbGHmYrFNHIw3hWBPs5Ut6VxhAk6SdViLiON7izZjfLIDoUFix4i2lfPwkUk+HGDZxKZFswK3VdzsCOS336VtdibCglkfEOplU9iIzMXLBT2nObQZjutYWA51l5HSC/s9CO+juMZAYxLhZo4wzSPFI2e7Em7JYi7N+tSSeJtoYwQa5f0kx5INy+Ogp10v2mkMZVQAFsSFAFyfNGlM+g2xTh4M0n6aY9ZIeV/NXwH33qpGW6urNFGgUAAWA0A5AbqqYo5mCcB2m/2j26+FWpZAoLHcBc1Th7ILPoTdm9Wn8hp4VJvUWKFm2/nnjwo3P25f8AtodR+81l7s1NMTOsaM7aKoJPhSzo+vWB8Sw1mIKjlGukY8dW/eqTaQ62SODh+lk/ZU9keLW9hrFmqurLyiVyN2OnR3vjciXYkDKhZ/PkPWP6i24eC2HhTGvAK9pJ1dTMI3YqKCiiioaCiiigOVUC9gBfU+vhrXVFFAFeMdK9pftycrC9vOa0a97nKPxqxjeaRmcrsXLIj2ALoZD/AGrtJ4E2X+ECs9/Sbj2jg7CZ8iSzOL2sqr1d/Ave36ta7DxhEVRuUBR4C1J1wgxE2LVtU6sYX3lLP/8AkvspaOsq7TVhG5DHUvj1EibYkl2NHKyBGlRURQb3XcpvpvAv41uNm4bqoo4x9BFX2C1ZXbGFHW4HCL5qspI/ViAI+5TWyFas9LYloSPaKKK6GAriWQKCSdBXRNZ7aG3olezdYbWKqkMjXvuN1W3drQF6ebKGlfTKCbfVUC58a+aYzaePny4oMFVCXjTKpVdCO0Dqxsd9+61P8TtKbHMFhhHk6k5jO6oHZToCozMUB1tbU6bqqR9BL6NjFCnUqiiy63shLEgcNb1hOptxce0h2PtjGbTxUOfDtDgkBkZtCJZI/NGb6gfUD9XU19DqrgYY4o0ijKhEAVRmG4VYzjmPaKtTNDqiucw5j217mHMUJQSSQz4eWSSKPropW6x4wwDo9gCY81lYEAXUkEHvqttrbubDyqkWJSVkZVBgk3kW85QV8b1oJ8QiC7uqjmxA/GjD4pJFzI4ZTxB0NuVKotHStD43jRhjAFjz9boFAy+dwtxvfdWvxWw9r4nqxJjFw8VlEiRfpLAC/wA5l84n2X41sVwkQfrBHGH+vlGb22vU+Ycx7aVIUtj7IhwqdXCmUbyd7MebsdWPrNX65zjmPaK861frL7RQUZ3WK6UdGoto4+FJv0eGi61lG+QyvYC/Bewb99bLrV+svtFJ9vxKB5QkwiliVrNowZTqUdb9oEgWsQb7jSqKkyLGYKJSuFw8aRmQfOFFAyxDRtRxbzR4nhTfESLDHoAAoyqPwFItjvjELSTYQM8xVmaOVOyNyrlexAUcATreqvTLajC0cfad26uMDizaX8KizNT6q1FXYeDONxpZtYcMcxPB5eA7hvr6RSvo1sdcJh0hGpGrN9Zjqx9v3WpjLIFBJ3AXPhW9BgrYo5mCcB22/wBo9uvhSrb7dZkwo3zE5/VEv6Q+Oi/vUygBALN5zHMfVyHgLCkOx9pQO8mJaaMFzkQF1uI0OnH6TZm7iK88nVnezTXSy8zRGyrwAA8ABS3YYLBpyNZTmHqQaIPZr411itpYV1ZGxEVmBB+cUaH13pfbAj/qh/mm/PXWDjdabPNaQtb6cVVLux3PV5mivXtZwDAelD/NN+egjAekr/mW/PU/jz8PktLfqLe/xNHXjNbU6Cs7/wC3+kr/AJlvz1S2nPs3IVbFBb/VmZjbla5H3UXNa5eHyW7yl/TZ1fa/xNcr31BBHMV1WO2XBssKGScDMPpTFW8QCLeyr3/t/pK/5lvz1XzVcJeHySMeU06Vmk+1/iaO9F6zf9Q9JX/Mt+ei+A9KH+ab89T+PPw+S05R1Fvf4mjJpXju3PBHyLTH9wWX+I38KoXwHpX/AN035qnwWKwUTFlxKEkWJafNoP2m0rScI4p8bzErO2nRSjRVWtvRjkh1KQASeGvspb0ZB6gSHfKzzH/6jEr/AA5aq7d2xC0DpHNG0klolCupN5Dk0APC96dRIEQKNAoAHcotXHSz1NOMO1+X7EOB+d2nI3CCIL4vb4NWrrL9B0zDETn+1lIHcmn4k1qK62a6KOU9IUUUVsyL8fMM2QmwtmPr1sB3aVz5Sv1qzm2tr4hcS6nBTMigBGQXzDUknxO71VU+XJfQMV7lQD1tk4I/2EP2a/CvDsbBejw/Zr8KSrtyY/8AQYr3B8a6+WpvQMT7o+NS6sjfOTze8cfIuC9Hh9xfhR8iYL0eH3F+FKPlqb0DE+6PjXvy5N6BifdHxpdWQ52fWe8bfImC9Hh9xfhR8hYL0eH3B8KU/Lk3oGJ90fGvflyb0DE+6PjS4shztp1nvLON6H7Pl3wKp5pdT92lW06P4Kw/q8XLzKV/L03+H4n3R8akG28R/h+J9i/GpcjkadvatUcnvGXyBgvRovcHwo+QcH6NF7i/Cl3y3iP8PxP8Pxo+W5/8PxP8Hxq3FkZ52fWe8ZfIOD9Gh9xfhR8g4P0aL3F+FL/l2f8Aw7E/w/Gj5exH+HYn+H40urIc7PrPeMRsLB+jRfZr8Kkj2LhVIZcPECDcERrcEeFK/l6f/DsT/B8a6XbmIP8A8uxH8HxpdWQ5yeb3jfHYoKp14b+XOs30KwflOIfHOPm1vFAD6tHf26e2o9pxY7G/MrhWw8bWDySMtwvHKATratxgMIkMaxILKgCgeoVUYLFL9qTqDGrHRmJtzyi/svamFZDbezMa2NWeNEkiWPq1XPlKkm7HUWuTb7qk63cCrSPzjI+f3Gq+TDf3cf2Y+FK+oxnoo+2T4V71GM9FH2y/CvPSeR1UktDGdsN9SP7MfCvR5P8AUj9wfClfUYz0Zftl+FHUYz0Zftl+FLs8hf2jW+H+onuD4V7ng+qnuD4UpGHxnoy/bL8K9OGxno6fbD8tS7PIXto162D6q+4PhVTG4TCSi0kUbd6D8bVU8nxnoyfbD8tAw2M9HT7Yflq0nkFOmhjOJoFAUKtgAB2BuGg4V310P1V9wfClfkuM9Hj+2/4155LjP7iP7b/jSk8heWY1MsH1V9wfCvOsg+ovuD4Ur8lxv9xH9t/xr3yPGf3MX2p/JS7PIXlmM+sg+ovuD4V78wfoJ7g+FK/I8Z/cxfan8lerh8b/AHEX2x/JS7PIXto1RYQbhFB5hB8Kq9INoCOBzrcqw+7fUSRY3+4h+2b/AMdVdqbIxmJURssMaE9pg7MbcQoygXtzNHGbVKC8q1Y16JYbq8HCp3lc573Oc/jTeuY1sABuGnsrqvUcQooooArwmva5dQQQdxFj40AownSBHKFo2jjkVnikYrZ1UZiSAbr2e0AeF9x0q9iNpQxgl5FUAgEk7iRmF+XZ17qQJsKZgkEpXq4YHSKRd7F0MIzrwKpwFwc28WtXWI2DiXWUGRB1vnKpkAt1KxC5FibEE20Bv6qAePtSAMUMqZlBJW4uMozHTu17q5wW14ZY0kWQZXWNxc2NpTZLjgSdO+lsPR9gynOukzSmwO44bye3ffXuqvF0emCxrnjsqYRHPa/6SXrAV/aHPcedAOV21hiconjJuFtmG8mw9p079KmlxYWVIrG7h2B4DJlvf3hSSPo4wQLnW4REvY/Rm60/dp30w2psaPESxNKiOkYk7DqDcvlsRfTSx9tAd4HbMMixnMFaVQ6oxGYggn22B9hrnY+1xiNyFfm4pNT/AHoJA8LUrwPRyWPyZesUxwdVYAuAMiMhCoOzqSDc68Ku9H9kyYcnMykdVFHpffFmAOvMEH1G++gL8e04WvaVDbOT2h9C2c9wuLn11BiNu4dLAyA3kWLTWzPewPsNJcXsST5uO9g0psq5mWOEraZcxGgYbhuBIA0FXX2LLnZlZVXro5VjuxF1Zmkbd2S4YaDS4vxNANPlODt/Op82QH7Q7JJsL8tbjvBowm04ZTaOVHNs1lIOl7X9ulJcN0aKqVJW4aLK+ZySkcwmsUPZU6W7Ol9dN1MMFsopIr5hYHEmwH9/Ksg9gFjQDWiiigCiiigCiiigKW0dodUUUIXkkJCICBewzMSToABx9YHGuMHtiJ0zk9XbPmVyAU6tskl9bWDcRpqOdc7WwcjNHLEV6yLPZXuFcOtiCQCVNwpvY7t2tJJujs0kOjKsksU6yBwey2IZZDbKdcpGW19RregNE+0oQzKZUDIMzAkDKBa5Pq1HtFQHbuHzIolU9ZnCkHT5sXa54WFKtqdHZpnkLSqQyTIty5sJcuUZfNAXKRpqb1Ym2C5ldw62eSRiNbhZIY4tOZBS/caAaS7ShUXaVAOzrmH0gSvtANuddYPaEUt+rkV7AE5SDo246cDr7DSTCbAlDIzul1bDmyht0COvHiS1/Vu9dXdj7IaFlJYG0SxaDiHZr93aoCy+2MOAWMyABipOYbxqR6yBf2Gg7ViBbM6BVydrONc4JXT1gac+FI5NlYiOWExhLCWRlQ5ikYMTqe1a4uxvbcNw31PhujbIY7SAiMYUag3Pk+e/tzC3K1ANsVtONIlmBzozRqCtjfrXWNSPVdga4O2Ih1udsgicRktYAkosmnqs3HkapYjYOfCeTMVN5Fc3F1IE4mII9a6VVk6MsqypAUjjlkZ8i5kADRLGPM10Zc1tAb0AzTbIMojynWUw3uLaQ9dfutpVuXaEStkaRQwAJBO7Mcq35XOgpRg9hSRujZkIWVZOOo6jqGHtAYfyrrbezmJlfUI0RVlTMzSNaydi1gVO5hrz0FAMZ9qwJcGRbgOSL69jztPVXOF2xBIIysi/OqHQE6kEX3eB9h5Uswmw5QsJLKr9WevYE/OM+ZnGXdl6xiwJNxqBvNcYXo64ZC5VrJEps8gytCpVWCjRr3B7W7XfQDaHbOHdgqzxsWNgAw1Nri3eKv1ncN0dZQgzr2Vwa7j/ANMST7b6cq0VAFFFFAFFF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jpeg;base64,/9j/4AAQSkZJRgABAQAAAQABAAD/2wCEAAkGBxISEhUTExIWFRUWGBcVGBcYFxgfHRgdFxsdGBgfGBodHiggHR0mGyAYITEhJSkrLi4uGx8zODMsNygtLisBCgoKDg0OGxAQGi0lICYvLzAvLS0tMC0tLTMvMC0vLS0tLS0vLi0tLS0tLS0tLS0tLS0tLS0vLS0tLSsuLS0tLf/AABEIAKABOgMBIgACEQEDEQH/xAAbAAACAwEBAQAAAAAAAAAAAAAABQMEBgIBB//EAE4QAAIBAgMEBQcIBgkDAgcAAAECAwARBBIhBTFBUQYTInGBFDJUYZGS0RUjQlKTobHSM2JygqLBByRDU1WUo8LiRHPTFiU0RYOksvDx/8QAGQEBAQEBAQEAAAAAAAAAAAAAAAECAwQF/8QAMxEAAgEBBAULBAMBAAAAAAAAAAECEQMSIVExQWGR8AQTIlJxgaGxwdHhMpLS8SNCU3L/2gAMAwEAAhEDEQA/APuNJ5ukuHQyAs14pY4G7J86S2W3Ma6ncLNypxWM2j0ZxEhcgx9pcQ2rHz80nk/0d2WRrngQN9Aa9ZlJKhgSu8Ai47xwrnyqO2bOuXnmFvb4j21lto7GxDvNI5QKYsRHe+lnZGj7Kpe2VSGJJN9wtUGztjmczydVGqvJOVHA58PDEGHZFxdXF7cONAbCfFIgYs4GVS5udQo3m3Ko4NoRuCwIyBVbPdcpDC+++mnO28VnY+jkudi/azJo2YWDHDiAhgUzEXud9tb2uNfRsObsv1cfZXC3izaOYRIGBOW2mZWUkb1G7fQD7G7SSLqgTcyvkSxXXslybkgWCgn2W31NDilYKfNLi4UkXNtTuJv4XqnjsCZHwrZVAikLsDwBikSy6a9pl5bqSYDo3Ijwl9VVIVOVlGRoWZuKXKnMPNI4g0A8+Wourhk1tN1eRdM3zpAFxfcCRe1Mqx2G6PTjqgUjOU4Ql82qjDmzBezxGo3ec17cXWN2TM7llxs8YNrIqwELpbTNGT69TxoDzpThmkw0iq2XS59YGpFTbBwzRwRo7BiFGo5bxVKbZssccrPi5ph1bDK4hA3b+xGpv406wvmJ+yv4Va4HFWa51z10p4ktLtsbREPV3+nIqe3fV9iLa1mek+DinMRMjCzqoyjTtHU7qKlcRbynGDcFiada9qpDiUAtcm2l8p+Fd+WJzPut8Kh2ONpQu8bKjZWYEXPC+lK+huEaLDqC2YEkj1a2t7dfGm5xacz7rfCqOxMUggQE8DwPM+qrXA4uzTtVPXR+g2oqv5YnM+63wo8sTn9zfCodixRVfyxOf3H4UeWJz+4/CgLFFV/LE5n3W+FHlic/uPwoCxRVfyxOZ9h+FTqwIuNRQHtFcu4AuTYDiag8uj5n3W+FRtIFmiq3lycz7rfCjy5OZ91vhS8sy0LNFVvLk5n3W+FHlycz7rfCl5ZihZoqt5cnM+63wo8uTmfdb4UvLMUZZoqt5cnM+63wo8uTmfdb4UvLMULNFVvLk5n3W+FHlycz7rfCl5ZihZoqt5dHzI/db4VYDCiaZD2iiiqAooooAooooAooooAooooCltf9DL+w34VPhf0a/sj8Kg2v+hl/Yb8KiWTOqqNwUBjz0GnxpqMf37hfj+kOGEnVyShANQGBAc79GIsbcr1TxG0JpQjLABGZFKFpLM1j2brl7IP3Cu5QMYxUj+qxmzDhMy7x/wBtePM+oa1thsThINbr15EZOp6sSMItePYt4WrCxOlqlGOKq/IZDEYz0aP7f/hXvlOL9Gj+3/4UzoApTaavrqrx9xWcTi/Ro/t/+FVtnT4oRIEw8ZW2hMtr68sptVjF9IMOjmMM0sg3xwqXYftZdF/eIqns3aOI6pQmCdlA0YyRLfW+gLX9tWm0w5K+uitDz2bSNdpbSaUhcJGIxoc8lrm+pVrbv3aY+U4z0eL7c/8AjrnC7bUusUsUmHkfRBIBZyNbI6kqTb6NwdDpTaoo7TrK0T/olv8AcV+UYz0eL7c/+OjynGejxfb/APCmlU9ryosErSNlQRvmaxOUWNzYam1KbTN9dVePuY+X+kbKT/V8yg2zrJde8dm5HrtTPF9LGiyZkiYvlssUxdyG+kEVLkW1rDbIxMmJw+TD4frQLp1gQhSRoTnNgPHdW26BbHWOJZcqiy5EKgDMN7yHiS7bifogc6M1FqjbS8fcaTbdBiZ1jlQ7l6xCuYniATfT11P0O215VCSEKiJuqzEgh8oFytZLpRj3xEqwQ+dIerj9Q+m58L1vNn4OPC4dY10SNbes8z3k/jWtpyOsUc7hOC2Zu/6I/n4ClrbSmaSRIYVcRkKzNJlGa1yB2TewIv31LtDFGCFpCLudw5u9lVR42HhXmxUSLDKc4YZesZ/rFu2zeJJrji2dlSMbz4zZx5TjPR4ftz+SvfKcZ6PD9ufyVxg0xEqiTrgmbVV6tTZT5tyeNrVY8jxHpP8ApJW3ZpYOXG44rlFVVWfH3EXlOM9Hh+3P5KPKMb6NF9ufyVL5HiPSf9JK8bB4n0kfZLS4usvH2Lz7/wA+PuFGP2ltISKseEjK2u5Mlxrus1hY7+B30yXE430aH7c/+OquD2Viw7M2KvwXsA9/ZOgph5HiPSv9JKrsop/WvH2IuVOSX8NOP+iHynGejw/bn8le+U4z0eH7c/kqXyPEelf6SUeR4j0n/SSpcXW8/YvPv/Pj7iHynGejw/bn8lR4raGLjRnbDxZUUsbTncoufoV1EZlxCo0ocFGduwotYgLqOZv7K66S6xCLjNJHF4M3b/gDVmcLus6WNqrR0u0xpxiWxi/mOtYZfm85HLs3tSTA9JnMaHyZz2V1BHIVc6Xz5MK4G9rIPGm2CwSpGiW81VX2ACkNLMy0F2iiiuxgKKKKAKKKKAKKKKAKKKo7U2gsK6sqltFzsFF/WTQEO3Jj1cirvyEk8hb8TXzvbcjzzvEZuqjhCKqBioN1BJOXebnjTvaO0sbbq1jw4LqztaR5Dk+k5IVVF9w33PqFewdBMMwDSPMzkXzZwtr3NrAWO86m59dStSXaSxy9WZPZmAx+NVsGmIQYSFkWQkHNIhNzGGA1XKDy3i+lfS8cgVYlAsBJGABwA0ArvZWzIsNH1cS5VvfmSTvLE6k15tP+z/7qfjQzafSyxi8SkSNI7BUQFmY7gBSSPDzY3tTFocOdVhUlXkHOZhqoP1FtpvPCpduKHxOEif8ARl5JCODPEoMannqS1v1ByphtXaCYeJ5XvZRuG8k6AD1k6UNkuEwqRII4kVEG5VAA9gqHY/6CPuP4msphun3zirNh+rjchQ4fNlvoCwsNOZG6radL8NCI8OC02J1AgiGZ73J7X0VFrak01GH9a7H6DDplY4bJ9N5Ili59ZnBUj9mxa/AA08ak+z9nyNIMRiLdYAVjjU3WEHfr9KQ8W8B63FQ2FIumUQkw4hYlUmlihkINjkc9oA8L+bf9armI27hUk6p541e9spYXueB5GpNtdV1EnXi8WU5xzHC3rva3roEquhQx0K2TAwjIhXthdOrhXQgcix7I/ePCuukeOEMWVbLcW/ZUb/hSnYCSxksMZDIxCySo/bkRRoFDq480WFyN9+dLMarbQxa4cXCt25SPoxrw7zu8ai8zc3oitQ5/o82YWzY2QWMnYiH1Yxx/eP3CtXiWzOF4LZm7/oj26+AqbsxJoLKq2AHAAaAUuxeK6iF5XF2tmIHFjYKo8bLUm8KEhFt4CLpTJLJ1vUIZDhoyVUW7U0gyrvP0EJY94pZ0HeaXZ+Fw0yMrHfe3ahSxVhbgwKr7aZY/aowECIU63ETZpGANhmbVyTyBIUdwpd/RttcORBKhSZYo1W5uCkYsQORubkeurZ4K8TlCv0gtGju17/U34Fe0k2ft9XQyPlHbEQjTM0iOSQEkW2jbvV4a1KdvRCxzHKVBtkfNmaTqgLW3hzlK7wa50NDaiqabSjMRmuci5g1wbqUJVgRvuGBFcYjbESEgliQzJZUYm6qHbcOCkG9AXrV7XEMququpurAMCOIIuD7K7oArljXVQYuYIjOdyqWPgL1UquhG0lVlHZxzzTycLrEO5Bc/xE+yuMX28XCnCNHmPebRp+L1Z2HAVgS/nEZ273OY/jVXZQz4jEy8Mywr3Rrc/wAbN7Ktq6ypxgOTJqzvPTSu/wDbK3SIdZiMJDwMnWN3Jr/KtRasvgfnNpSNvEMQUd7n4Bq1NWy0VLPTQKKKK6GAooooAooooAooqOaUKLmgPMRMFHMnQDmaR7XnVEsyLLJIcqRkA525C+5QLkngLmuOkW0Ggw8s+mcCyA7gWIUX56m552r55jMTi8PlxnlGd1G5nVgQdSuXgD6rWrLLFpPE0vyWMG6iMi+JjmM6gWW6LnVkX6Kgkrbkw41sMP5i/sr+FY7o7gcYUxWKx4UTSLliVWuscWXNZRwJJ14nKK2OH8xf2V/CrSiMN1tG3l7klUtp/wBn/wB1Pxq7S3bmJSNUaR1QCRWJYgaDUnXgBQk/pZY2js+OdMkguLhgQSGVhuZWGqsOYpJtbo5PLEYxjHddCqyohN1N1u6gG1+NqtnpVhOEpYc0jkYe1VIq3s/bOHnJWKZGYalb2Yd6mxHsobMVJ0ax2JKxTqscQILsGUkgbwmXW5HE2tWq6O7IgjUTJEqyOtmcDtMATa53mnJqnsf9DH3H8TTUYf1rsfoXajxBIVrEA5TYncDbS/jUlIemyl8I8KkBsQVw4J3DrTlJI9QvQ2fNc+GEBWTN1uobVT2r634nWtT0Z2H14i8pzyCFBnWRiVDkXRAm7sJYm9zcjXSmuF2Fh9nYdIsPCrTE5I2ZQWZzvZjwAALabgKcxomEw9t+Ubzvdm1JPrJuay8XQ6Loxrno9WI+leNhw8ZREVFAuwVQP2V0/wD3dTPoHsZoITLIPnp+2/6o+ivgPvNZrYuDOOxt31igIkk5NIfNXuG/wr6TNIFUsdw1rW05lbFNmcJwWzN/tHt18BSrFnr8SkY1SACV/W5uI18NW92rs+IEMTyycAXa3PgB9wqHYOEaOK7/AKSRjJJ+01tO5RZR3VweLO8ejFvuEfTHZ7tLDLFYy2ePIQO0ti99dBb186qdCdkzSTLj5gqgx2iUWuQ485gNBppbfrWkwQ66aSU+at4U9dtXPi2n7tMsLh1jRURcqqAqgcANwFdZ9HA81k3KstWrjaJMdsSRnEokzSl4QWyhQqRMzDs37Ruxvr3Wqdej6dnttcEMTYdpuuGIY+q7g6cAac0VzqdRd8kL1MsOY2laZy2l1MrlzbhoT91Updiy51ZZjcvK7vlXTPGIwAvLTT778X1FKghweGWKNI181FVFvyUBR9wqaiigCle37lFjH9q6R+F7v/CDTQ0rmOfFIOESMx73OVfuDe2t2f1VyOVvjG7nh7+FS9M4VWY6BQWPcNaX9G4iuGQtvcGVu+Qlz+NvCvOkzXw5jG+Vkh+1YKfuJqXbuIEWGkYaWQgeIsK5N0xPSl0e1+X7KXQoZxPOf7WZrdy6fjetNSnorheqwsKnflDHvftH7zTau8VSKRxk6uoUUUVogUUUUAUUUUBy7AAk7hrWd2ptd0YsMNI6KMwbNGqDmWLMCDb1VLtLb2HSTq5ZljGhGa4Da6do6Wv69TSPaezTtKRh17rhk0GW1pHG+x+kBz57t1YlKmg62UFJ9J0WZH5FidohZZDHBAQciW6xiG0z62UEjdcGwN+NTYPoFhkZWZ5ZApDBHYWuOdgCRfhurURRhVCgWCgKO4CwruqsDEpVewixMWdGS9swIvyvXMsyRRlpGCoi3ZjoAANSanpFioxiMYIm1jw6JMV4PJIzCMnmEyMQOZHKqYoq1PElxOL1QnDQHcxHz0g5qDpEO8FtdwofYeHhKOsd5DIgMjks7a8Xa58N1OsTiFjVndgqqCWY7gBzpHhOkuDxUixJKc4YMoZWXOV17JYa92+hJqqojQ5jzpV0jwMcsLs/ZaNWkSX6UbICQytv0tu3EaVdxuMjhQvLIsaDezMAPaaRvKdoWVARhLgvIQQZ7G4RAderJ3txGg33oaHOy52kgidxZnjRmHIsoJ++u8FB1aKl724+NTVW2ltCKCMySsFUaX5k7gANSTyoSmNS1VPauAWeNo2JXcwYb0ZTmVh6wQDVHY3SnDYpzHGzBwL5XUqSBxXnSfp7iYZDDhWxCxkuZHINyFVSLWXUsSRYd/KsydEdLKClKjdFmS7MxOLZ/KJIOvXKY4niZVut+0/VuRYvYbidB66rdNNrm4SMXa4RFH0nbT7vjTTD4uCDCAYbMFuVXMrKSeLHMAT30s6DbO8onbFtrHFeOH1t9N/Dd/8AykULRpyw0ajV9FtijCYdYt7ec7fWc+cf5eFW8UczhOAs7f7R7dfCrM8oVSTuAvS2chIXd2KaM7sLXXThcW0GnhUm9RIqrKGPnWfEphgQRFaeUdx+aU/vdr90c6u7WxLJGcvnsQiDmzafcLnwpR0P6OLhwZyXMsy3cMQbXOYA6eda1z31zLsoYnGPIxPVxZVsCe09rnwAIvVsIptylhTH2Rnl87tIWWOrLtevihosFhhHGqLuUAd/Mn1nfVivFGle1hurqaSSVEFFFFQoUUUUAUUUUBy5sKU7BlEnXTA3DyFR+zGMo/mfGpukSg4aW5YDKfN3nkPE2FcbB2UuGiyqTc2ZrnjbW3Ku0aKzb1tnmk5u3SSwSr3vBepFtCQPisPHcdjPMdeIGRPvY+yqvTQlo4oRvmlRPC9j+NUtjdHojj8TiSL5ZAEHAOUUu3fc29tXcYOs2jAm8RI0p79w+8ivMse9n0LVRi0outF4v9mqRbCw4aV7RRXqPKFFFFAFFFFAFUsTLmJQbvpH+Q/nUmJmPmLvOpP1Rz7+VY3prtJo+pw0MojaXMWYGxCrbjvFyd/qNQDXaErTMcLGbKAOucfQU7kX9dh7BryqDY8CQ4qaCEWiEcUmQbo3YsDlHDMoBI568awmHmx2HlGHwk6M2ILAZyXVWtmL8w1ged+VbvoVsJ8HhykriSZ3eSWQXOdmOhuRfQWHhUS1mpSqqLQP6KKKGApZtPZjO6zQydXMoK3IzI6k3yyLoSL6gggi550ztXjMBvIHeRQpj+lMGOlgKNBEVVldjFIxLBdbBGUG/G1zu41lFi8qlijw0RSRJEZn7REeVgbtfda27ebWr65QTVBkR0Aw74lcViJJMRIpLWkI6sNpYqm5QOW6taK9ooQKw/8ASbtCGMQdZIgKuXMbNYspGXMOdjp41uKymI2NDitpNLMobyWOMRod15LuXbnqLDuNCmRghTESpL1LRwRXeVx1i3FrZVO8s1wLDma+gdGdkrh4y3VpE8hzsFAAQfRXwFrnibmvZv6xiMm+LDkM360m9F7lBzH1leVcdKNoiOMre1xdjyXj7azpdTpLoxprfC9zNdJMXJi51giPalORf1UHnsfCvomzMCkESRRiyooUfE+s76yn9HeyyQ2NkWzy9mMH6MY3e06+ytlNIFBY7gLmtaDmVcU2ZwnAWZv9o9uvhSra3z0seGHm6TS/sqewp/af7lNMUcIjO5y73Y8tP5AAeFUej0TFWncWec57H6KWtGvgup9ZNcG6s7w6KvccfBd2niuqjZ95A0HMnRR4mwrzZOD6qJVOraljzZtWPtqrifncQqfRh+cb1sdEHhq3spqtdZYRS7/Y8sOlNyywXr7dx7RRRXM7BUGLxiRAF2C3NhvuTa9gBqTYE6cqnpV0ghLIrJ1vWoS0TRAEhspHaDdkqQbG/tG+gGga4vwtevInDKGG4gEaEaHUaHUVlcGk0k7Zg+dZgJGDHqwpwy50XXjIdBa+415g9n4kCJmEmdVwA1c6ZTbE3F7E5b5id9WgqajE4hY1LubKu88uFSkVm+k+EkkZgEd1MaiMKdFcSXctqN6ZbXvoGHHWniMLi+2yLJnTrXbtaTMs6yQBNbW6sOvAAMAaUA82z22hi+vIGb9mPtn7wB41W6V7fiwkDs8mR2R+rABJLBTYgDgDbXdWf2fsqd8Xlk6xo4GEd857SukkhJ1v5zRr+6OApT0pwcsTYXEYiN3QYdYn11R11Oc67+fG1dJUwRxs025Szfl81NV/R5tOOfCqRJnluXm0sQ7ktqPwO7SpujQ6zF4ubgCsS+Gp/wBtZfoRGetnxixNHAICoLfTN83Z0FwLb/XWw6Cw2woc75WeQ+LWH3AVzUenQ7yk2m3rNFRRRXY5hRRRQBUGImtoBdjuH8z6hXWImCi/gBzPKkW24IDEXxShwpDcd+5QliDe5sPWajdCpVdELto7RxsQsuHhDO2VA0zMzt+yqAWA1OugFQf+jeuzHFzvKztnIjsihrWFjYsQo0Avb1VDDgJMIFxZY2zLG8LsX6uOVwoEbsSwYMVLa2Oo4CtlWVjizcndV1d4j2H0Ww+FbrEzu9sodyCVHJQAAPZenlFFU5HMkgUFmICgXJJsABvJNJV2tNiP/hIwI/SJgcp9cUY7Tj1nKO+uHg8sncPrh8OwTJwllADEuOKpcADde54Cn9CiX/0+H1xE80x5ZzGncEjtp3k10OiuB9EhPegJ9p1qym2cMZOqE8ZkvbIGF78u/wBVX6ASSdGYl7WGvhpPomMnITwzx+ay+F+RFXNh44zwLIwAe7I4G4OjFGt6rg2qDbG1Sh6iEB8S47K8I76Z5fqqN/M7hVvZWCEEKRAk5Rqx3sTqzH1liT40BbrxmABJNgNSTwtzr2sv/SHJbC2LAKXTOLgEpfXQ7xfLeqQdYHbGHmYrFNHIw3hWBPs5Ut6VxhAk6SdViLiON7izZjfLIDoUFix4i2lfPwkUk+HGDZxKZFswK3VdzsCOS336VtdibCglkfEOplU9iIzMXLBT2nObQZjutYWA51l5HSC/s9CO+juMZAYxLhZo4wzSPFI2e7Em7JYi7N+tSSeJtoYwQa5f0kx5INy+Ogp10v2mkMZVQAFsSFAFyfNGlM+g2xTh4M0n6aY9ZIeV/NXwH33qpGW6urNFGgUAAWA0A5AbqqYo5mCcB2m/2j26+FWpZAoLHcBc1Th7ILPoTdm9Wn8hp4VJvUWKFm2/nnjwo3P25f8AtodR+81l7s1NMTOsaM7aKoJPhSzo+vWB8Sw1mIKjlGukY8dW/eqTaQ62SODh+lk/ZU9keLW9hrFmqurLyiVyN2OnR3vjciXYkDKhZ/PkPWP6i24eC2HhTGvAK9pJ1dTMI3YqKCiiioaCiiigOVUC9gBfU+vhrXVFFAFeMdK9pftycrC9vOa0a97nKPxqxjeaRmcrsXLIj2ALoZD/AGrtJ4E2X+ECs9/Sbj2jg7CZ8iSzOL2sqr1d/Ave36ta7DxhEVRuUBR4C1J1wgxE2LVtU6sYX3lLP/8AkvspaOsq7TVhG5DHUvj1EibYkl2NHKyBGlRURQb3XcpvpvAv41uNm4bqoo4x9BFX2C1ZXbGFHW4HCL5qspI/ViAI+5TWyFas9LYloSPaKKK6GAriWQKCSdBXRNZ7aG3olezdYbWKqkMjXvuN1W3drQF6ebKGlfTKCbfVUC58a+aYzaePny4oMFVCXjTKpVdCO0Dqxsd9+61P8TtKbHMFhhHk6k5jO6oHZToCozMUB1tbU6bqqR9BL6NjFCnUqiiy63shLEgcNb1hOptxce0h2PtjGbTxUOfDtDgkBkZtCJZI/NGb6gfUD9XU19DqrgYY4o0ijKhEAVRmG4VYzjmPaKtTNDqiucw5j217mHMUJQSSQz4eWSSKPropW6x4wwDo9gCY81lYEAXUkEHvqttrbubDyqkWJSVkZVBgk3kW85QV8b1oJ8QiC7uqjmxA/GjD4pJFzI4ZTxB0NuVKotHStD43jRhjAFjz9boFAy+dwtxvfdWvxWw9r4nqxJjFw8VlEiRfpLAC/wA5l84n2X41sVwkQfrBHGH+vlGb22vU+Ycx7aVIUtj7IhwqdXCmUbyd7MebsdWPrNX65zjmPaK861frL7RQUZ3WK6UdGoto4+FJv0eGi61lG+QyvYC/Bewb99bLrV+svtFJ9vxKB5QkwiliVrNowZTqUdb9oEgWsQb7jSqKkyLGYKJSuFw8aRmQfOFFAyxDRtRxbzR4nhTfESLDHoAAoyqPwFItjvjELSTYQM8xVmaOVOyNyrlexAUcATreqvTLajC0cfad26uMDizaX8KizNT6q1FXYeDONxpZtYcMcxPB5eA7hvr6RSvo1sdcJh0hGpGrN9Zjqx9v3WpjLIFBJ3AXPhW9BgrYo5mCcB22/wBo9uvhSrb7dZkwo3zE5/VEv6Q+Oi/vUygBALN5zHMfVyHgLCkOx9pQO8mJaaMFzkQF1uI0OnH6TZm7iK88nVnezTXSy8zRGyrwAA8ABS3YYLBpyNZTmHqQaIPZr411itpYV1ZGxEVmBB+cUaH13pfbAj/qh/mm/PXWDjdabPNaQtb6cVVLux3PV5mivXtZwDAelD/NN+egjAekr/mW/PU/jz8PktLfqLe/xNHXjNbU6Cs7/wC3+kr/AJlvz1S2nPs3IVbFBb/VmZjbla5H3UXNa5eHyW7yl/TZ1fa/xNcr31BBHMV1WO2XBssKGScDMPpTFW8QCLeyr3/t/pK/5lvz1XzVcJeHySMeU06Vmk+1/iaO9F6zf9Q9JX/Mt+ei+A9KH+ab89T+PPw+S05R1Fvf4mjJpXju3PBHyLTH9wWX+I38KoXwHpX/AN035qnwWKwUTFlxKEkWJafNoP2m0rScI4p8bzErO2nRSjRVWtvRjkh1KQASeGvspb0ZB6gSHfKzzH/6jEr/AA5aq7d2xC0DpHNG0klolCupN5Dk0APC96dRIEQKNAoAHcotXHSz1NOMO1+X7EOB+d2nI3CCIL4vb4NWrrL9B0zDETn+1lIHcmn4k1qK62a6KOU9IUUUVsyL8fMM2QmwtmPr1sB3aVz5Sv1qzm2tr4hcS6nBTMigBGQXzDUknxO71VU+XJfQMV7lQD1tk4I/2EP2a/CvDsbBejw/Zr8KSrtyY/8AQYr3B8a6+WpvQMT7o+NS6sjfOTze8cfIuC9Hh9xfhR8iYL0eH3F+FKPlqb0DE+6PjXvy5N6BifdHxpdWQ52fWe8bfImC9Hh9xfhR8hYL0eH3B8KU/Lk3oGJ90fGvflyb0DE+6PjS4shztp1nvLON6H7Pl3wKp5pdT92lW06P4Kw/q8XLzKV/L03+H4n3R8akG28R/h+J9i/GpcjkadvatUcnvGXyBgvRovcHwo+QcH6NF7i/Cl3y3iP8PxP8Pxo+W5/8PxP8Hxq3FkZ52fWe8ZfIOD9Gh9xfhR8g4P0aL3F+FL/l2f8Aw7E/w/Gj5exH+HYn+H40urIc7PrPeMRsLB+jRfZr8Kkj2LhVIZcPECDcERrcEeFK/l6f/DsT/B8a6XbmIP8A8uxH8HxpdWQ5yeb3jfHYoKp14b+XOs30KwflOIfHOPm1vFAD6tHf26e2o9pxY7G/MrhWw8bWDySMtwvHKATratxgMIkMaxILKgCgeoVUYLFL9qTqDGrHRmJtzyi/svamFZDbezMa2NWeNEkiWPq1XPlKkm7HUWuTb7qk63cCrSPzjI+f3Gq+TDf3cf2Y+FK+oxnoo+2T4V71GM9FH2y/CvPSeR1UktDGdsN9SP7MfCvR5P8AUj9wfClfUYz0Zftl+FHUYz0Zftl+FLs8hf2jW+H+onuD4V7ng+qnuD4UpGHxnoy/bL8K9OGxno6fbD8tS7PIXto162D6q+4PhVTG4TCSi0kUbd6D8bVU8nxnoyfbD8tAw2M9HT7Yflq0nkFOmhjOJoFAUKtgAB2BuGg4V310P1V9wfClfkuM9Hj+2/4155LjP7iP7b/jSk8heWY1MsH1V9wfCvOsg+ovuD4Ur8lxv9xH9t/xr3yPGf3MX2p/JS7PIXlmM+sg+ovuD4V78wfoJ7g+FK/I8Z/cxfan8lerh8b/AHEX2x/JS7PIXto1RYQbhFB5hB8Kq9INoCOBzrcqw+7fUSRY3+4h+2b/AMdVdqbIxmJURssMaE9pg7MbcQoygXtzNHGbVKC8q1Y16JYbq8HCp3lc573Oc/jTeuY1sABuGnsrqvUcQooooArwmva5dQQQdxFj40AownSBHKFo2jjkVnikYrZ1UZiSAbr2e0AeF9x0q9iNpQxgl5FUAgEk7iRmF+XZ17qQJsKZgkEpXq4YHSKRd7F0MIzrwKpwFwc28WtXWI2DiXWUGRB1vnKpkAt1KxC5FibEE20Bv6qAePtSAMUMqZlBJW4uMozHTu17q5wW14ZY0kWQZXWNxc2NpTZLjgSdO+lsPR9gynOukzSmwO44bye3ffXuqvF0emCxrnjsqYRHPa/6SXrAV/aHPcedAOV21hiconjJuFtmG8mw9p079KmlxYWVIrG7h2B4DJlvf3hSSPo4wQLnW4REvY/Rm60/dp30w2psaPESxNKiOkYk7DqDcvlsRfTSx9tAd4HbMMixnMFaVQ6oxGYggn22B9hrnY+1xiNyFfm4pNT/AHoJA8LUrwPRyWPyZesUxwdVYAuAMiMhCoOzqSDc68Ku9H9kyYcnMykdVFHpffFmAOvMEH1G++gL8e04WvaVDbOT2h9C2c9wuLn11BiNu4dLAyA3kWLTWzPewPsNJcXsST5uO9g0psq5mWOEraZcxGgYbhuBIA0FXX2LLnZlZVXro5VjuxF1Zmkbd2S4YaDS4vxNANPlODt/Op82QH7Q7JJsL8tbjvBowm04ZTaOVHNs1lIOl7X9ulJcN0aKqVJW4aLK+ZySkcwmsUPZU6W7Ol9dN1MMFsopIr5hYHEmwH9/Ksg9gFjQDWiiigCiiigCiiigKW0dodUUUIXkkJCICBewzMSToABx9YHGuMHtiJ0zk9XbPmVyAU6tskl9bWDcRpqOdc7WwcjNHLEV6yLPZXuFcOtiCQCVNwpvY7t2tJJujs0kOjKsksU6yBwey2IZZDbKdcpGW19RregNE+0oQzKZUDIMzAkDKBa5Pq1HtFQHbuHzIolU9ZnCkHT5sXa54WFKtqdHZpnkLSqQyTIty5sJcuUZfNAXKRpqb1Ym2C5ldw62eSRiNbhZIY4tOZBS/caAaS7ShUXaVAOzrmH0gSvtANuddYPaEUt+rkV7AE5SDo246cDr7DSTCbAlDIzul1bDmyht0COvHiS1/Vu9dXdj7IaFlJYG0SxaDiHZr93aoCy+2MOAWMyABipOYbxqR6yBf2Gg7ViBbM6BVydrONc4JXT1gac+FI5NlYiOWExhLCWRlQ5ikYMTqe1a4uxvbcNw31PhujbIY7SAiMYUag3Pk+e/tzC3K1ANsVtONIlmBzozRqCtjfrXWNSPVdga4O2Ih1udsgicRktYAkosmnqs3HkapYjYOfCeTMVN5Fc3F1IE4mII9a6VVk6MsqypAUjjlkZ8i5kADRLGPM10Zc1tAb0AzTbIMojynWUw3uLaQ9dfutpVuXaEStkaRQwAJBO7Mcq35XOgpRg9hSRujZkIWVZOOo6jqGHtAYfyrrbezmJlfUI0RVlTMzSNaydi1gVO5hrz0FAMZ9qwJcGRbgOSL69jztPVXOF2xBIIysi/OqHQE6kEX3eB9h5Uswmw5QsJLKr9WevYE/OM+ZnGXdl6xiwJNxqBvNcYXo64ZC5VrJEps8gytCpVWCjRr3B7W7XfQDaHbOHdgqzxsWNgAw1Nri3eKv1ncN0dZQgzr2Vwa7j/ANMST7b6cq0VAFFFFAFFF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data:image/jpeg;base64,/9j/4AAQSkZJRgABAQAAAQABAAD/2wCEAAkGBxISEhUTExIWFRUWGBcVGBcYFxgfHRgdFxsdGBgfGBodHiggHR0mGyAYITEhJSkrLi4uGx8zODMsNygtLisBCgoKDg0OGxAQGi0lICYvLzAvLS0tMC0tLTMvMC0vLS0tLS0vLi0tLS0tLS0tLS0tLS0tLS0vLS0tLSsuLS0tLf/AABEIAKABOgMBIgACEQEDEQH/xAAbAAACAwEBAQAAAAAAAAAAAAAABQMEBgIBB//EAE4QAAIBAgMEBQcIBgkDAgcAAAECAwARBBIhBTFBUQYTInGBFDJUYZGS0RUjQlKTobHSM2JygqLBByRDU1WUo8LiRHPTFiU0RYOksvDx/8QAGQEBAQEBAQEAAAAAAAAAAAAAAAECAwQF/8QAMxEAAgEBBAULBAMBAAAAAAAAAAECEQMSIVExQWGR8AQTIlJxgaGxwdHhMpLS8SNCU3L/2gAMAwEAAhEDEQA/APuNJ5ukuHQyAs14pY4G7J86S2W3Ma6ncLNypxWM2j0ZxEhcgx9pcQ2rHz80nk/0d2WRrngQN9Aa9ZlJKhgSu8Ai47xwrnyqO2bOuXnmFvb4j21lto7GxDvNI5QKYsRHe+lnZGj7Kpe2VSGJJN9wtUGztjmczydVGqvJOVHA58PDEGHZFxdXF7cONAbCfFIgYs4GVS5udQo3m3Ko4NoRuCwIyBVbPdcpDC+++mnO28VnY+jkudi/azJo2YWDHDiAhgUzEXud9tb2uNfRsObsv1cfZXC3izaOYRIGBOW2mZWUkb1G7fQD7G7SSLqgTcyvkSxXXslybkgWCgn2W31NDilYKfNLi4UkXNtTuJv4XqnjsCZHwrZVAikLsDwBikSy6a9pl5bqSYDo3Ijwl9VVIVOVlGRoWZuKXKnMPNI4g0A8+Wourhk1tN1eRdM3zpAFxfcCRe1Mqx2G6PTjqgUjOU4Ql82qjDmzBezxGo3ec17cXWN2TM7llxs8YNrIqwELpbTNGT69TxoDzpThmkw0iq2XS59YGpFTbBwzRwRo7BiFGo5bxVKbZssccrPi5ph1bDK4hA3b+xGpv406wvmJ+yv4Va4HFWa51z10p4ktLtsbREPV3+nIqe3fV9iLa1mek+DinMRMjCzqoyjTtHU7qKlcRbynGDcFiada9qpDiUAtcm2l8p+Fd+WJzPut8Kh2ONpQu8bKjZWYEXPC+lK+huEaLDqC2YEkj1a2t7dfGm5xacz7rfCqOxMUggQE8DwPM+qrXA4uzTtVPXR+g2oqv5YnM+63wo8sTn9zfCodixRVfyxOf3H4UeWJz+4/CgLFFV/LE5n3W+FHlic/uPwoCxRVfyxOZ9h+FTqwIuNRQHtFcu4AuTYDiag8uj5n3W+FRtIFmiq3lycz7rfCjy5OZ91vhS8sy0LNFVvLk5n3W+FHlycz7rfCl5ZihZoqt5cnM+63wo8uTmfdb4UvLMUZZoqt5cnM+63wo8uTmfdb4UvLMULNFVvLk5n3W+FHlycz7rfCl5ZihZoqt5dHzI/db4VYDCiaZD2iiiqAooooAooooAooooAooooCltf9DL+w34VPhf0a/sj8Kg2v+hl/Yb8KiWTOqqNwUBjz0GnxpqMf37hfj+kOGEnVyShANQGBAc79GIsbcr1TxG0JpQjLABGZFKFpLM1j2brl7IP3Cu5QMYxUj+qxmzDhMy7x/wBtePM+oa1thsThINbr15EZOp6sSMItePYt4WrCxOlqlGOKq/IZDEYz0aP7f/hXvlOL9Gj+3/4UzoApTaavrqrx9xWcTi/Ro/t/+FVtnT4oRIEw8ZW2hMtr68sptVjF9IMOjmMM0sg3xwqXYftZdF/eIqns3aOI6pQmCdlA0YyRLfW+gLX9tWm0w5K+uitDz2bSNdpbSaUhcJGIxoc8lrm+pVrbv3aY+U4z0eL7c/8AjrnC7bUusUsUmHkfRBIBZyNbI6kqTb6NwdDpTaoo7TrK0T/olv8AcV+UYz0eL7c/+OjynGejxfb/APCmlU9ryosErSNlQRvmaxOUWNzYam1KbTN9dVePuY+X+kbKT/V8yg2zrJde8dm5HrtTPF9LGiyZkiYvlssUxdyG+kEVLkW1rDbIxMmJw+TD4frQLp1gQhSRoTnNgPHdW26BbHWOJZcqiy5EKgDMN7yHiS7bifogc6M1FqjbS8fcaTbdBiZ1jlQ7l6xCuYniATfT11P0O215VCSEKiJuqzEgh8oFytZLpRj3xEqwQ+dIerj9Q+m58L1vNn4OPC4dY10SNbes8z3k/jWtpyOsUc7hOC2Zu/6I/n4ClrbSmaSRIYVcRkKzNJlGa1yB2TewIv31LtDFGCFpCLudw5u9lVR42HhXmxUSLDKc4YZesZ/rFu2zeJJrji2dlSMbz4zZx5TjPR4ftz+SvfKcZ6PD9ufyVxg0xEqiTrgmbVV6tTZT5tyeNrVY8jxHpP8ApJW3ZpYOXG44rlFVVWfH3EXlOM9Hh+3P5KPKMb6NF9ufyVL5HiPSf9JK8bB4n0kfZLS4usvH2Lz7/wA+PuFGP2ltISKseEjK2u5Mlxrus1hY7+B30yXE430aH7c/+OquD2Viw7M2KvwXsA9/ZOgph5HiPSv9JKrsop/WvH2IuVOSX8NOP+iHynGejw/bn8le+U4z0eH7c/kqXyPEelf6SUeR4j0n/SSpcXW8/YvPv/Pj7iHynGejw/bn8lR4raGLjRnbDxZUUsbTncoufoV1EZlxCo0ocFGduwotYgLqOZv7K66S6xCLjNJHF4M3b/gDVmcLus6WNqrR0u0xpxiWxi/mOtYZfm85HLs3tSTA9JnMaHyZz2V1BHIVc6Xz5MK4G9rIPGm2CwSpGiW81VX2ACkNLMy0F2iiiuxgKKKKAKKKKAKKKKAKKKo7U2gsK6sqltFzsFF/WTQEO3Jj1cirvyEk8hb8TXzvbcjzzvEZuqjhCKqBioN1BJOXebnjTvaO0sbbq1jw4LqztaR5Dk+k5IVVF9w33PqFewdBMMwDSPMzkXzZwtr3NrAWO86m59dStSXaSxy9WZPZmAx+NVsGmIQYSFkWQkHNIhNzGGA1XKDy3i+lfS8cgVYlAsBJGABwA0ArvZWzIsNH1cS5VvfmSTvLE6k15tP+z/7qfjQzafSyxi8SkSNI7BUQFmY7gBSSPDzY3tTFocOdVhUlXkHOZhqoP1FtpvPCpduKHxOEif8ARl5JCODPEoMannqS1v1ByphtXaCYeJ5XvZRuG8k6AD1k6UNkuEwqRII4kVEG5VAA9gqHY/6CPuP4msphun3zirNh+rjchQ4fNlvoCwsNOZG6radL8NCI8OC02J1AgiGZ73J7X0VFrak01GH9a7H6DDplY4bJ9N5Ili59ZnBUj9mxa/AA08ak+z9nyNIMRiLdYAVjjU3WEHfr9KQ8W8B63FQ2FIumUQkw4hYlUmlihkINjkc9oA8L+bf9armI27hUk6p541e9spYXueB5GpNtdV1EnXi8WU5xzHC3rva3roEquhQx0K2TAwjIhXthdOrhXQgcix7I/ePCuukeOEMWVbLcW/ZUb/hSnYCSxksMZDIxCySo/bkRRoFDq480WFyN9+dLMarbQxa4cXCt25SPoxrw7zu8ai8zc3oitQ5/o82YWzY2QWMnYiH1Yxx/eP3CtXiWzOF4LZm7/oj26+AqbsxJoLKq2AHAAaAUuxeK6iF5XF2tmIHFjYKo8bLUm8KEhFt4CLpTJLJ1vUIZDhoyVUW7U0gyrvP0EJY94pZ0HeaXZ+Fw0yMrHfe3ahSxVhbgwKr7aZY/aowECIU63ETZpGANhmbVyTyBIUdwpd/RttcORBKhSZYo1W5uCkYsQORubkeurZ4K8TlCv0gtGju17/U34Fe0k2ft9XQyPlHbEQjTM0iOSQEkW2jbvV4a1KdvRCxzHKVBtkfNmaTqgLW3hzlK7wa50NDaiqabSjMRmuci5g1wbqUJVgRvuGBFcYjbESEgliQzJZUYm6qHbcOCkG9AXrV7XEMququpurAMCOIIuD7K7oArljXVQYuYIjOdyqWPgL1UquhG0lVlHZxzzTycLrEO5Bc/xE+yuMX28XCnCNHmPebRp+L1Z2HAVgS/nEZ273OY/jVXZQz4jEy8Mywr3Rrc/wAbN7Ktq6ypxgOTJqzvPTSu/wDbK3SIdZiMJDwMnWN3Jr/KtRasvgfnNpSNvEMQUd7n4Bq1NWy0VLPTQKKKK6GAooooAooooAooqOaUKLmgPMRMFHMnQDmaR7XnVEsyLLJIcqRkA525C+5QLkngLmuOkW0Ggw8s+mcCyA7gWIUX56m552r55jMTi8PlxnlGd1G5nVgQdSuXgD6rWrLLFpPE0vyWMG6iMi+JjmM6gWW6LnVkX6Kgkrbkw41sMP5i/sr+FY7o7gcYUxWKx4UTSLliVWuscWXNZRwJJ14nKK2OH8xf2V/CrSiMN1tG3l7klUtp/wBn/wB1Pxq7S3bmJSNUaR1QCRWJYgaDUnXgBQk/pZY2js+OdMkguLhgQSGVhuZWGqsOYpJtbo5PLEYxjHddCqyohN1N1u6gG1+NqtnpVhOEpYc0jkYe1VIq3s/bOHnJWKZGYalb2Yd6mxHsobMVJ0ax2JKxTqscQILsGUkgbwmXW5HE2tWq6O7IgjUTJEqyOtmcDtMATa53mnJqnsf9DH3H8TTUYf1rsfoXajxBIVrEA5TYncDbS/jUlIemyl8I8KkBsQVw4J3DrTlJI9QvQ2fNc+GEBWTN1uobVT2r634nWtT0Z2H14i8pzyCFBnWRiVDkXRAm7sJYm9zcjXSmuF2Fh9nYdIsPCrTE5I2ZQWZzvZjwAALabgKcxomEw9t+Ubzvdm1JPrJuay8XQ6Loxrno9WI+leNhw8ZREVFAuwVQP2V0/wD3dTPoHsZoITLIPnp+2/6o+ivgPvNZrYuDOOxt31igIkk5NIfNXuG/wr6TNIFUsdw1rW05lbFNmcJwWzN/tHt18BSrFnr8SkY1SACV/W5uI18NW92rs+IEMTyycAXa3PgB9wqHYOEaOK7/AKSRjJJ+01tO5RZR3VweLO8ejFvuEfTHZ7tLDLFYy2ePIQO0ti99dBb186qdCdkzSTLj5gqgx2iUWuQ485gNBppbfrWkwQ66aSU+at4U9dtXPi2n7tMsLh1jRURcqqAqgcANwFdZ9HA81k3KstWrjaJMdsSRnEokzSl4QWyhQqRMzDs37Ruxvr3Wqdej6dnttcEMTYdpuuGIY+q7g6cAac0VzqdRd8kL1MsOY2laZy2l1MrlzbhoT91Updiy51ZZjcvK7vlXTPGIwAvLTT778X1FKghweGWKNI181FVFvyUBR9wqaiigCle37lFjH9q6R+F7v/CDTQ0rmOfFIOESMx73OVfuDe2t2f1VyOVvjG7nh7+FS9M4VWY6BQWPcNaX9G4iuGQtvcGVu+Qlz+NvCvOkzXw5jG+Vkh+1YKfuJqXbuIEWGkYaWQgeIsK5N0xPSl0e1+X7KXQoZxPOf7WZrdy6fjetNSnorheqwsKnflDHvftH7zTau8VSKRxk6uoUUUVogUUUUAUUUUBy7AAk7hrWd2ptd0YsMNI6KMwbNGqDmWLMCDb1VLtLb2HSTq5ZljGhGa4Da6do6Wv69TSPaezTtKRh17rhk0GW1pHG+x+kBz57t1YlKmg62UFJ9J0WZH5FidohZZDHBAQciW6xiG0z62UEjdcGwN+NTYPoFhkZWZ5ZApDBHYWuOdgCRfhurURRhVCgWCgKO4CwruqsDEpVewixMWdGS9swIvyvXMsyRRlpGCoi3ZjoAANSanpFioxiMYIm1jw6JMV4PJIzCMnmEyMQOZHKqYoq1PElxOL1QnDQHcxHz0g5qDpEO8FtdwofYeHhKOsd5DIgMjks7a8Xa58N1OsTiFjVndgqqCWY7gBzpHhOkuDxUixJKc4YMoZWXOV17JYa92+hJqqojQ5jzpV0jwMcsLs/ZaNWkSX6UbICQytv0tu3EaVdxuMjhQvLIsaDezMAPaaRvKdoWVARhLgvIQQZ7G4RAderJ3txGg33oaHOy52kgidxZnjRmHIsoJ++u8FB1aKl724+NTVW2ltCKCMySsFUaX5k7gANSTyoSmNS1VPauAWeNo2JXcwYb0ZTmVh6wQDVHY3SnDYpzHGzBwL5XUqSBxXnSfp7iYZDDhWxCxkuZHINyFVSLWXUsSRYd/KsydEdLKClKjdFmS7MxOLZ/KJIOvXKY4niZVut+0/VuRYvYbidB66rdNNrm4SMXa4RFH0nbT7vjTTD4uCDCAYbMFuVXMrKSeLHMAT30s6DbO8onbFtrHFeOH1t9N/Dd/8AykULRpyw0ajV9FtijCYdYt7ec7fWc+cf5eFW8UczhOAs7f7R7dfCrM8oVSTuAvS2chIXd2KaM7sLXXThcW0GnhUm9RIqrKGPnWfEphgQRFaeUdx+aU/vdr90c6u7WxLJGcvnsQiDmzafcLnwpR0P6OLhwZyXMsy3cMQbXOYA6eda1z31zLsoYnGPIxPVxZVsCe09rnwAIvVsIptylhTH2Rnl87tIWWOrLtevihosFhhHGqLuUAd/Mn1nfVivFGle1hurqaSSVEFFFFQoUUUUAUUUUBy5sKU7BlEnXTA3DyFR+zGMo/mfGpukSg4aW5YDKfN3nkPE2FcbB2UuGiyqTc2ZrnjbW3Ku0aKzb1tnmk5u3SSwSr3vBepFtCQPisPHcdjPMdeIGRPvY+yqvTQlo4oRvmlRPC9j+NUtjdHojj8TiSL5ZAEHAOUUu3fc29tXcYOs2jAm8RI0p79w+8ivMse9n0LVRi0outF4v9mqRbCw4aV7RRXqPKFFFFAFFFFAFUsTLmJQbvpH+Q/nUmJmPmLvOpP1Rz7+VY3prtJo+pw0MojaXMWYGxCrbjvFyd/qNQDXaErTMcLGbKAOucfQU7kX9dh7BryqDY8CQ4qaCEWiEcUmQbo3YsDlHDMoBI568awmHmx2HlGHwk6M2ILAZyXVWtmL8w1ged+VbvoVsJ8HhykriSZ3eSWQXOdmOhuRfQWHhUS1mpSqqLQP6KKKGApZtPZjO6zQydXMoK3IzI6k3yyLoSL6gggi550ztXjMBvIHeRQpj+lMGOlgKNBEVVldjFIxLBdbBGUG/G1zu41lFi8qlijw0RSRJEZn7REeVgbtfda27ebWr65QTVBkR0Aw74lcViJJMRIpLWkI6sNpYqm5QOW6taK9ooQKw/8ASbtCGMQdZIgKuXMbNYspGXMOdjp41uKymI2NDitpNLMobyWOMRod15LuXbnqLDuNCmRghTESpL1LRwRXeVx1i3FrZVO8s1wLDma+gdGdkrh4y3VpE8hzsFAAQfRXwFrnibmvZv6xiMm+LDkM360m9F7lBzH1leVcdKNoiOMre1xdjyXj7azpdTpLoxprfC9zNdJMXJi51giPalORf1UHnsfCvomzMCkESRRiyooUfE+s76yn9HeyyQ2NkWzy9mMH6MY3e06+ytlNIFBY7gLmtaDmVcU2ZwnAWZv9o9uvhSra3z0seGHm6TS/sqewp/af7lNMUcIjO5y73Y8tP5AAeFUej0TFWncWec57H6KWtGvgup9ZNcG6s7w6KvccfBd2niuqjZ95A0HMnRR4mwrzZOD6qJVOraljzZtWPtqrifncQqfRh+cb1sdEHhq3spqtdZYRS7/Y8sOlNyywXr7dx7RRRXM7BUGLxiRAF2C3NhvuTa9gBqTYE6cqnpV0ghLIrJ1vWoS0TRAEhspHaDdkqQbG/tG+gGga4vwtevInDKGG4gEaEaHUaHUVlcGk0k7Zg+dZgJGDHqwpwy50XXjIdBa+415g9n4kCJmEmdVwA1c6ZTbE3F7E5b5id9WgqajE4hY1LubKu88uFSkVm+k+EkkZgEd1MaiMKdFcSXctqN6ZbXvoGHHWniMLi+2yLJnTrXbtaTMs6yQBNbW6sOvAAMAaUA82z22hi+vIGb9mPtn7wB41W6V7fiwkDs8mR2R+rABJLBTYgDgDbXdWf2fsqd8Xlk6xo4GEd857SukkhJ1v5zRr+6OApT0pwcsTYXEYiN3QYdYn11R11Oc67+fG1dJUwRxs025Szfl81NV/R5tOOfCqRJnluXm0sQ7ktqPwO7SpujQ6zF4ubgCsS+Gp/wBtZfoRGetnxixNHAICoLfTN83Z0FwLb/XWw6Cw2woc75WeQ+LWH3AVzUenQ7yk2m3rNFRRRXY5hRRRQBUGImtoBdjuH8z6hXWImCi/gBzPKkW24IDEXxShwpDcd+5QliDe5sPWajdCpVdELto7RxsQsuHhDO2VA0zMzt+yqAWA1OugFQf+jeuzHFzvKztnIjsihrWFjYsQo0Avb1VDDgJMIFxZY2zLG8LsX6uOVwoEbsSwYMVLa2Oo4CtlWVjizcndV1d4j2H0Ww+FbrEzu9sodyCVHJQAAPZenlFFU5HMkgUFmICgXJJsABvJNJV2tNiP/hIwI/SJgcp9cUY7Tj1nKO+uHg8sncPrh8OwTJwllADEuOKpcADde54Cn9CiX/0+H1xE80x5ZzGncEjtp3k10OiuB9EhPegJ9p1qym2cMZOqE8ZkvbIGF78u/wBVX6ASSdGYl7WGvhpPomMnITwzx+ay+F+RFXNh44zwLIwAe7I4G4OjFGt6rg2qDbG1Sh6iEB8S47K8I76Z5fqqN/M7hVvZWCEEKRAk5Rqx3sTqzH1liT40BbrxmABJNgNSTwtzr2sv/SHJbC2LAKXTOLgEpfXQ7xfLeqQdYHbGHmYrFNHIw3hWBPs5Ut6VxhAk6SdViLiON7izZjfLIDoUFix4i2lfPwkUk+HGDZxKZFswK3VdzsCOS336VtdibCglkfEOplU9iIzMXLBT2nObQZjutYWA51l5HSC/s9CO+juMZAYxLhZo4wzSPFI2e7Em7JYi7N+tSSeJtoYwQa5f0kx5INy+Ogp10v2mkMZVQAFsSFAFyfNGlM+g2xTh4M0n6aY9ZIeV/NXwH33qpGW6urNFGgUAAWA0A5AbqqYo5mCcB2m/2j26+FWpZAoLHcBc1Th7ILPoTdm9Wn8hp4VJvUWKFm2/nnjwo3P25f8AtodR+81l7s1NMTOsaM7aKoJPhSzo+vWB8Sw1mIKjlGukY8dW/eqTaQ62SODh+lk/ZU9keLW9hrFmqurLyiVyN2OnR3vjciXYkDKhZ/PkPWP6i24eC2HhTGvAK9pJ1dTMI3YqKCiiioaCiiigOVUC9gBfU+vhrXVFFAFeMdK9pftycrC9vOa0a97nKPxqxjeaRmcrsXLIj2ALoZD/AGrtJ4E2X+ECs9/Sbj2jg7CZ8iSzOL2sqr1d/Ave36ta7DxhEVRuUBR4C1J1wgxE2LVtU6sYX3lLP/8AkvspaOsq7TVhG5DHUvj1EibYkl2NHKyBGlRURQb3XcpvpvAv41uNm4bqoo4x9BFX2C1ZXbGFHW4HCL5qspI/ViAI+5TWyFas9LYloSPaKKK6GAriWQKCSdBXRNZ7aG3olezdYbWKqkMjXvuN1W3drQF6ebKGlfTKCbfVUC58a+aYzaePny4oMFVCXjTKpVdCO0Dqxsd9+61P8TtKbHMFhhHk6k5jO6oHZToCozMUB1tbU6bqqR9BL6NjFCnUqiiy63shLEgcNb1hOptxce0h2PtjGbTxUOfDtDgkBkZtCJZI/NGb6gfUD9XU19DqrgYY4o0ijKhEAVRmG4VYzjmPaKtTNDqiucw5j217mHMUJQSSQz4eWSSKPropW6x4wwDo9gCY81lYEAXUkEHvqttrbubDyqkWJSVkZVBgk3kW85QV8b1oJ8QiC7uqjmxA/GjD4pJFzI4ZTxB0NuVKotHStD43jRhjAFjz9boFAy+dwtxvfdWvxWw9r4nqxJjFw8VlEiRfpLAC/wA5l84n2X41sVwkQfrBHGH+vlGb22vU+Ycx7aVIUtj7IhwqdXCmUbyd7MebsdWPrNX65zjmPaK861frL7RQUZ3WK6UdGoto4+FJv0eGi61lG+QyvYC/Bewb99bLrV+svtFJ9vxKB5QkwiliVrNowZTqUdb9oEgWsQb7jSqKkyLGYKJSuFw8aRmQfOFFAyxDRtRxbzR4nhTfESLDHoAAoyqPwFItjvjELSTYQM8xVmaOVOyNyrlexAUcATreqvTLajC0cfad26uMDizaX8KizNT6q1FXYeDONxpZtYcMcxPB5eA7hvr6RSvo1sdcJh0hGpGrN9Zjqx9v3WpjLIFBJ3AXPhW9BgrYo5mCcB22/wBo9uvhSrb7dZkwo3zE5/VEv6Q+Oi/vUygBALN5zHMfVyHgLCkOx9pQO8mJaaMFzkQF1uI0OnH6TZm7iK88nVnezTXSy8zRGyrwAA8ABS3YYLBpyNZTmHqQaIPZr411itpYV1ZGxEVmBB+cUaH13pfbAj/qh/mm/PXWDjdabPNaQtb6cVVLux3PV5mivXtZwDAelD/NN+egjAekr/mW/PU/jz8PktLfqLe/xNHXjNbU6Cs7/wC3+kr/AJlvz1S2nPs3IVbFBb/VmZjbla5H3UXNa5eHyW7yl/TZ1fa/xNcr31BBHMV1WO2XBssKGScDMPpTFW8QCLeyr3/t/pK/5lvz1XzVcJeHySMeU06Vmk+1/iaO9F6zf9Q9JX/Mt+ei+A9KH+ab89T+PPw+S05R1Fvf4mjJpXju3PBHyLTH9wWX+I38KoXwHpX/AN035qnwWKwUTFlxKEkWJafNoP2m0rScI4p8bzErO2nRSjRVWtvRjkh1KQASeGvspb0ZB6gSHfKzzH/6jEr/AA5aq7d2xC0DpHNG0klolCupN5Dk0APC96dRIEQKNAoAHcotXHSz1NOMO1+X7EOB+d2nI3CCIL4vb4NWrrL9B0zDETn+1lIHcmn4k1qK62a6KOU9IUUUVsyL8fMM2QmwtmPr1sB3aVz5Sv1qzm2tr4hcS6nBTMigBGQXzDUknxO71VU+XJfQMV7lQD1tk4I/2EP2a/CvDsbBejw/Zr8KSrtyY/8AQYr3B8a6+WpvQMT7o+NS6sjfOTze8cfIuC9Hh9xfhR8iYL0eH3F+FKPlqb0DE+6PjXvy5N6BifdHxpdWQ52fWe8bfImC9Hh9xfhR8hYL0eH3B8KU/Lk3oGJ90fGvflyb0DE+6PjS4shztp1nvLON6H7Pl3wKp5pdT92lW06P4Kw/q8XLzKV/L03+H4n3R8akG28R/h+J9i/GpcjkadvatUcnvGXyBgvRovcHwo+QcH6NF7i/Cl3y3iP8PxP8Pxo+W5/8PxP8Hxq3FkZ52fWe8ZfIOD9Gh9xfhR8g4P0aL3F+FL/l2f8Aw7E/w/Gj5exH+HYn+H40urIc7PrPeMRsLB+jRfZr8Kkj2LhVIZcPECDcERrcEeFK/l6f/DsT/B8a6XbmIP8A8uxH8HxpdWQ5yeb3jfHYoKp14b+XOs30KwflOIfHOPm1vFAD6tHf26e2o9pxY7G/MrhWw8bWDySMtwvHKATratxgMIkMaxILKgCgeoVUYLFL9qTqDGrHRmJtzyi/svamFZDbezMa2NWeNEkiWPq1XPlKkm7HUWuTb7qk63cCrSPzjI+f3Gq+TDf3cf2Y+FK+oxnoo+2T4V71GM9FH2y/CvPSeR1UktDGdsN9SP7MfCvR5P8AUj9wfClfUYz0Zftl+FHUYz0Zftl+FLs8hf2jW+H+onuD4V7ng+qnuD4UpGHxnoy/bL8K9OGxno6fbD8tS7PIXto162D6q+4PhVTG4TCSi0kUbd6D8bVU8nxnoyfbD8tAw2M9HT7Yflq0nkFOmhjOJoFAUKtgAB2BuGg4V310P1V9wfClfkuM9Hj+2/4155LjP7iP7b/jSk8heWY1MsH1V9wfCvOsg+ovuD4Ur8lxv9xH9t/xr3yPGf3MX2p/JS7PIXlmM+sg+ovuD4V78wfoJ7g+FK/I8Z/cxfan8lerh8b/AHEX2x/JS7PIXto1RYQbhFB5hB8Kq9INoCOBzrcqw+7fUSRY3+4h+2b/AMdVdqbIxmJURssMaE9pg7MbcQoygXtzNHGbVKC8q1Y16JYbq8HCp3lc573Oc/jTeuY1sABuGnsrqvUcQooooArwmva5dQQQdxFj40AownSBHKFo2jjkVnikYrZ1UZiSAbr2e0AeF9x0q9iNpQxgl5FUAgEk7iRmF+XZ17qQJsKZgkEpXq4YHSKRd7F0MIzrwKpwFwc28WtXWI2DiXWUGRB1vnKpkAt1KxC5FibEE20Bv6qAePtSAMUMqZlBJW4uMozHTu17q5wW14ZY0kWQZXWNxc2NpTZLjgSdO+lsPR9gynOukzSmwO44bye3ffXuqvF0emCxrnjsqYRHPa/6SXrAV/aHPcedAOV21hiconjJuFtmG8mw9p079KmlxYWVIrG7h2B4DJlvf3hSSPo4wQLnW4REvY/Rm60/dp30w2psaPESxNKiOkYk7DqDcvlsRfTSx9tAd4HbMMixnMFaVQ6oxGYggn22B9hrnY+1xiNyFfm4pNT/AHoJA8LUrwPRyWPyZesUxwdVYAuAMiMhCoOzqSDc68Ku9H9kyYcnMykdVFHpffFmAOvMEH1G++gL8e04WvaVDbOT2h9C2c9wuLn11BiNu4dLAyA3kWLTWzPewPsNJcXsST5uO9g0psq5mWOEraZcxGgYbhuBIA0FXX2LLnZlZVXro5VjuxF1Zmkbd2S4YaDS4vxNANPlODt/Op82QH7Q7JJsL8tbjvBowm04ZTaOVHNs1lIOl7X9ulJcN0aKqVJW4aLK+ZySkcwmsUPZU6W7Ol9dN1MMFsopIr5hYHEmwH9/Ksg9gFjQDWiiigCiiigCiiigKW0dodUUUIXkkJCICBewzMSToABx9YHGuMHtiJ0zk9XbPmVyAU6tskl9bWDcRpqOdc7WwcjNHLEV6yLPZXuFcOtiCQCVNwpvY7t2tJJujs0kOjKsksU6yBwey2IZZDbKdcpGW19RregNE+0oQzKZUDIMzAkDKBa5Pq1HtFQHbuHzIolU9ZnCkHT5sXa54WFKtqdHZpnkLSqQyTIty5sJcuUZfNAXKRpqb1Ym2C5ldw62eSRiNbhZIY4tOZBS/caAaS7ShUXaVAOzrmH0gSvtANuddYPaEUt+rkV7AE5SDo246cDr7DSTCbAlDIzul1bDmyht0COvHiS1/Vu9dXdj7IaFlJYG0SxaDiHZr93aoCy+2MOAWMyABipOYbxqR6yBf2Gg7ViBbM6BVydrONc4JXT1gac+FI5NlYiOWExhLCWRlQ5ikYMTqe1a4uxvbcNw31PhujbIY7SAiMYUag3Pk+e/tzC3K1ANsVtONIlmBzozRqCtjfrXWNSPVdga4O2Ih1udsgicRktYAkosmnqs3HkapYjYOfCeTMVN5Fc3F1IE4mII9a6VVk6MsqypAUjjlkZ8i5kADRLGPM10Zc1tAb0AzTbIMojynWUw3uLaQ9dfutpVuXaEStkaRQwAJBO7Mcq35XOgpRg9hSRujZkIWVZOOo6jqGHtAYfyrrbezmJlfUI0RVlTMzSNaydi1gVO5hrz0FAMZ9qwJcGRbgOSL69jztPVXOF2xBIIysi/OqHQE6kEX3eB9h5Uswmw5QsJLKr9WevYE/OM+ZnGXdl6xiwJNxqBvNcYXo64ZC5VrJEps8gytCpVWCjRr3B7W7XfQDaHbOHdgqzxsWNgAw1Nri3eKv1ncN0dZQgzr2Vwa7j/ANMST7b6cq0VAFFFFAFFF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data:image/jpeg;base64,/9j/4AAQSkZJRgABAQAAAQABAAD/2wCEAAkGBxISEhUTExIWFRUWGBcVGBcYFxgfHRgdFxsdGBgfGBodHiggHR0mGyAYITEhJSkrLi4uGx8zODMsNygtLisBCgoKDg0OGxAQGi0lICYvLzAvLS0tMC0tLTMvMC0vLS0tLS0vLi0tLS0tLS0tLS0tLS0tLS0vLS0tLSsuLS0tLf/AABEIAKABOgMBIgACEQEDEQH/xAAbAAACAwEBAQAAAAAAAAAAAAAABQMEBgIBB//EAE4QAAIBAgMEBQcIBgkDAgcAAAECAwARBBIhBTFBUQYTInGBFDJUYZGS0RUjQlKTobHSM2JygqLBByRDU1WUo8LiRHPTFiU0RYOksvDx/8QAGQEBAQEBAQEAAAAAAAAAAAAAAAECAwQF/8QAMxEAAgEBBAULBAMBAAAAAAAAAAECEQMSIVExQWGR8AQTIlJxgaGxwdHhMpLS8SNCU3L/2gAMAwEAAhEDEQA/APuNJ5ukuHQyAs14pY4G7J86S2W3Ma6ncLNypxWM2j0ZxEhcgx9pcQ2rHz80nk/0d2WRrngQN9Aa9ZlJKhgSu8Ai47xwrnyqO2bOuXnmFvb4j21lto7GxDvNI5QKYsRHe+lnZGj7Kpe2VSGJJN9wtUGztjmczydVGqvJOVHA58PDEGHZFxdXF7cONAbCfFIgYs4GVS5udQo3m3Ko4NoRuCwIyBVbPdcpDC+++mnO28VnY+jkudi/azJo2YWDHDiAhgUzEXud9tb2uNfRsObsv1cfZXC3izaOYRIGBOW2mZWUkb1G7fQD7G7SSLqgTcyvkSxXXslybkgWCgn2W31NDilYKfNLi4UkXNtTuJv4XqnjsCZHwrZVAikLsDwBikSy6a9pl5bqSYDo3Ijwl9VVIVOVlGRoWZuKXKnMPNI4g0A8+Wourhk1tN1eRdM3zpAFxfcCRe1Mqx2G6PTjqgUjOU4Ql82qjDmzBezxGo3ec17cXWN2TM7llxs8YNrIqwELpbTNGT69TxoDzpThmkw0iq2XS59YGpFTbBwzRwRo7BiFGo5bxVKbZssccrPi5ph1bDK4hA3b+xGpv406wvmJ+yv4Va4HFWa51z10p4ktLtsbREPV3+nIqe3fV9iLa1mek+DinMRMjCzqoyjTtHU7qKlcRbynGDcFiada9qpDiUAtcm2l8p+Fd+WJzPut8Kh2ONpQu8bKjZWYEXPC+lK+huEaLDqC2YEkj1a2t7dfGm5xacz7rfCqOxMUggQE8DwPM+qrXA4uzTtVPXR+g2oqv5YnM+63wo8sTn9zfCodixRVfyxOf3H4UeWJz+4/CgLFFV/LE5n3W+FHlic/uPwoCxRVfyxOZ9h+FTqwIuNRQHtFcu4AuTYDiag8uj5n3W+FRtIFmiq3lycz7rfCjy5OZ91vhS8sy0LNFVvLk5n3W+FHlycz7rfCl5ZihZoqt5cnM+63wo8uTmfdb4UvLMUZZoqt5cnM+63wo8uTmfdb4UvLMULNFVvLk5n3W+FHlycz7rfCl5ZihZoqt5dHzI/db4VYDCiaZD2iiiqAooooAooooAooooAooooCltf9DL+w34VPhf0a/sj8Kg2v+hl/Yb8KiWTOqqNwUBjz0GnxpqMf37hfj+kOGEnVyShANQGBAc79GIsbcr1TxG0JpQjLABGZFKFpLM1j2brl7IP3Cu5QMYxUj+qxmzDhMy7x/wBtePM+oa1thsThINbr15EZOp6sSMItePYt4WrCxOlqlGOKq/IZDEYz0aP7f/hXvlOL9Gj+3/4UzoApTaavrqrx9xWcTi/Ro/t/+FVtnT4oRIEw8ZW2hMtr68sptVjF9IMOjmMM0sg3xwqXYftZdF/eIqns3aOI6pQmCdlA0YyRLfW+gLX9tWm0w5K+uitDz2bSNdpbSaUhcJGIxoc8lrm+pVrbv3aY+U4z0eL7c/8AjrnC7bUusUsUmHkfRBIBZyNbI6kqTb6NwdDpTaoo7TrK0T/olv8AcV+UYz0eL7c/+OjynGejxfb/APCmlU9ryosErSNlQRvmaxOUWNzYam1KbTN9dVePuY+X+kbKT/V8yg2zrJde8dm5HrtTPF9LGiyZkiYvlssUxdyG+kEVLkW1rDbIxMmJw+TD4frQLp1gQhSRoTnNgPHdW26BbHWOJZcqiy5EKgDMN7yHiS7bifogc6M1FqjbS8fcaTbdBiZ1jlQ7l6xCuYniATfT11P0O215VCSEKiJuqzEgh8oFytZLpRj3xEqwQ+dIerj9Q+m58L1vNn4OPC4dY10SNbes8z3k/jWtpyOsUc7hOC2Zu/6I/n4ClrbSmaSRIYVcRkKzNJlGa1yB2TewIv31LtDFGCFpCLudw5u9lVR42HhXmxUSLDKc4YZesZ/rFu2zeJJrji2dlSMbz4zZx5TjPR4ftz+SvfKcZ6PD9ufyVxg0xEqiTrgmbVV6tTZT5tyeNrVY8jxHpP8ApJW3ZpYOXG44rlFVVWfH3EXlOM9Hh+3P5KPKMb6NF9ufyVL5HiPSf9JK8bB4n0kfZLS4usvH2Lz7/wA+PuFGP2ltISKseEjK2u5Mlxrus1hY7+B30yXE430aH7c/+OquD2Viw7M2KvwXsA9/ZOgph5HiPSv9JKrsop/WvH2IuVOSX8NOP+iHynGejw/bn8le+U4z0eH7c/kqXyPEelf6SUeR4j0n/SSpcXW8/YvPv/Pj7iHynGejw/bn8lR4raGLjRnbDxZUUsbTncoufoV1EZlxCo0ocFGduwotYgLqOZv7K66S6xCLjNJHF4M3b/gDVmcLus6WNqrR0u0xpxiWxi/mOtYZfm85HLs3tSTA9JnMaHyZz2V1BHIVc6Xz5MK4G9rIPGm2CwSpGiW81VX2ACkNLMy0F2iiiuxgKKKKAKKKKAKKKKAKKKo7U2gsK6sqltFzsFF/WTQEO3Jj1cirvyEk8hb8TXzvbcjzzvEZuqjhCKqBioN1BJOXebnjTvaO0sbbq1jw4LqztaR5Dk+k5IVVF9w33PqFewdBMMwDSPMzkXzZwtr3NrAWO86m59dStSXaSxy9WZPZmAx+NVsGmIQYSFkWQkHNIhNzGGA1XKDy3i+lfS8cgVYlAsBJGABwA0ArvZWzIsNH1cS5VvfmSTvLE6k15tP+z/7qfjQzafSyxi8SkSNI7BUQFmY7gBSSPDzY3tTFocOdVhUlXkHOZhqoP1FtpvPCpduKHxOEif8ARl5JCODPEoMannqS1v1ByphtXaCYeJ5XvZRuG8k6AD1k6UNkuEwqRII4kVEG5VAA9gqHY/6CPuP4msphun3zirNh+rjchQ4fNlvoCwsNOZG6radL8NCI8OC02J1AgiGZ73J7X0VFrak01GH9a7H6DDplY4bJ9N5Ili59ZnBUj9mxa/AA08ak+z9nyNIMRiLdYAVjjU3WEHfr9KQ8W8B63FQ2FIumUQkw4hYlUmlihkINjkc9oA8L+bf9armI27hUk6p541e9spYXueB5GpNtdV1EnXi8WU5xzHC3rva3roEquhQx0K2TAwjIhXthdOrhXQgcix7I/ePCuukeOEMWVbLcW/ZUb/hSnYCSxksMZDIxCySo/bkRRoFDq480WFyN9+dLMarbQxa4cXCt25SPoxrw7zu8ai8zc3oitQ5/o82YWzY2QWMnYiH1Yxx/eP3CtXiWzOF4LZm7/oj26+AqbsxJoLKq2AHAAaAUuxeK6iF5XF2tmIHFjYKo8bLUm8KEhFt4CLpTJLJ1vUIZDhoyVUW7U0gyrvP0EJY94pZ0HeaXZ+Fw0yMrHfe3ahSxVhbgwKr7aZY/aowECIU63ETZpGANhmbVyTyBIUdwpd/RttcORBKhSZYo1W5uCkYsQORubkeurZ4K8TlCv0gtGju17/U34Fe0k2ft9XQyPlHbEQjTM0iOSQEkW2jbvV4a1KdvRCxzHKVBtkfNmaTqgLW3hzlK7wa50NDaiqabSjMRmuci5g1wbqUJVgRvuGBFcYjbESEgliQzJZUYm6qHbcOCkG9AXrV7XEMququpurAMCOIIuD7K7oArljXVQYuYIjOdyqWPgL1UquhG0lVlHZxzzTycLrEO5Bc/xE+yuMX28XCnCNHmPebRp+L1Z2HAVgS/nEZ273OY/jVXZQz4jEy8Mywr3Rrc/wAbN7Ktq6ypxgOTJqzvPTSu/wDbK3SIdZiMJDwMnWN3Jr/KtRasvgfnNpSNvEMQUd7n4Bq1NWy0VLPTQKKKK6GAooooAooooAooqOaUKLmgPMRMFHMnQDmaR7XnVEsyLLJIcqRkA525C+5QLkngLmuOkW0Ggw8s+mcCyA7gWIUX56m552r55jMTi8PlxnlGd1G5nVgQdSuXgD6rWrLLFpPE0vyWMG6iMi+JjmM6gWW6LnVkX6Kgkrbkw41sMP5i/sr+FY7o7gcYUxWKx4UTSLliVWuscWXNZRwJJ14nKK2OH8xf2V/CrSiMN1tG3l7klUtp/wBn/wB1Pxq7S3bmJSNUaR1QCRWJYgaDUnXgBQk/pZY2js+OdMkguLhgQSGVhuZWGqsOYpJtbo5PLEYxjHddCqyohN1N1u6gG1+NqtnpVhOEpYc0jkYe1VIq3s/bOHnJWKZGYalb2Yd6mxHsobMVJ0ax2JKxTqscQILsGUkgbwmXW5HE2tWq6O7IgjUTJEqyOtmcDtMATa53mnJqnsf9DH3H8TTUYf1rsfoXajxBIVrEA5TYncDbS/jUlIemyl8I8KkBsQVw4J3DrTlJI9QvQ2fNc+GEBWTN1uobVT2r634nWtT0Z2H14i8pzyCFBnWRiVDkXRAm7sJYm9zcjXSmuF2Fh9nYdIsPCrTE5I2ZQWZzvZjwAALabgKcxomEw9t+Ubzvdm1JPrJuay8XQ6Loxrno9WI+leNhw8ZREVFAuwVQP2V0/wD3dTPoHsZoITLIPnp+2/6o+ivgPvNZrYuDOOxt31igIkk5NIfNXuG/wr6TNIFUsdw1rW05lbFNmcJwWzN/tHt18BSrFnr8SkY1SACV/W5uI18NW92rs+IEMTyycAXa3PgB9wqHYOEaOK7/AKSRjJJ+01tO5RZR3VweLO8ejFvuEfTHZ7tLDLFYy2ePIQO0ti99dBb186qdCdkzSTLj5gqgx2iUWuQ485gNBppbfrWkwQ66aSU+at4U9dtXPi2n7tMsLh1jRURcqqAqgcANwFdZ9HA81k3KstWrjaJMdsSRnEokzSl4QWyhQqRMzDs37Ruxvr3Wqdej6dnttcEMTYdpuuGIY+q7g6cAac0VzqdRd8kL1MsOY2laZy2l1MrlzbhoT91Updiy51ZZjcvK7vlXTPGIwAvLTT778X1FKghweGWKNI181FVFvyUBR9wqaiigCle37lFjH9q6R+F7v/CDTQ0rmOfFIOESMx73OVfuDe2t2f1VyOVvjG7nh7+FS9M4VWY6BQWPcNaX9G4iuGQtvcGVu+Qlz+NvCvOkzXw5jG+Vkh+1YKfuJqXbuIEWGkYaWQgeIsK5N0xPSl0e1+X7KXQoZxPOf7WZrdy6fjetNSnorheqwsKnflDHvftH7zTau8VSKRxk6uoUUUVogUUUUAUUUUBy7AAk7hrWd2ptd0YsMNI6KMwbNGqDmWLMCDb1VLtLb2HSTq5ZljGhGa4Da6do6Wv69TSPaezTtKRh17rhk0GW1pHG+x+kBz57t1YlKmg62UFJ9J0WZH5FidohZZDHBAQciW6xiG0z62UEjdcGwN+NTYPoFhkZWZ5ZApDBHYWuOdgCRfhurURRhVCgWCgKO4CwruqsDEpVewixMWdGS9swIvyvXMsyRRlpGCoi3ZjoAANSanpFioxiMYIm1jw6JMV4PJIzCMnmEyMQOZHKqYoq1PElxOL1QnDQHcxHz0g5qDpEO8FtdwofYeHhKOsd5DIgMjks7a8Xa58N1OsTiFjVndgqqCWY7gBzpHhOkuDxUixJKc4YMoZWXOV17JYa92+hJqqojQ5jzpV0jwMcsLs/ZaNWkSX6UbICQytv0tu3EaVdxuMjhQvLIsaDezMAPaaRvKdoWVARhLgvIQQZ7G4RAderJ3txGg33oaHOy52kgidxZnjRmHIsoJ++u8FB1aKl724+NTVW2ltCKCMySsFUaX5k7gANSTyoSmNS1VPauAWeNo2JXcwYb0ZTmVh6wQDVHY3SnDYpzHGzBwL5XUqSBxXnSfp7iYZDDhWxCxkuZHINyFVSLWXUsSRYd/KsydEdLKClKjdFmS7MxOLZ/KJIOvXKY4niZVut+0/VuRYvYbidB66rdNNrm4SMXa4RFH0nbT7vjTTD4uCDCAYbMFuVXMrKSeLHMAT30s6DbO8onbFtrHFeOH1t9N/Dd/8AykULRpyw0ajV9FtijCYdYt7ec7fWc+cf5eFW8UczhOAs7f7R7dfCrM8oVSTuAvS2chIXd2KaM7sLXXThcW0GnhUm9RIqrKGPnWfEphgQRFaeUdx+aU/vdr90c6u7WxLJGcvnsQiDmzafcLnwpR0P6OLhwZyXMsy3cMQbXOYA6eda1z31zLsoYnGPIxPVxZVsCe09rnwAIvVsIptylhTH2Rnl87tIWWOrLtevihosFhhHGqLuUAd/Mn1nfVivFGle1hurqaSSVEFFFFQoUUUUAUUUUBy5sKU7BlEnXTA3DyFR+zGMo/mfGpukSg4aW5YDKfN3nkPE2FcbB2UuGiyqTc2ZrnjbW3Ku0aKzb1tnmk5u3SSwSr3vBepFtCQPisPHcdjPMdeIGRPvY+yqvTQlo4oRvmlRPC9j+NUtjdHojj8TiSL5ZAEHAOUUu3fc29tXcYOs2jAm8RI0p79w+8ivMse9n0LVRi0outF4v9mqRbCw4aV7RRXqPKFFFFAFFFFAFUsTLmJQbvpH+Q/nUmJmPmLvOpP1Rz7+VY3prtJo+pw0MojaXMWYGxCrbjvFyd/qNQDXaErTMcLGbKAOucfQU7kX9dh7BryqDY8CQ4qaCEWiEcUmQbo3YsDlHDMoBI568awmHmx2HlGHwk6M2ILAZyXVWtmL8w1ged+VbvoVsJ8HhykriSZ3eSWQXOdmOhuRfQWHhUS1mpSqqLQP6KKKGApZtPZjO6zQydXMoK3IzI6k3yyLoSL6gggi550ztXjMBvIHeRQpj+lMGOlgKNBEVVldjFIxLBdbBGUG/G1zu41lFi8qlijw0RSRJEZn7REeVgbtfda27ebWr65QTVBkR0Aw74lcViJJMRIpLWkI6sNpYqm5QOW6taK9ooQKw/8ASbtCGMQdZIgKuXMbNYspGXMOdjp41uKymI2NDitpNLMobyWOMRod15LuXbnqLDuNCmRghTESpL1LRwRXeVx1i3FrZVO8s1wLDma+gdGdkrh4y3VpE8hzsFAAQfRXwFrnibmvZv6xiMm+LDkM360m9F7lBzH1leVcdKNoiOMre1xdjyXj7azpdTpLoxprfC9zNdJMXJi51giPalORf1UHnsfCvomzMCkESRRiyooUfE+s76yn9HeyyQ2NkWzy9mMH6MY3e06+ytlNIFBY7gLmtaDmVcU2ZwnAWZv9o9uvhSra3z0seGHm6TS/sqewp/af7lNMUcIjO5y73Y8tP5AAeFUej0TFWncWec57H6KWtGvgup9ZNcG6s7w6KvccfBd2niuqjZ95A0HMnRR4mwrzZOD6qJVOraljzZtWPtqrifncQqfRh+cb1sdEHhq3spqtdZYRS7/Y8sOlNyywXr7dx7RRRXM7BUGLxiRAF2C3NhvuTa9gBqTYE6cqnpV0ghLIrJ1vWoS0TRAEhspHaDdkqQbG/tG+gGga4vwtevInDKGG4gEaEaHUaHUVlcGk0k7Zg+dZgJGDHqwpwy50XXjIdBa+415g9n4kCJmEmdVwA1c6ZTbE3F7E5b5id9WgqajE4hY1LubKu88uFSkVm+k+EkkZgEd1MaiMKdFcSXctqN6ZbXvoGHHWniMLi+2yLJnTrXbtaTMs6yQBNbW6sOvAAMAaUA82z22hi+vIGb9mPtn7wB41W6V7fiwkDs8mR2R+rABJLBTYgDgDbXdWf2fsqd8Xlk6xo4GEd857SukkhJ1v5zRr+6OApT0pwcsTYXEYiN3QYdYn11R11Oc67+fG1dJUwRxs025Szfl81NV/R5tOOfCqRJnluXm0sQ7ktqPwO7SpujQ6zF4ubgCsS+Gp/wBtZfoRGetnxixNHAICoLfTN83Z0FwLb/XWw6Cw2woc75WeQ+LWH3AVzUenQ7yk2m3rNFRRRXY5hRRRQBUGImtoBdjuH8z6hXWImCi/gBzPKkW24IDEXxShwpDcd+5QliDe5sPWajdCpVdELto7RxsQsuHhDO2VA0zMzt+yqAWA1OugFQf+jeuzHFzvKztnIjsihrWFjYsQo0Avb1VDDgJMIFxZY2zLG8LsX6uOVwoEbsSwYMVLa2Oo4CtlWVjizcndV1d4j2H0Ww+FbrEzu9sodyCVHJQAAPZenlFFU5HMkgUFmICgXJJsABvJNJV2tNiP/hIwI/SJgcp9cUY7Tj1nKO+uHg8sncPrh8OwTJwllADEuOKpcADde54Cn9CiX/0+H1xE80x5ZzGncEjtp3k10OiuB9EhPegJ9p1qym2cMZOqE8ZkvbIGF78u/wBVX6ASSdGYl7WGvhpPomMnITwzx+ay+F+RFXNh44zwLIwAe7I4G4OjFGt6rg2qDbG1Sh6iEB8S47K8I76Z5fqqN/M7hVvZWCEEKRAk5Rqx3sTqzH1liT40BbrxmABJNgNSTwtzr2sv/SHJbC2LAKXTOLgEpfXQ7xfLeqQdYHbGHmYrFNHIw3hWBPs5Ut6VxhAk6SdViLiON7izZjfLIDoUFix4i2lfPwkUk+HGDZxKZFswK3VdzsCOS336VtdibCglkfEOplU9iIzMXLBT2nObQZjutYWA51l5HSC/s9CO+juMZAYxLhZo4wzSPFI2e7Em7JYi7N+tSSeJtoYwQa5f0kx5INy+Ogp10v2mkMZVQAFsSFAFyfNGlM+g2xTh4M0n6aY9ZIeV/NXwH33qpGW6urNFGgUAAWA0A5AbqqYo5mCcB2m/2j26+FWpZAoLHcBc1Th7ILPoTdm9Wn8hp4VJvUWKFm2/nnjwo3P25f8AtodR+81l7s1NMTOsaM7aKoJPhSzo+vWB8Sw1mIKjlGukY8dW/eqTaQ62SODh+lk/ZU9keLW9hrFmqurLyiVyN2OnR3vjciXYkDKhZ/PkPWP6i24eC2HhTGvAK9pJ1dTMI3YqKCiiioaCiiigOVUC9gBfU+vhrXVFFAFeMdK9pftycrC9vOa0a97nKPxqxjeaRmcrsXLIj2ALoZD/AGrtJ4E2X+ECs9/Sbj2jg7CZ8iSzOL2sqr1d/Ave36ta7DxhEVRuUBR4C1J1wgxE2LVtU6sYX3lLP/8AkvspaOsq7TVhG5DHUvj1EibYkl2NHKyBGlRURQb3XcpvpvAv41uNm4bqoo4x9BFX2C1ZXbGFHW4HCL5qspI/ViAI+5TWyFas9LYloSPaKKK6GAriWQKCSdBXRNZ7aG3olezdYbWKqkMjXvuN1W3drQF6ebKGlfTKCbfVUC58a+aYzaePny4oMFVCXjTKpVdCO0Dqxsd9+61P8TtKbHMFhhHk6k5jO6oHZToCozMUB1tbU6bqqR9BL6NjFCnUqiiy63shLEgcNb1hOptxce0h2PtjGbTxUOfDtDgkBkZtCJZI/NGb6gfUD9XU19DqrgYY4o0ijKhEAVRmG4VYzjmPaKtTNDqiucw5j217mHMUJQSSQz4eWSSKPropW6x4wwDo9gCY81lYEAXUkEHvqttrbubDyqkWJSVkZVBgk3kW85QV8b1oJ8QiC7uqjmxA/GjD4pJFzI4ZTxB0NuVKotHStD43jRhjAFjz9boFAy+dwtxvfdWvxWw9r4nqxJjFw8VlEiRfpLAC/wA5l84n2X41sVwkQfrBHGH+vlGb22vU+Ycx7aVIUtj7IhwqdXCmUbyd7MebsdWPrNX65zjmPaK861frL7RQUZ3WK6UdGoto4+FJv0eGi61lG+QyvYC/Bewb99bLrV+svtFJ9vxKB5QkwiliVrNowZTqUdb9oEgWsQb7jSqKkyLGYKJSuFw8aRmQfOFFAyxDRtRxbzR4nhTfESLDHoAAoyqPwFItjvjELSTYQM8xVmaOVOyNyrlexAUcATreqvTLajC0cfad26uMDizaX8KizNT6q1FXYeDONxpZtYcMcxPB5eA7hvr6RSvo1sdcJh0hGpGrN9Zjqx9v3WpjLIFBJ3AXPhW9BgrYo5mCcB22/wBo9uvhSrb7dZkwo3zE5/VEv6Q+Oi/vUygBALN5zHMfVyHgLCkOx9pQO8mJaaMFzkQF1uI0OnH6TZm7iK88nVnezTXSy8zRGyrwAA8ABS3YYLBpyNZTmHqQaIPZr411itpYV1ZGxEVmBB+cUaH13pfbAj/qh/mm/PXWDjdabPNaQtb6cVVLux3PV5mivXtZwDAelD/NN+egjAekr/mW/PU/jz8PktLfqLe/xNHXjNbU6Cs7/wC3+kr/AJlvz1S2nPs3IVbFBb/VmZjbla5H3UXNa5eHyW7yl/TZ1fa/xNcr31BBHMV1WO2XBssKGScDMPpTFW8QCLeyr3/t/pK/5lvz1XzVcJeHySMeU06Vmk+1/iaO9F6zf9Q9JX/Mt+ei+A9KH+ab89T+PPw+S05R1Fvf4mjJpXju3PBHyLTH9wWX+I38KoXwHpX/AN035qnwWKwUTFlxKEkWJafNoP2m0rScI4p8bzErO2nRSjRVWtvRjkh1KQASeGvspb0ZB6gSHfKzzH/6jEr/AA5aq7d2xC0DpHNG0klolCupN5Dk0APC96dRIEQKNAoAHcotXHSz1NOMO1+X7EOB+d2nI3CCIL4vb4NWrrL9B0zDETn+1lIHcmn4k1qK62a6KOU9IUUUVsyL8fMM2QmwtmPr1sB3aVz5Sv1qzm2tr4hcS6nBTMigBGQXzDUknxO71VU+XJfQMV7lQD1tk4I/2EP2a/CvDsbBejw/Zr8KSrtyY/8AQYr3B8a6+WpvQMT7o+NS6sjfOTze8cfIuC9Hh9xfhR8iYL0eH3F+FKPlqb0DE+6PjXvy5N6BifdHxpdWQ52fWe8bfImC9Hh9xfhR8hYL0eH3B8KU/Lk3oGJ90fGvflyb0DE+6PjS4shztp1nvLON6H7Pl3wKp5pdT92lW06P4Kw/q8XLzKV/L03+H4n3R8akG28R/h+J9i/GpcjkadvatUcnvGXyBgvRovcHwo+QcH6NF7i/Cl3y3iP8PxP8Pxo+W5/8PxP8Hxq3FkZ52fWe8ZfIOD9Gh9xfhR8g4P0aL3F+FL/l2f8Aw7E/w/Gj5exH+HYn+H40urIc7PrPeMRsLB+jRfZr8Kkj2LhVIZcPECDcERrcEeFK/l6f/DsT/B8a6XbmIP8A8uxH8HxpdWQ5yeb3jfHYoKp14b+XOs30KwflOIfHOPm1vFAD6tHf26e2o9pxY7G/MrhWw8bWDySMtwvHKATratxgMIkMaxILKgCgeoVUYLFL9qTqDGrHRmJtzyi/svamFZDbezMa2NWeNEkiWPq1XPlKkm7HUWuTb7qk63cCrSPzjI+f3Gq+TDf3cf2Y+FK+oxnoo+2T4V71GM9FH2y/CvPSeR1UktDGdsN9SP7MfCvR5P8AUj9wfClfUYz0Zftl+FHUYz0Zftl+FLs8hf2jW+H+onuD4V7ng+qnuD4UpGHxnoy/bL8K9OGxno6fbD8tS7PIXto162D6q+4PhVTG4TCSi0kUbd6D8bVU8nxnoyfbD8tAw2M9HT7Yflq0nkFOmhjOJoFAUKtgAB2BuGg4V310P1V9wfClfkuM9Hj+2/4155LjP7iP7b/jSk8heWY1MsH1V9wfCvOsg+ovuD4Ur8lxv9xH9t/xr3yPGf3MX2p/JS7PIXlmM+sg+ovuD4V78wfoJ7g+FK/I8Z/cxfan8lerh8b/AHEX2x/JS7PIXto1RYQbhFB5hB8Kq9INoCOBzrcqw+7fUSRY3+4h+2b/AMdVdqbIxmJURssMaE9pg7MbcQoygXtzNHGbVKC8q1Y16JYbq8HCp3lc573Oc/jTeuY1sABuGnsrqvUcQooooArwmva5dQQQdxFj40AownSBHKFo2jjkVnikYrZ1UZiSAbr2e0AeF9x0q9iNpQxgl5FUAgEk7iRmF+XZ17qQJsKZgkEpXq4YHSKRd7F0MIzrwKpwFwc28WtXWI2DiXWUGRB1vnKpkAt1KxC5FibEE20Bv6qAePtSAMUMqZlBJW4uMozHTu17q5wW14ZY0kWQZXWNxc2NpTZLjgSdO+lsPR9gynOukzSmwO44bye3ffXuqvF0emCxrnjsqYRHPa/6SXrAV/aHPcedAOV21hiconjJuFtmG8mw9p079KmlxYWVIrG7h2B4DJlvf3hSSPo4wQLnW4REvY/Rm60/dp30w2psaPESxNKiOkYk7DqDcvlsRfTSx9tAd4HbMMixnMFaVQ6oxGYggn22B9hrnY+1xiNyFfm4pNT/AHoJA8LUrwPRyWPyZesUxwdVYAuAMiMhCoOzqSDc68Ku9H9kyYcnMykdVFHpffFmAOvMEH1G++gL8e04WvaVDbOT2h9C2c9wuLn11BiNu4dLAyA3kWLTWzPewPsNJcXsST5uO9g0psq5mWOEraZcxGgYbhuBIA0FXX2LLnZlZVXro5VjuxF1Zmkbd2S4YaDS4vxNANPlODt/Op82QH7Q7JJsL8tbjvBowm04ZTaOVHNs1lIOl7X9ulJcN0aKqVJW4aLK+ZySkcwmsUPZU6W7Ol9dN1MMFsopIr5hYHEmwH9/Ksg9gFjQDWiiigCiiigCiiigKW0dodUUUIXkkJCICBewzMSToABx9YHGuMHtiJ0zk9XbPmVyAU6tskl9bWDcRpqOdc7WwcjNHLEV6yLPZXuFcOtiCQCVNwpvY7t2tJJujs0kOjKsksU6yBwey2IZZDbKdcpGW19RregNE+0oQzKZUDIMzAkDKBa5Pq1HtFQHbuHzIolU9ZnCkHT5sXa54WFKtqdHZpnkLSqQyTIty5sJcuUZfNAXKRpqb1Ym2C5ldw62eSRiNbhZIY4tOZBS/caAaS7ShUXaVAOzrmH0gSvtANuddYPaEUt+rkV7AE5SDo246cDr7DSTCbAlDIzul1bDmyht0COvHiS1/Vu9dXdj7IaFlJYG0SxaDiHZr93aoCy+2MOAWMyABipOYbxqR6yBf2Gg7ViBbM6BVydrONc4JXT1gac+FI5NlYiOWExhLCWRlQ5ikYMTqe1a4uxvbcNw31PhujbIY7SAiMYUag3Pk+e/tzC3K1ANsVtONIlmBzozRqCtjfrXWNSPVdga4O2Ih1udsgicRktYAkosmnqs3HkapYjYOfCeTMVN5Fc3F1IE4mII9a6VVk6MsqypAUjjlkZ8i5kADRLGPM10Zc1tAb0AzTbIMojynWUw3uLaQ9dfutpVuXaEStkaRQwAJBO7Mcq35XOgpRg9hSRujZkIWVZOOo6jqGHtAYfyrrbezmJlfUI0RVlTMzSNaydi1gVO5hrz0FAMZ9qwJcGRbgOSL69jztPVXOF2xBIIysi/OqHQE6kEX3eB9h5Uswmw5QsJLKr9WevYE/OM+ZnGXdl6xiwJNxqBvNcYXo64ZC5VrJEps8gytCpVWCjRr3B7W7XfQDaHbOHdgqzxsWNgAw1Nri3eKv1ncN0dZQgzr2Vwa7j/ANMST7b6cq0VAFFFFAFFF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data:image/jpeg;base64,/9j/4AAQSkZJRgABAQAAAQABAAD/2wCEAAkGBxISEhUTExIWFRUWGBcVGBcYFxgfHRgdFxsdGBgfGBodHiggHR0mGyAYITEhJSkrLi4uGx8zODMsNygtLisBCgoKDg0OGxAQGi0lICYvLzAvLS0tMC0tLTMvMC0vLS0tLS0vLi0tLS0tLS0tLS0tLS0tLS0vLS0tLSsuLS0tLf/AABEIAKABOgMBIgACEQEDEQH/xAAbAAACAwEBAQAAAAAAAAAAAAAABQMEBgIBB//EAE4QAAIBAgMEBQcIBgkDAgcAAAECAwARBBIhBTFBUQYTInGBFDJUYZGS0RUjQlKTobHSM2JygqLBByRDU1WUo8LiRHPTFiU0RYOksvDx/8QAGQEBAQEBAQEAAAAAAAAAAAAAAAECAwQF/8QAMxEAAgEBBAULBAMBAAAAAAAAAAECEQMSIVExQWGR8AQTIlJxgaGxwdHhMpLS8SNCU3L/2gAMAwEAAhEDEQA/APuNJ5ukuHQyAs14pY4G7J86S2W3Ma6ncLNypxWM2j0ZxEhcgx9pcQ2rHz80nk/0d2WRrngQN9Aa9ZlJKhgSu8Ai47xwrnyqO2bOuXnmFvb4j21lto7GxDvNI5QKYsRHe+lnZGj7Kpe2VSGJJN9wtUGztjmczydVGqvJOVHA58PDEGHZFxdXF7cONAbCfFIgYs4GVS5udQo3m3Ko4NoRuCwIyBVbPdcpDC+++mnO28VnY+jkudi/azJo2YWDHDiAhgUzEXud9tb2uNfRsObsv1cfZXC3izaOYRIGBOW2mZWUkb1G7fQD7G7SSLqgTcyvkSxXXslybkgWCgn2W31NDilYKfNLi4UkXNtTuJv4XqnjsCZHwrZVAikLsDwBikSy6a9pl5bqSYDo3Ijwl9VVIVOVlGRoWZuKXKnMPNI4g0A8+Wourhk1tN1eRdM3zpAFxfcCRe1Mqx2G6PTjqgUjOU4Ql82qjDmzBezxGo3ec17cXWN2TM7llxs8YNrIqwELpbTNGT69TxoDzpThmkw0iq2XS59YGpFTbBwzRwRo7BiFGo5bxVKbZssccrPi5ph1bDK4hA3b+xGpv406wvmJ+yv4Va4HFWa51z10p4ktLtsbREPV3+nIqe3fV9iLa1mek+DinMRMjCzqoyjTtHU7qKlcRbynGDcFiada9qpDiUAtcm2l8p+Fd+WJzPut8Kh2ONpQu8bKjZWYEXPC+lK+huEaLDqC2YEkj1a2t7dfGm5xacz7rfCqOxMUggQE8DwPM+qrXA4uzTtVPXR+g2oqv5YnM+63wo8sTn9zfCodixRVfyxOf3H4UeWJz+4/CgLFFV/LE5n3W+FHlic/uPwoCxRVfyxOZ9h+FTqwIuNRQHtFcu4AuTYDiag8uj5n3W+FRtIFmiq3lycz7rfCjy5OZ91vhS8sy0LNFVvLk5n3W+FHlycz7rfCl5ZihZoqt5cnM+63wo8uTmfdb4UvLMUZZoqt5cnM+63wo8uTmfdb4UvLMULNFVvLk5n3W+FHlycz7rfCl5ZihZoqt5dHzI/db4VYDCiaZD2iiiqAooooAooooAooooAooooCltf9DL+w34VPhf0a/sj8Kg2v+hl/Yb8KiWTOqqNwUBjz0GnxpqMf37hfj+kOGEnVyShANQGBAc79GIsbcr1TxG0JpQjLABGZFKFpLM1j2brl7IP3Cu5QMYxUj+qxmzDhMy7x/wBtePM+oa1thsThINbr15EZOp6sSMItePYt4WrCxOlqlGOKq/IZDEYz0aP7f/hXvlOL9Gj+3/4UzoApTaavrqrx9xWcTi/Ro/t/+FVtnT4oRIEw8ZW2hMtr68sptVjF9IMOjmMM0sg3xwqXYftZdF/eIqns3aOI6pQmCdlA0YyRLfW+gLX9tWm0w5K+uitDz2bSNdpbSaUhcJGIxoc8lrm+pVrbv3aY+U4z0eL7c/8AjrnC7bUusUsUmHkfRBIBZyNbI6kqTb6NwdDpTaoo7TrK0T/olv8AcV+UYz0eL7c/+OjynGejxfb/APCmlU9ryosErSNlQRvmaxOUWNzYam1KbTN9dVePuY+X+kbKT/V8yg2zrJde8dm5HrtTPF9LGiyZkiYvlssUxdyG+kEVLkW1rDbIxMmJw+TD4frQLp1gQhSRoTnNgPHdW26BbHWOJZcqiy5EKgDMN7yHiS7bifogc6M1FqjbS8fcaTbdBiZ1jlQ7l6xCuYniATfT11P0O215VCSEKiJuqzEgh8oFytZLpRj3xEqwQ+dIerj9Q+m58L1vNn4OPC4dY10SNbes8z3k/jWtpyOsUc7hOC2Zu/6I/n4ClrbSmaSRIYVcRkKzNJlGa1yB2TewIv31LtDFGCFpCLudw5u9lVR42HhXmxUSLDKc4YZesZ/rFu2zeJJrji2dlSMbz4zZx5TjPR4ftz+SvfKcZ6PD9ufyVxg0xEqiTrgmbVV6tTZT5tyeNrVY8jxHpP8ApJW3ZpYOXG44rlFVVWfH3EXlOM9Hh+3P5KPKMb6NF9ufyVL5HiPSf9JK8bB4n0kfZLS4usvH2Lz7/wA+PuFGP2ltISKseEjK2u5Mlxrus1hY7+B30yXE430aH7c/+OquD2Viw7M2KvwXsA9/ZOgph5HiPSv9JKrsop/WvH2IuVOSX8NOP+iHynGejw/bn8le+U4z0eH7c/kqXyPEelf6SUeR4j0n/SSpcXW8/YvPv/Pj7iHynGejw/bn8lR4raGLjRnbDxZUUsbTncoufoV1EZlxCo0ocFGduwotYgLqOZv7K66S6xCLjNJHF4M3b/gDVmcLus6WNqrR0u0xpxiWxi/mOtYZfm85HLs3tSTA9JnMaHyZz2V1BHIVc6Xz5MK4G9rIPGm2CwSpGiW81VX2ACkNLMy0F2iiiuxgKKKKAKKKKAKKKKAKKKo7U2gsK6sqltFzsFF/WTQEO3Jj1cirvyEk8hb8TXzvbcjzzvEZuqjhCKqBioN1BJOXebnjTvaO0sbbq1jw4LqztaR5Dk+k5IVVF9w33PqFewdBMMwDSPMzkXzZwtr3NrAWO86m59dStSXaSxy9WZPZmAx+NVsGmIQYSFkWQkHNIhNzGGA1XKDy3i+lfS8cgVYlAsBJGABwA0ArvZWzIsNH1cS5VvfmSTvLE6k15tP+z/7qfjQzafSyxi8SkSNI7BUQFmY7gBSSPDzY3tTFocOdVhUlXkHOZhqoP1FtpvPCpduKHxOEif8ARl5JCODPEoMannqS1v1ByphtXaCYeJ5XvZRuG8k6AD1k6UNkuEwqRII4kVEG5VAA9gqHY/6CPuP4msphun3zirNh+rjchQ4fNlvoCwsNOZG6radL8NCI8OC02J1AgiGZ73J7X0VFrak01GH9a7H6DDplY4bJ9N5Ili59ZnBUj9mxa/AA08ak+z9nyNIMRiLdYAVjjU3WEHfr9KQ8W8B63FQ2FIumUQkw4hYlUmlihkINjkc9oA8L+bf9armI27hUk6p541e9spYXueB5GpNtdV1EnXi8WU5xzHC3rva3roEquhQx0K2TAwjIhXthdOrhXQgcix7I/ePCuukeOEMWVbLcW/ZUb/hSnYCSxksMZDIxCySo/bkRRoFDq480WFyN9+dLMarbQxa4cXCt25SPoxrw7zu8ai8zc3oitQ5/o82YWzY2QWMnYiH1Yxx/eP3CtXiWzOF4LZm7/oj26+AqbsxJoLKq2AHAAaAUuxeK6iF5XF2tmIHFjYKo8bLUm8KEhFt4CLpTJLJ1vUIZDhoyVUW7U0gyrvP0EJY94pZ0HeaXZ+Fw0yMrHfe3ahSxVhbgwKr7aZY/aowECIU63ETZpGANhmbVyTyBIUdwpd/RttcORBKhSZYo1W5uCkYsQORubkeurZ4K8TlCv0gtGju17/U34Fe0k2ft9XQyPlHbEQjTM0iOSQEkW2jbvV4a1KdvRCxzHKVBtkfNmaTqgLW3hzlK7wa50NDaiqabSjMRmuci5g1wbqUJVgRvuGBFcYjbESEgliQzJZUYm6qHbcOCkG9AXrV7XEMququpurAMCOIIuD7K7oArljXVQYuYIjOdyqWPgL1UquhG0lVlHZxzzTycLrEO5Bc/xE+yuMX28XCnCNHmPebRp+L1Z2HAVgS/nEZ273OY/jVXZQz4jEy8Mywr3Rrc/wAbN7Ktq6ypxgOTJqzvPTSu/wDbK3SIdZiMJDwMnWN3Jr/KtRasvgfnNpSNvEMQUd7n4Bq1NWy0VLPTQKKKK6GAooooAooooAooqOaUKLmgPMRMFHMnQDmaR7XnVEsyLLJIcqRkA525C+5QLkngLmuOkW0Ggw8s+mcCyA7gWIUX56m552r55jMTi8PlxnlGd1G5nVgQdSuXgD6rWrLLFpPE0vyWMG6iMi+JjmM6gWW6LnVkX6Kgkrbkw41sMP5i/sr+FY7o7gcYUxWKx4UTSLliVWuscWXNZRwJJ14nKK2OH8xf2V/CrSiMN1tG3l7klUtp/wBn/wB1Pxq7S3bmJSNUaR1QCRWJYgaDUnXgBQk/pZY2js+OdMkguLhgQSGVhuZWGqsOYpJtbo5PLEYxjHddCqyohN1N1u6gG1+NqtnpVhOEpYc0jkYe1VIq3s/bOHnJWKZGYalb2Yd6mxHsobMVJ0ax2JKxTqscQILsGUkgbwmXW5HE2tWq6O7IgjUTJEqyOtmcDtMATa53mnJqnsf9DH3H8TTUYf1rsfoXajxBIVrEA5TYncDbS/jUlIemyl8I8KkBsQVw4J3DrTlJI9QvQ2fNc+GEBWTN1uobVT2r634nWtT0Z2H14i8pzyCFBnWRiVDkXRAm7sJYm9zcjXSmuF2Fh9nYdIsPCrTE5I2ZQWZzvZjwAALabgKcxomEw9t+Ubzvdm1JPrJuay8XQ6Loxrno9WI+leNhw8ZREVFAuwVQP2V0/wD3dTPoHsZoITLIPnp+2/6o+ivgPvNZrYuDOOxt31igIkk5NIfNXuG/wr6TNIFUsdw1rW05lbFNmcJwWzN/tHt18BSrFnr8SkY1SACV/W5uI18NW92rs+IEMTyycAXa3PgB9wqHYOEaOK7/AKSRjJJ+01tO5RZR3VweLO8ejFvuEfTHZ7tLDLFYy2ePIQO0ti99dBb186qdCdkzSTLj5gqgx2iUWuQ485gNBppbfrWkwQ66aSU+at4U9dtXPi2n7tMsLh1jRURcqqAqgcANwFdZ9HA81k3KstWrjaJMdsSRnEokzSl4QWyhQqRMzDs37Ruxvr3Wqdej6dnttcEMTYdpuuGIY+q7g6cAac0VzqdRd8kL1MsOY2laZy2l1MrlzbhoT91Updiy51ZZjcvK7vlXTPGIwAvLTT778X1FKghweGWKNI181FVFvyUBR9wqaiigCle37lFjH9q6R+F7v/CDTQ0rmOfFIOESMx73OVfuDe2t2f1VyOVvjG7nh7+FS9M4VWY6BQWPcNaX9G4iuGQtvcGVu+Qlz+NvCvOkzXw5jG+Vkh+1YKfuJqXbuIEWGkYaWQgeIsK5N0xPSl0e1+X7KXQoZxPOf7WZrdy6fjetNSnorheqwsKnflDHvftH7zTau8VSKRxk6uoUUUVogUUUUAUUUUBy7AAk7hrWd2ptd0YsMNI6KMwbNGqDmWLMCDb1VLtLb2HSTq5ZljGhGa4Da6do6Wv69TSPaezTtKRh17rhk0GW1pHG+x+kBz57t1YlKmg62UFJ9J0WZH5FidohZZDHBAQciW6xiG0z62UEjdcGwN+NTYPoFhkZWZ5ZApDBHYWuOdgCRfhurURRhVCgWCgKO4CwruqsDEpVewixMWdGS9swIvyvXMsyRRlpGCoi3ZjoAANSanpFioxiMYIm1jw6JMV4PJIzCMnmEyMQOZHKqYoq1PElxOL1QnDQHcxHz0g5qDpEO8FtdwofYeHhKOsd5DIgMjks7a8Xa58N1OsTiFjVndgqqCWY7gBzpHhOkuDxUixJKc4YMoZWXOV17JYa92+hJqqojQ5jzpV0jwMcsLs/ZaNWkSX6UbICQytv0tu3EaVdxuMjhQvLIsaDezMAPaaRvKdoWVARhLgvIQQZ7G4RAderJ3txGg33oaHOy52kgidxZnjRmHIsoJ++u8FB1aKl724+NTVW2ltCKCMySsFUaX5k7gANSTyoSmNS1VPauAWeNo2JXcwYb0ZTmVh6wQDVHY3SnDYpzHGzBwL5XUqSBxXnSfp7iYZDDhWxCxkuZHINyFVSLWXUsSRYd/KsydEdLKClKjdFmS7MxOLZ/KJIOvXKY4niZVut+0/VuRYvYbidB66rdNNrm4SMXa4RFH0nbT7vjTTD4uCDCAYbMFuVXMrKSeLHMAT30s6DbO8onbFtrHFeOH1t9N/Dd/8AykULRpyw0ajV9FtijCYdYt7ec7fWc+cf5eFW8UczhOAs7f7R7dfCrM8oVSTuAvS2chIXd2KaM7sLXXThcW0GnhUm9RIqrKGPnWfEphgQRFaeUdx+aU/vdr90c6u7WxLJGcvnsQiDmzafcLnwpR0P6OLhwZyXMsy3cMQbXOYA6eda1z31zLsoYnGPIxPVxZVsCe09rnwAIvVsIptylhTH2Rnl87tIWWOrLtevihosFhhHGqLuUAd/Mn1nfVivFGle1hurqaSSVEFFFFQoUUUUAUUUUBy5sKU7BlEnXTA3DyFR+zGMo/mfGpukSg4aW5YDKfN3nkPE2FcbB2UuGiyqTc2ZrnjbW3Ku0aKzb1tnmk5u3SSwSr3vBepFtCQPisPHcdjPMdeIGRPvY+yqvTQlo4oRvmlRPC9j+NUtjdHojj8TiSL5ZAEHAOUUu3fc29tXcYOs2jAm8RI0p79w+8ivMse9n0LVRi0outF4v9mqRbCw4aV7RRXqPKFFFFAFFFFAFUsTLmJQbvpH+Q/nUmJmPmLvOpP1Rz7+VY3prtJo+pw0MojaXMWYGxCrbjvFyd/qNQDXaErTMcLGbKAOucfQU7kX9dh7BryqDY8CQ4qaCEWiEcUmQbo3YsDlHDMoBI568awmHmx2HlGHwk6M2ILAZyXVWtmL8w1ged+VbvoVsJ8HhykriSZ3eSWQXOdmOhuRfQWHhUS1mpSqqLQP6KKKGApZtPZjO6zQydXMoK3IzI6k3yyLoSL6gggi550ztXjMBvIHeRQpj+lMGOlgKNBEVVldjFIxLBdbBGUG/G1zu41lFi8qlijw0RSRJEZn7REeVgbtfda27ebWr65QTVBkR0Aw74lcViJJMRIpLWkI6sNpYqm5QOW6taK9ooQKw/8ASbtCGMQdZIgKuXMbNYspGXMOdjp41uKymI2NDitpNLMobyWOMRod15LuXbnqLDuNCmRghTESpL1LRwRXeVx1i3FrZVO8s1wLDma+gdGdkrh4y3VpE8hzsFAAQfRXwFrnibmvZv6xiMm+LDkM360m9F7lBzH1leVcdKNoiOMre1xdjyXj7azpdTpLoxprfC9zNdJMXJi51giPalORf1UHnsfCvomzMCkESRRiyooUfE+s76yn9HeyyQ2NkWzy9mMH6MY3e06+ytlNIFBY7gLmtaDmVcU2ZwnAWZv9o9uvhSra3z0seGHm6TS/sqewp/af7lNMUcIjO5y73Y8tP5AAeFUej0TFWncWec57H6KWtGvgup9ZNcG6s7w6KvccfBd2niuqjZ95A0HMnRR4mwrzZOD6qJVOraljzZtWPtqrifncQqfRh+cb1sdEHhq3spqtdZYRS7/Y8sOlNyywXr7dx7RRRXM7BUGLxiRAF2C3NhvuTa9gBqTYE6cqnpV0ghLIrJ1vWoS0TRAEhspHaDdkqQbG/tG+gGga4vwtevInDKGG4gEaEaHUaHUVlcGk0k7Zg+dZgJGDHqwpwy50XXjIdBa+415g9n4kCJmEmdVwA1c6ZTbE3F7E5b5id9WgqajE4hY1LubKu88uFSkVm+k+EkkZgEd1MaiMKdFcSXctqN6ZbXvoGHHWniMLi+2yLJnTrXbtaTMs6yQBNbW6sOvAAMAaUA82z22hi+vIGb9mPtn7wB41W6V7fiwkDs8mR2R+rABJLBTYgDgDbXdWf2fsqd8Xlk6xo4GEd857SukkhJ1v5zRr+6OApT0pwcsTYXEYiN3QYdYn11R11Oc67+fG1dJUwRxs025Szfl81NV/R5tOOfCqRJnluXm0sQ7ktqPwO7SpujQ6zF4ubgCsS+Gp/wBtZfoRGetnxixNHAICoLfTN83Z0FwLb/XWw6Cw2woc75WeQ+LWH3AVzUenQ7yk2m3rNFRRRXY5hRRRQBUGImtoBdjuH8z6hXWImCi/gBzPKkW24IDEXxShwpDcd+5QliDe5sPWajdCpVdELto7RxsQsuHhDO2VA0zMzt+yqAWA1OugFQf+jeuzHFzvKztnIjsihrWFjYsQo0Avb1VDDgJMIFxZY2zLG8LsX6uOVwoEbsSwYMVLa2Oo4CtlWVjizcndV1d4j2H0Ww+FbrEzu9sodyCVHJQAAPZenlFFU5HMkgUFmICgXJJsABvJNJV2tNiP/hIwI/SJgcp9cUY7Tj1nKO+uHg8sncPrh8OwTJwllADEuOKpcADde54Cn9CiX/0+H1xE80x5ZzGncEjtp3k10OiuB9EhPegJ9p1qym2cMZOqE8ZkvbIGF78u/wBVX6ASSdGYl7WGvhpPomMnITwzx+ay+F+RFXNh44zwLIwAe7I4G4OjFGt6rg2qDbG1Sh6iEB8S47K8I76Z5fqqN/M7hVvZWCEEKRAk5Rqx3sTqzH1liT40BbrxmABJNgNSTwtzr2sv/SHJbC2LAKXTOLgEpfXQ7xfLeqQdYHbGHmYrFNHIw3hWBPs5Ut6VxhAk6SdViLiON7izZjfLIDoUFix4i2lfPwkUk+HGDZxKZFswK3VdzsCOS336VtdibCglkfEOplU9iIzMXLBT2nObQZjutYWA51l5HSC/s9CO+juMZAYxLhZo4wzSPFI2e7Em7JYi7N+tSSeJtoYwQa5f0kx5INy+Ogp10v2mkMZVQAFsSFAFyfNGlM+g2xTh4M0n6aY9ZIeV/NXwH33qpGW6urNFGgUAAWA0A5AbqqYo5mCcB2m/2j26+FWpZAoLHcBc1Th7ILPoTdm9Wn8hp4VJvUWKFm2/nnjwo3P25f8AtodR+81l7s1NMTOsaM7aKoJPhSzo+vWB8Sw1mIKjlGukY8dW/eqTaQ62SODh+lk/ZU9keLW9hrFmqurLyiVyN2OnR3vjciXYkDKhZ/PkPWP6i24eC2HhTGvAK9pJ1dTMI3YqKCiiioaCiiigOVUC9gBfU+vhrXVFFAFeMdK9pftycrC9vOa0a97nKPxqxjeaRmcrsXLIj2ALoZD/AGrtJ4E2X+ECs9/Sbj2jg7CZ8iSzOL2sqr1d/Ave36ta7DxhEVRuUBR4C1J1wgxE2LVtU6sYX3lLP/8AkvspaOsq7TVhG5DHUvj1EibYkl2NHKyBGlRURQb3XcpvpvAv41uNm4bqoo4x9BFX2C1ZXbGFHW4HCL5qspI/ViAI+5TWyFas9LYloSPaKKK6GAriWQKCSdBXRNZ7aG3olezdYbWKqkMjXvuN1W3drQF6ebKGlfTKCbfVUC58a+aYzaePny4oMFVCXjTKpVdCO0Dqxsd9+61P8TtKbHMFhhHk6k5jO6oHZToCozMUB1tbU6bqqR9BL6NjFCnUqiiy63shLEgcNb1hOptxce0h2PtjGbTxUOfDtDgkBkZtCJZI/NGb6gfUD9XU19DqrgYY4o0ijKhEAVRmG4VYzjmPaKtTNDqiucw5j217mHMUJQSSQz4eWSSKPropW6x4wwDo9gCY81lYEAXUkEHvqttrbubDyqkWJSVkZVBgk3kW85QV8b1oJ8QiC7uqjmxA/GjD4pJFzI4ZTxB0NuVKotHStD43jRhjAFjz9boFAy+dwtxvfdWvxWw9r4nqxJjFw8VlEiRfpLAC/wA5l84n2X41sVwkQfrBHGH+vlGb22vU+Ycx7aVIUtj7IhwqdXCmUbyd7MebsdWPrNX65zjmPaK861frL7RQUZ3WK6UdGoto4+FJv0eGi61lG+QyvYC/Bewb99bLrV+svtFJ9vxKB5QkwiliVrNowZTqUdb9oEgWsQb7jSqKkyLGYKJSuFw8aRmQfOFFAyxDRtRxbzR4nhTfESLDHoAAoyqPwFItjvjELSTYQM8xVmaOVOyNyrlexAUcATreqvTLajC0cfad26uMDizaX8KizNT6q1FXYeDONxpZtYcMcxPB5eA7hvr6RSvo1sdcJh0hGpGrN9Zjqx9v3WpjLIFBJ3AXPhW9BgrYo5mCcB22/wBo9uvhSrb7dZkwo3zE5/VEv6Q+Oi/vUygBALN5zHMfVyHgLCkOx9pQO8mJaaMFzkQF1uI0OnH6TZm7iK88nVnezTXSy8zRGyrwAA8ABS3YYLBpyNZTmHqQaIPZr411itpYV1ZGxEVmBB+cUaH13pfbAj/qh/mm/PXWDjdabPNaQtb6cVVLux3PV5mivXtZwDAelD/NN+egjAekr/mW/PU/jz8PktLfqLe/xNHXjNbU6Cs7/wC3+kr/AJlvz1S2nPs3IVbFBb/VmZjbla5H3UXNa5eHyW7yl/TZ1fa/xNcr31BBHMV1WO2XBssKGScDMPpTFW8QCLeyr3/t/pK/5lvz1XzVcJeHySMeU06Vmk+1/iaO9F6zf9Q9JX/Mt+ei+A9KH+ab89T+PPw+S05R1Fvf4mjJpXju3PBHyLTH9wWX+I38KoXwHpX/AN035qnwWKwUTFlxKEkWJafNoP2m0rScI4p8bzErO2nRSjRVWtvRjkh1KQASeGvspb0ZB6gSHfKzzH/6jEr/AA5aq7d2xC0DpHNG0klolCupN5Dk0APC96dRIEQKNAoAHcotXHSz1NOMO1+X7EOB+d2nI3CCIL4vb4NWrrL9B0zDETn+1lIHcmn4k1qK62a6KOU9IUUUVsyL8fMM2QmwtmPr1sB3aVz5Sv1qzm2tr4hcS6nBTMigBGQXzDUknxO71VU+XJfQMV7lQD1tk4I/2EP2a/CvDsbBejw/Zr8KSrtyY/8AQYr3B8a6+WpvQMT7o+NS6sjfOTze8cfIuC9Hh9xfhR8iYL0eH3F+FKPlqb0DE+6PjXvy5N6BifdHxpdWQ52fWe8bfImC9Hh9xfhR8hYL0eH3B8KU/Lk3oGJ90fGvflyb0DE+6PjS4shztp1nvLON6H7Pl3wKp5pdT92lW06P4Kw/q8XLzKV/L03+H4n3R8akG28R/h+J9i/GpcjkadvatUcnvGXyBgvRovcHwo+QcH6NF7i/Cl3y3iP8PxP8Pxo+W5/8PxP8Hxq3FkZ52fWe8ZfIOD9Gh9xfhR8g4P0aL3F+FL/l2f8Aw7E/w/Gj5exH+HYn+H40urIc7PrPeMRsLB+jRfZr8Kkj2LhVIZcPECDcERrcEeFK/l6f/DsT/B8a6XbmIP8A8uxH8HxpdWQ5yeb3jfHYoKp14b+XOs30KwflOIfHOPm1vFAD6tHf26e2o9pxY7G/MrhWw8bWDySMtwvHKATratxgMIkMaxILKgCgeoVUYLFL9qTqDGrHRmJtzyi/svamFZDbezMa2NWeNEkiWPq1XPlKkm7HUWuTb7qk63cCrSPzjI+f3Gq+TDf3cf2Y+FK+oxnoo+2T4V71GM9FH2y/CvPSeR1UktDGdsN9SP7MfCvR5P8AUj9wfClfUYz0Zftl+FHUYz0Zftl+FLs8hf2jW+H+onuD4V7ng+qnuD4UpGHxnoy/bL8K9OGxno6fbD8tS7PIXto162D6q+4PhVTG4TCSi0kUbd6D8bVU8nxnoyfbD8tAw2M9HT7Yflq0nkFOmhjOJoFAUKtgAB2BuGg4V310P1V9wfClfkuM9Hj+2/4155LjP7iP7b/jSk8heWY1MsH1V9wfCvOsg+ovuD4Ur8lxv9xH9t/xr3yPGf3MX2p/JS7PIXlmM+sg+ovuD4V78wfoJ7g+FK/I8Z/cxfan8lerh8b/AHEX2x/JS7PIXto1RYQbhFB5hB8Kq9INoCOBzrcqw+7fUSRY3+4h+2b/AMdVdqbIxmJURssMaE9pg7MbcQoygXtzNHGbVKC8q1Y16JYbq8HCp3lc573Oc/jTeuY1sABuGnsrqvUcQooooArwmva5dQQQdxFj40AownSBHKFo2jjkVnikYrZ1UZiSAbr2e0AeF9x0q9iNpQxgl5FUAgEk7iRmF+XZ17qQJsKZgkEpXq4YHSKRd7F0MIzrwKpwFwc28WtXWI2DiXWUGRB1vnKpkAt1KxC5FibEE20Bv6qAePtSAMUMqZlBJW4uMozHTu17q5wW14ZY0kWQZXWNxc2NpTZLjgSdO+lsPR9gynOukzSmwO44bye3ffXuqvF0emCxrnjsqYRHPa/6SXrAV/aHPcedAOV21hiconjJuFtmG8mw9p079KmlxYWVIrG7h2B4DJlvf3hSSPo4wQLnW4REvY/Rm60/dp30w2psaPESxNKiOkYk7DqDcvlsRfTSx9tAd4HbMMixnMFaVQ6oxGYggn22B9hrnY+1xiNyFfm4pNT/AHoJA8LUrwPRyWPyZesUxwdVYAuAMiMhCoOzqSDc68Ku9H9kyYcnMykdVFHpffFmAOvMEH1G++gL8e04WvaVDbOT2h9C2c9wuLn11BiNu4dLAyA3kWLTWzPewPsNJcXsST5uO9g0psq5mWOEraZcxGgYbhuBIA0FXX2LLnZlZVXro5VjuxF1Zmkbd2S4YaDS4vxNANPlODt/Op82QH7Q7JJsL8tbjvBowm04ZTaOVHNs1lIOl7X9ulJcN0aKqVJW4aLK+ZySkcwmsUPZU6W7Ol9dN1MMFsopIr5hYHEmwH9/Ksg9gFjQDWiiigCiiigCiiigKW0dodUUUIXkkJCICBewzMSToABx9YHGuMHtiJ0zk9XbPmVyAU6tskl9bWDcRpqOdc7WwcjNHLEV6yLPZXuFcOtiCQCVNwpvY7t2tJJujs0kOjKsksU6yBwey2IZZDbKdcpGW19RregNE+0oQzKZUDIMzAkDKBa5Pq1HtFQHbuHzIolU9ZnCkHT5sXa54WFKtqdHZpnkLSqQyTIty5sJcuUZfNAXKRpqb1Ym2C5ldw62eSRiNbhZIY4tOZBS/caAaS7ShUXaVAOzrmH0gSvtANuddYPaEUt+rkV7AE5SDo246cDr7DSTCbAlDIzul1bDmyht0COvHiS1/Vu9dXdj7IaFlJYG0SxaDiHZr93aoCy+2MOAWMyABipOYbxqR6yBf2Gg7ViBbM6BVydrONc4JXT1gac+FI5NlYiOWExhLCWRlQ5ikYMTqe1a4uxvbcNw31PhujbIY7SAiMYUag3Pk+e/tzC3K1ANsVtONIlmBzozRqCtjfrXWNSPVdga4O2Ih1udsgicRktYAkosmnqs3HkapYjYOfCeTMVN5Fc3F1IE4mII9a6VVk6MsqypAUjjlkZ8i5kADRLGPM10Zc1tAb0AzTbIMojynWUw3uLaQ9dfutpVuXaEStkaRQwAJBO7Mcq35XOgpRg9hSRujZkIWVZOOo6jqGHtAYfyrrbezmJlfUI0RVlTMzSNaydi1gVO5hrz0FAMZ9qwJcGRbgOSL69jztPVXOF2xBIIysi/OqHQE6kEX3eB9h5Uswmw5QsJLKr9WevYE/OM+ZnGXdl6xiwJNxqBvNcYXo64ZC5VrJEps8gytCpVWCjRr3B7W7XfQDaHbOHdgqzxsWNgAw1Nri3eKv1ncN0dZQgzr2Vwa7j/ANMST7b6cq0VAFFFFAFFF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1" name="Picture 11" descr="C:\Work\Hall effect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4704"/>
            <a:ext cx="3782938" cy="1927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Сверхпроводимость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460432" y="6237312"/>
            <a:ext cx="683568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56292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852936"/>
            <a:ext cx="2486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885" y="5579948"/>
            <a:ext cx="487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Dependent </a:t>
            </a:r>
            <a:r>
              <a:rPr lang="en-US" dirty="0" err="1" smtClean="0"/>
              <a:t>Ginzburg</a:t>
            </a:r>
            <a:r>
              <a:rPr lang="en-US" dirty="0" smtClean="0"/>
              <a:t> Landau (TDGL </a:t>
            </a:r>
            <a:r>
              <a:rPr lang="ru-RU" dirty="0" smtClean="0"/>
              <a:t>теория</a:t>
            </a:r>
            <a:r>
              <a:rPr lang="en-US" dirty="0" smtClean="0"/>
              <a:t>):</a:t>
            </a: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95090"/>
            <a:ext cx="4176464" cy="7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6016487"/>
            <a:ext cx="1728192" cy="6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33" y="3676100"/>
            <a:ext cx="4700191" cy="16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805919"/>
            <a:ext cx="2584128" cy="240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620688"/>
            <a:ext cx="310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Феноменологическая теория: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780928"/>
            <a:ext cx="2800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ttps://encrypted-tbn0.gstatic.com/images?q=tbn%3AANd9GcSHrZ3ID_ZPMdcEm_EuSXhDK500LqIARvuZxA&amp;usqp=CA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9830" y="3537173"/>
            <a:ext cx="2152650" cy="2124075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1990552"/>
            <a:ext cx="1297944" cy="35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3833753"/>
            <a:ext cx="1304156" cy="67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288" y="5589240"/>
            <a:ext cx="13430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Flux-flow conductivity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460432" y="6237312"/>
            <a:ext cx="683568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s://www.researchgate.net/profile/Wescley_Tiago_B_De_Sousa/publication/274511690/figure/fig2/AS:650522457554946@1532108048707/Lorentz-driving-force-acting-in-a-current-carrying-superconductor-in-mixed-st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94425"/>
            <a:ext cx="3565451" cy="1766623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01" y="1268760"/>
            <a:ext cx="151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511" y="1484784"/>
            <a:ext cx="2922897" cy="42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5415" y="4869160"/>
            <a:ext cx="1876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45447" y="1137518"/>
            <a:ext cx="1601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Омическая </a:t>
            </a:r>
          </a:p>
          <a:p>
            <a:r>
              <a:rPr lang="en-US" dirty="0" smtClean="0"/>
              <a:t>Flux-flow </a:t>
            </a:r>
            <a:endParaRPr lang="ru-RU" dirty="0" smtClean="0"/>
          </a:p>
          <a:p>
            <a:r>
              <a:rPr lang="ru-RU" dirty="0" smtClean="0"/>
              <a:t>проводимость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328" y="1700808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Холловская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проводимость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465527" y="2276872"/>
            <a:ext cx="21602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057815" y="2276872"/>
            <a:ext cx="144016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 r="78276"/>
          <a:stretch>
            <a:fillRect/>
          </a:stretch>
        </p:blipFill>
        <p:spPr bwMode="auto">
          <a:xfrm>
            <a:off x="1251620" y="5642570"/>
            <a:ext cx="360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69516"/>
          <a:stretch>
            <a:fillRect/>
          </a:stretch>
        </p:blipFill>
        <p:spPr bwMode="auto">
          <a:xfrm>
            <a:off x="1978546" y="5625802"/>
            <a:ext cx="50522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олилиния 17"/>
          <p:cNvSpPr/>
          <p:nvPr/>
        </p:nvSpPr>
        <p:spPr>
          <a:xfrm>
            <a:off x="1602904" y="5786586"/>
            <a:ext cx="304800" cy="230011"/>
          </a:xfrm>
          <a:custGeom>
            <a:avLst/>
            <a:gdLst>
              <a:gd name="connsiteX0" fmla="*/ 0 w 304800"/>
              <a:gd name="connsiteY0" fmla="*/ 134055 h 230011"/>
              <a:gd name="connsiteX1" fmla="*/ 42333 w 304800"/>
              <a:gd name="connsiteY1" fmla="*/ 74789 h 230011"/>
              <a:gd name="connsiteX2" fmla="*/ 84667 w 304800"/>
              <a:gd name="connsiteY2" fmla="*/ 23989 h 230011"/>
              <a:gd name="connsiteX3" fmla="*/ 203200 w 304800"/>
              <a:gd name="connsiteY3" fmla="*/ 218722 h 230011"/>
              <a:gd name="connsiteX4" fmla="*/ 304800 w 304800"/>
              <a:gd name="connsiteY4" fmla="*/ 91722 h 23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230011">
                <a:moveTo>
                  <a:pt x="0" y="134055"/>
                </a:moveTo>
                <a:cubicBezTo>
                  <a:pt x="14111" y="113594"/>
                  <a:pt x="28222" y="93133"/>
                  <a:pt x="42333" y="74789"/>
                </a:cubicBezTo>
                <a:cubicBezTo>
                  <a:pt x="56444" y="56445"/>
                  <a:pt x="57856" y="0"/>
                  <a:pt x="84667" y="23989"/>
                </a:cubicBezTo>
                <a:cubicBezTo>
                  <a:pt x="111478" y="47978"/>
                  <a:pt x="166511" y="207433"/>
                  <a:pt x="203200" y="218722"/>
                </a:cubicBezTo>
                <a:cubicBezTo>
                  <a:pt x="239889" y="230011"/>
                  <a:pt x="304800" y="91722"/>
                  <a:pt x="304800" y="9172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555776" y="5930602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4572" y="5798393"/>
            <a:ext cx="49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51520" y="836712"/>
            <a:ext cx="397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Сила Лоренца, действующая на вихрь: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4221088"/>
            <a:ext cx="410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Усредненное по элементарной ячейке</a:t>
            </a:r>
          </a:p>
          <a:p>
            <a:r>
              <a:rPr lang="ru-RU" dirty="0" smtClean="0"/>
              <a:t>вихревой решетки электрическое поле:</a:t>
            </a:r>
            <a:endParaRPr lang="ru-RU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060848"/>
            <a:ext cx="49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Феноменологическая модель (</a:t>
            </a:r>
            <a:r>
              <a:rPr lang="en-US" sz="2400" dirty="0" smtClean="0">
                <a:solidFill>
                  <a:schemeClr val="tx1"/>
                </a:solidFill>
              </a:rPr>
              <a:t>Bardeen-Stephen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460432" y="6237312"/>
            <a:ext cx="683568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6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8432" y="1484784"/>
            <a:ext cx="2614048" cy="2227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764704"/>
            <a:ext cx="462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Считаем, что вихри движутся в вязкой среде:</a:t>
            </a:r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1143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93962"/>
            <a:ext cx="1047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107504" y="2045221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851670"/>
            <a:ext cx="1800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1619672" y="2045221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268760"/>
            <a:ext cx="1876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3923928" y="2060848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844824"/>
            <a:ext cx="1647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852936"/>
            <a:ext cx="1743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2957711"/>
            <a:ext cx="168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8" descr="data:image/png;base64,iVBORw0KGgoAAAANSUhEUgAAAQgAAAC/CAMAAAA1kLK0AAABgFBMVEX////K/LcUn+wAAAC0tLQAneyurq5isuqw4Z3a2dqLiYy15qM7qu7X19fi4uLn5+eGhob4+PhSUlIxqeednZ0VpPTS/7PLy8vy8vLExMTR0dESjdLu7u4Unei3t7ehoaFcXFyRkZEAkN5mZmZvb2+CgoJQtvhMQjg6OjomJiZyn9UuLi5UVFR1dXXS/75BQUF1m2ahsM2vvNQHNlDB8a/X/8M/Pz8dHR0qKiorWJu9x9vP1+W5x+KQqdQ0a7iStoRyjmfg5e4bT5dQcKgIQmI9sOao0pkSEhJpg7I7YqAAWLKEmL4ObqMQgL4MXYkNZ5lEd75gnYIhKR5ChnYveW+k2aN9k7uWp8cAS61Sf8EKU3tceq5uh7SUtN0EHCmBoXVCUjxheVg4RjN8tY+RyJlQYH5ye45pjsclQlZtfp4FKj8AO6gWYLUEHy18kKuowuM8MCQjSYFWntAqGw8AD0tzqsyv4r54rMQyPi1Ig7GVyrk3RDIUGRIwd5ZiellTk33OtLb8AAAV90lEQVR4nO1di3/aWHa+zmU0y3rQg4WVhGU9KtFCeI0dHGJI4mCnJo6N7SR2HCdO7IzTcTebNu202253ppt/fe+VBEjogYQlQXb8/eIZkATS/XTOd8859+oCgA3ffrM8hu/E1OwgakpcpxeLwA/ffnNrDN/5Hh83pExsX53y3fsrIoLw3TtvRIQDa3mdYSYcHBERAs84b5bAg8KE08cKaGn8vUm2FA0RAizycHwjBYsZx0YX8HcDHGQgF4pYKxGl9ISDoyFCrAHO0Wa0EQQhgpt0jSPkrPeVTxUrIuJbriDFJ8QGQUpKhU/fVRnAZyuKSQSVkyo0AA0iWxWAoFVUDhTuNtKAzJZs+hgJEenSPRURQaETSgVSA0AVkFeWKiomolBtEKCArksTQCaHjs4QNQ1dfgNdB5uVNZFUQCFFNwqFBu7CaiXa+3psYklAlkRthTxTUwENM1QBiiTMcqoCJAH0CgYRJJSYkgQadzmlClgW0DW0nSMZSIGW1b4iIYLJqSQiIoNsXEuBipiSzY2ICBKmhTLBQOQ+BKhJaAcLiQyAaXCPZSBTgIgNIEKehTKHGEP/aj5MWEEg3sok2wDYGmkJ0wpAiwKiiprPVkWDiHQF2aaMXYPqoYticzIoFxkgNkRRVqImAnuBgIhA11RLoVeGc6Z011DQ2fgsKKdFuQogB/R3gC/xvKZQFXwEJqKmG7JEo/vLS5XgRNwjeRk1b0REmcREyHKqYSGCr4JSBmkWEHsEjWjKQR7tT6XIyIlIaRYiACyDERFFfIUNkMtpJKT0HfjSxVKKIJDBNJCZYCKQOyGSJJqBaDvveT02sTSIQM0DqcYYEWhbVhy4hgA0RSeiB7I8QNaKNEQlx9UrSiLwl7dEZP+qMiKCwOwogKz0gNbIDYgwroOXSQrYiADosn1gE0sJf38a3d4S+lDN4BtAEjuC1iqVBkS0Kq0WA8oZfE4eNrIygFmYQaKShVaVjoYIQsVEgGyvlU2hLhMrkb5RvzW9Cu4foYqUgNKbj24cUKAMkZypVUih60+pBhFFdKlyK+d5Pe6RJee3CbmGdT8z2mv/WLSRpevt5IZntEZ3DCJFQU2mx5tN+Z4hNNK9YMfNNMQuwJrac7mfkcLX10aYca5Bhrv/4SLLUPi6kq7cTfZpIJ40nBGoDPl11SMiAcNRGZYnJIXW5GwZGiiKvp/5+olgGIFEzU5JObqmyqWe2W7YKslqTZEIkc2Qulw7XUORRr3cvBHhrxF6owt8Ct3soqZWS61Bq2GvVFVrdE5K8QXUbtcajZMIQYHVQZA7b0RIZiyIWpzG9xnbd01Ts5Y240bLWlHBrWYLpODebCdcxZKAUNPtZd6I0HqWFiPzziL7pvU284U0xTEBG+0GJxEUin5ZYGRm80UEV0G5KZtJU4Fvcwg4icjNq0bwKF2JD04iMA+sKRLzREQRZexJlvP5LMHzmmS8mR8ihHsowU40slTu1ehhRjg3RIiGWySaa1irFfNCRA36R8ARYPwEhEiomqaag0TzQQTV6kVcpHCi/S9jG0iKyhQKBTOJnwsiUlAbvIxJLIWT9a0fHVslS/oxD0RocHRBsYhl52zzrOMyGk4WoTrQpNkTQcKypcQUvVgyqzs7K13gEWKL0Nw8cyII6D+B45rovtx80zbP5NjJSffKhBlczpoIGXqPcVwfq1vrJ93BGycRND2S6NkSkYGlscpuhGLZRQK5ank/TgQlMBRFkvNgETmoODZFRUT7yebLjm3LOBFSSspms43Z5xpMAzqVMRqxFFZ2dlbH81ena1iPmB0RLMxGn2rr6LzcfNJxbnYSgUsyoplszIwIGkqxfC/qLddPXId8HEQ0YKVSGVjljIgwUk0XXFMsu7vD3tIBBxGMlh4NVs6GCNGzAnMtsWy/2dzteu51CagYUJhpZGmNqccwvVhyJ+tOgbTCSYRKZe41Zpd92mPqiNBx9JYOOImoMiUqY/bgyRMhRR9TM6i3XJk45u5SmIE0KM7IIpgsZP32h5iJOADuLb0E0oq5GgSOPnhA6YSPQFrhiCxFKVutZmcSWUYdPIynE75w5hoCSVKk6VJJEkGVPYKHKYF6y5fBjEGHy9inAIjB1gSJsBTkIgCHBTKUmzmJkBk+qyXuGqp38BAeRvEtHFziiHSLyyScazgrDy5wJOXu0NOJED5hwmUQOJsCihnKJkSEAmEAM84G+Sq/dMIXbt3nKKBPhAiuBNOTBEJUSkCZrKXtLb90whdOIljYY5QENUKEMgqs/R9eUWqALBMTVETvLaeOQwZEjHisgiJTSE4jNGM0L+UdQnAFkEL6wJR9RQKlE6EF0ooBEQ8/fTbJ1MgiUMzhjtiJSMOyWSoueR3Cq0oWVPDFNTy/hguUTvhi6BrM58PT+/qLMoQDXYqbiBwcPqSS9lIJxFCRTeMKhZdFeBTfwmFIRPftp6sHT9GLApPUjBnOVp9VXbRQUKuMTAFWcpuBb4CxjU5MjwERn4auUbVcUKxE8LBqm65v00tjjwx4jesR3qlYd3d9a6re0oEBEfjbDF5FmMspZrobJxE1ONZj5ay9AiEBogCyNAEYZjTaRdhLdc7RiekxFEv0d6rbXyFF4KeMdMRHRBq2HHMe7lnflGj+LsXXAG0d9LPWLIUTl9GJ6WEQ0X319NOnp5/G9xUMIvLo3wAREWFRyRHYYXGKTvPpu4CpAFGzlWJGNctp0glfDCzi1GUXbPzrHQeq2cCoDjDcYuo+5zaKhTD0DRqF3EgkFY8QCqcTKxFXNk2LAFwXAb0i0zp0J2G4b/PjiMIixlTSBUwtjSJvj51TpxO+MIh4yBwiYJ3QZIxYK1Sq/8ywNO5HmTKgXMwBaVc7mt7S+dW+e2MgIgMrvjPDCE3Aj6PxJbcUS/pDiOJbOAyIeHp433yVwfO9Y7MIV5UcgQR0CvCeh/z4h0gF0gpLZPnwSn8hC8pQnaMmQihBv0E7QVY00EJJhbuEtNd34nskcOQa90+N7lNmcgU2nuwz5TmoyenM05yoAdErpdjdebN7nbP7Y0DE4asHpgSxIgNhLPMs/eqSPVBrALGSBjzwsJn2Vnfnt+EHeIJiQIS775lEGD3nNYkowJJP18+XM2QW3CU0D6466AJXzmKfnX8FbiMYGsEUZblqE8v+no7+tYigofcj36BA4opDjQWsR4Cxuok6i/VO7JPS7yPGOx3DKrRcOp2xDfDs7e/D/QO4dw0iqBb0tmqOUEoFSkZ5mNcRL9e7ePhuunMHw8A1HqC/t/orzWLAA9fY28vnlx7npyaCgJ5txHuzWCO0wd1mnGrZxjdmJ/pw0noRxrk7D5FBPNXtgIdSLmdPw/N7j/HftEQwWZ95o6JM4yJUlRnVgzS7EnQ2dRlv76CrjVssu1dPkUYYIRVLONPw/GsIPy5P6Rq85xg3ajBVBNkMWaFtFlO2vjnZNCwBh5QJPMHj32vcGnYb4YlwFGBMoFyCllNUVaMcZTrWMlmksyOY/weJPMHzAHReYZ2gpSIOsW1V7P7r/keE/WlcY1SmHgOrFkAO+UQjI2QdmeaQmM5QF+LKMQYY1SM+mRUqKwwilpeWlxCmcQ3FM7XAhqDP5yzSLo7TMoY5Bm5hGkScGJbqrm6DU3RFuE43rhFLfR1LoYnwSy2oVrmn4YKc6wcreiy+tTXswQyDiF0skbIjpfyM3+eKLSkHTXPWicjvP9ZxENY1iElPrCIP8HL6Aq4WjYTLNIjYxbIDumaFylheTbQ9uDKoToWzCKbqmVqwFRn/j/Ic3cLYXbe4jKkQsYvlIXN6dXVl1C01tKk29gRP/jGEd8LlGjxseOXMKNfOoRMoRZ+CXWfnCWN9F/S0U8Nldr4Mh3HggIi91/n8weswrlHzmhhG0WkGWUJrwufbK9Z3cXcZYETEFbj/R2clexBH7PcRCXeCE+E2amGAU5mKkBNBwU/2hLHRq6FBJCCWp+ApuNJtWZJVdfwB2KV3/X4IsfTsNNOAl/CqcmX33SZWN0/sG4YGkUBkeXj4ACkFfkVlMunKWGEm33985yCoWAoVt04Tz3eRpbt4ATm/BAyhuzNWpW4PFSKJZ8O71jDbWarLL/cDEuHRaTJ3Ac9nVCZTqfra9+qKY1O8aaeJ4YyZ0wdmGs7ncjk45hp7B7fgnUCu4dlpEmVeQEnohMcXhSc7jqwn3jrEAMNpAd1TPbJEoQwKLAf3bCSWBwf5IGKJOk33PrHIcy1A0/SEOYLrLuXZ9RE1iYjlKbjSfRPfs/RYGr4M/y3fD9B9ah6dplrQBFyezviO7XRX3OaDnLwZvU5ALE/fHn7Wy/mMmua43LhGmKVbfyIyXpmmiijIgtwEkVwZ7yx0cJsW6UxCLD8/eKsbdQPeq9zLTlPOV5wPrGJIJZFpoBNV/EcXwZst1yHN3Zf+H4sK1okiBqwjtCOL0P/5EeFWni1kVSCm8ArAkyZaMyse6052N+MY8XXB0DVMRWIzGZdS3cHjW/nXvjVLyaU8S6CcAnU/Kq9OCh3a62ceeceZzV0SEMtPT1+9+iP6P1/glVxOGa9Z7r17t+9jEVzDtTxbBmojQ/CkR08yxK6zzzTRWbd9NF6xfGuXar1FpkkMiTjovdvzDqhEKLs2NdXDS4RX/btM5sR77qAeXHc7Q/z7yv0RPlvxdogHBm6HxNXtB4e3ba2oQUjmai3GQkTe3zW8Z35U9H++WF1/6W0vKziW6g5a3m53rOjawOlgdEw4pStS1mnYOmTUg9YAoceWI7Fc8hRL1mdMM1OqTpjqdLLlM+OB24xtOoQDukZwJuX6lhrP01VO0XvsUUDV6/fdq9hFvzHNCb+v0X3if/fOxrvOVMxi2TX9St/CaLVarWWsJj10jX6/71qPSMPe1E+kcbubJ748jCklmP0qyPmDvX7fbezTu1ofACsvJ8x/2XHUpeImovvpIYYxY4asjA/wIHyE76CjnE+5Fh6CYXVz4jzJFWfWGdPaGhiGRVjVVrZEBCOxXF5yVLGJ6R9QbK+/mSiDSSolsNQjHrw1NYK23GXrtIBlu0ZwfkPc/uiAdoBSy5lLRh63WCI8vX9438g3CKiqsm3GTP7g453Hjz/a0nBx4uxZL7R3doJ8su1QSpCIWOJ6xG1dvCiSJO0zZm4tvd5H3YbVNVSPIe7JeBLs+Qpu3c0xEiDiIbh9+6nxkiSGgeLQNfq2eoRfDOWL1SdBf9zAEULoiF0s9VPcN0JMHir04HnUgVj2X1uH/PxjKG+sBJBIE66OESsMIoTuaOyzipdfsq95m+9D+K5nasSUMVS3A04CdwPujpGAWF4dHr4yZucbkzSIscV/l5eNP0TEhMnUHuicbTrL9N5wd4xkIsvh4zsU/mGcMdfIL71+bcjE0hRP9TOguxlqDQNPx0iUCJQzDiOJ4ZAf3Nt7Z0w4/Y+wwWR3NO0l6Cc8Q6nYxRLpwydDIwhJIghCsleo8CCwGVD94z+FJGI1/GPrW27V7LhhEHH78PDU0AhEBMLYPMtbe/v5fP9xaCK6J+sMF/rJgt03nrsSiCzdMZyUfmeQdIUh4k3QFX9saK97UzfjNHxpfwknXbfCENF+sgu607i0t0CAmROxvN97d7AchojO5tbqlI8j+gpEApGlO4ausXTw7k4/EBFMZ3ezO14HDQ4fgYgXwZ7yQ33GHnw9WSy5LnhiLDM9JVZ9BALMXiyX9z7CfUMkfIgQVt5s7l7PejsTBvhmLZYQhZVm+ulBRLd9xnRftq/pw91Jodesi7e3Bkm4KxEoENvafLJ6/ScRmZ1J+cisxdKCcSI6ZzsonYpmxPpNQjMAXDE9Eczq7tY66KxGNmz/cnKHIUa6rJ8N7kRwirHdg4j2ytl6l3my0onywdzdAKXMxDWiRxo/w+Mk4lbrP0/A7u5qJ2p3PQnyuHPSRKRrgNMXfXIQ8c13lXh+32AlUGk7RrgO6OPH9fGCL9xPSw78l/bb6KHU/vtHJchxdGyQ3YjIIIvAa3IVoRM/NBcjR/Py6DeBDvyep2KC4F6PhhSt+4xzaZV//tP/LESN+uXRYrADv086xCZpj17jmziIuHzRDHjk97OOLL2JaC7oN7NuvGku+DfJvPGLTethzwLzsNCMjYdrE3Gxfb69sVB/rzNxvrH9qO7Tjjo09v6ycT7a+OVLUBrQF8wREf9rI+J84/nCxnm93qsvbC/WNwwimtvYUtB/6ovbdfyqvoju+eL2Qv05tpjm+fbF6B6/eBach4WNpCNLPyL+Yr0y7Asb77e3e2uPzv+8bRJxsQHrFxd/fb/26P2ji7UfLt7/8KjX3H5/frH2vPnD2sb5yIHqx0eXIXiYI4249bv/+8v41W1cnJ/Den370cbAIjZ+bl40135Zg2trzxd+XmherJ1v1Bc3fll7jt7/YFGEy6NjP1eaYyK++d2f/v/L8RgR53XU6Ofb5yYRi39evEBE1J9bidjeeL+IaED2cDFsevNLcJk0PxEbD+GJWGh+ePHig42IR0gF137Z+HlAxPMNiImAa+//+ug9okK3iI3353ANSQncMD8W1i30z8wREb9H13P85eiyObqxTb1f3G5i4A5ycVvvVBcX6ttILPVXzWZ9e3ERb/pl8KlnId1C53x+xFInAnUHl0fPjiddthu2/2q0/sNRmN5igHnSiN8PLgp5iMUsAgN/on785UV4c5hXIpCHPJvKLOqLz44+TD7MDc34cvXrELFQR8J5dBmOC0xDaJEcfjg2Hq5HBAZSixeXwZJHDF1np+Vh/sRyrHGYiyB2sXg51vOGxZxqhI2LF0fPPhwv+CggPiSkG32FRCA0Pzx7cfTl8sOi0/Kbx5fPAhqNP+ZVLF1b/OLoxZdnl5cfEI4/fLi8fPblCPMzvTBYMM9i6bzYhcVj3H4DiJHjpp/HhMKci2Vy+Co04oaIBPHViGXc+KrEMk7ciKWJG424IcKOG7E0cSOWJm7E0sSNRtwQYcfMBnh++odx/PSbWWIRP50bCyj/9V9czpueJSQxExfim4tzgxv8CsAxnBDf7wB9RWBhiidKM54bC9LFGiH5rSGdACD6U6ddMiIyFEUApAmrr8cLvgYAA2fuHPiRdW26JRsiAl3kJe+fYU0KAmR5bbZmWUbGoNhuBa8BIWlmUkV0XuOnoguE249RxA8sEaxl+T0G/4JSLuJf3JwIDT8hgdyDYUDL9qssiYHFC05VRFAiiBorA1YieFBjqpLvUr7RA9+OWg2gnoMFIOf7W5nxgJdRt4VvBy0wNaCCEsvmkEUoyYqnoKhSDvcb+nrz/Ey1gha4IiJCZUAaEUFz4RcXiQIqxbGiJnr8WkMSYBSeVQSlAKSUUFAYKheDa1CEKBIEIfrpj8gDnhcT9sukwWV6pXQmQ7gvLf2rgrHYOj378G3GYKFeqS7CmcdvM4aCO0lAXmfF0L8PlLJIIpSYni79isBAhWVZpRTfSuBfCXjjt9KKv3qtLOoSAaTpV9P9O0HL+LmBCpzxdcwanLGQruzzC8K/BjBqoydrmlpRZh5E/A3hER6gCOkkk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data:image/png;base64,iVBORw0KGgoAAAANSUhEUgAAAQgAAAC/CAMAAAA1kLK0AAABgFBMVEX////K/LcUn+wAAAC0tLQAneyurq5isuqw4Z3a2dqLiYy15qM7qu7X19fi4uLn5+eGhob4+PhSUlIxqeednZ0VpPTS/7PLy8vy8vLExMTR0dESjdLu7u4Unei3t7ehoaFcXFyRkZEAkN5mZmZvb2+CgoJQtvhMQjg6OjomJiZyn9UuLi5UVFR1dXXS/75BQUF1m2ahsM2vvNQHNlDB8a/X/8M/Pz8dHR0qKiorWJu9x9vP1+W5x+KQqdQ0a7iStoRyjmfg5e4bT5dQcKgIQmI9sOao0pkSEhJpg7I7YqAAWLKEmL4ObqMQgL4MXYkNZ5lEd75gnYIhKR5ChnYveW+k2aN9k7uWp8cAS61Sf8EKU3tceq5uh7SUtN0EHCmBoXVCUjxheVg4RjN8tY+RyJlQYH5ye45pjsclQlZtfp4FKj8AO6gWYLUEHy18kKuowuM8MCQjSYFWntAqGw8AD0tzqsyv4r54rMQyPi1Ig7GVyrk3RDIUGRIwd5ZiellTk33OtLb8AAAV90lEQVR4nO1di3/aWHa+zmU0y3rQg4WVhGU9KtFCeI0dHGJI4mCnJo6N7SR2HCdO7IzTcTebNu202253ppt/fe+VBEjogYQlQXb8/eIZkATS/XTOd8859+oCgA3ffrM8hu/E1OwgakpcpxeLwA/ffnNrDN/5Hh83pExsX53y3fsrIoLw3TtvRIQDa3mdYSYcHBERAs84b5bAg8KE08cKaGn8vUm2FA0RAizycHwjBYsZx0YX8HcDHGQgF4pYKxGl9ISDoyFCrAHO0Wa0EQQhgpt0jSPkrPeVTxUrIuJbriDFJ8QGQUpKhU/fVRnAZyuKSQSVkyo0AA0iWxWAoFVUDhTuNtKAzJZs+hgJEenSPRURQaETSgVSA0AVkFeWKiomolBtEKCArksTQCaHjs4QNQ1dfgNdB5uVNZFUQCFFNwqFBu7CaiXa+3psYklAlkRthTxTUwENM1QBiiTMcqoCJAH0CgYRJJSYkgQadzmlClgW0DW0nSMZSIGW1b4iIYLJqSQiIoNsXEuBipiSzY2ICBKmhTLBQOQ+BKhJaAcLiQyAaXCPZSBTgIgNIEKehTKHGEP/aj5MWEEg3sok2wDYGmkJ0wpAiwKiiprPVkWDiHQF2aaMXYPqoYticzIoFxkgNkRRVqImAnuBgIhA11RLoVeGc6Z011DQ2fgsKKdFuQogB/R3gC/xvKZQFXwEJqKmG7JEo/vLS5XgRNwjeRk1b0REmcREyHKqYSGCr4JSBmkWEHsEjWjKQR7tT6XIyIlIaRYiACyDERFFfIUNkMtpJKT0HfjSxVKKIJDBNJCZYCKQOyGSJJqBaDvveT02sTSIQM0DqcYYEWhbVhy4hgA0RSeiB7I8QNaKNEQlx9UrSiLwl7dEZP+qMiKCwOwogKz0gNbIDYgwroOXSQrYiADosn1gE0sJf38a3d4S+lDN4BtAEjuC1iqVBkS0Kq0WA8oZfE4eNrIygFmYQaKShVaVjoYIQsVEgGyvlU2hLhMrkb5RvzW9Cu4foYqUgNKbj24cUKAMkZypVUih60+pBhFFdKlyK+d5Pe6RJee3CbmGdT8z2mv/WLSRpevt5IZntEZ3DCJFQU2mx5tN+Z4hNNK9YMfNNMQuwJrac7mfkcLX10aYca5Bhrv/4SLLUPi6kq7cTfZpIJ40nBGoDPl11SMiAcNRGZYnJIXW5GwZGiiKvp/5+olgGIFEzU5JObqmyqWe2W7YKslqTZEIkc2Qulw7XUORRr3cvBHhrxF6owt8Ct3soqZWS61Bq2GvVFVrdE5K8QXUbtcajZMIQYHVQZA7b0RIZiyIWpzG9xnbd01Ts5Y240bLWlHBrWYLpODebCdcxZKAUNPtZd6I0HqWFiPzziL7pvU284U0xTEBG+0GJxEUin5ZYGRm80UEV0G5KZtJU4Fvcwg4icjNq0bwKF2JD04iMA+sKRLzREQRZexJlvP5LMHzmmS8mR8ihHsowU40slTu1ehhRjg3RIiGWySaa1irFfNCRA36R8ARYPwEhEiomqaag0TzQQTV6kVcpHCi/S9jG0iKyhQKBTOJnwsiUlAbvIxJLIWT9a0fHVslS/oxD0RocHRBsYhl52zzrOMyGk4WoTrQpNkTQcKypcQUvVgyqzs7K13gEWKL0Nw8cyII6D+B45rovtx80zbP5NjJSffKhBlczpoIGXqPcVwfq1vrJ93BGycRND2S6NkSkYGlscpuhGLZRQK5ank/TgQlMBRFkvNgETmoODZFRUT7yebLjm3LOBFSSspms43Z5xpMAzqVMRqxFFZ2dlbH81ena1iPmB0RLMxGn2rr6LzcfNJxbnYSgUsyoplszIwIGkqxfC/qLddPXId8HEQ0YKVSGVjljIgwUk0XXFMsu7vD3tIBBxGMlh4NVs6GCNGzAnMtsWy/2dzteu51CagYUJhpZGmNqccwvVhyJ+tOgbTCSYRKZe41Zpd92mPqiNBx9JYOOImoMiUqY/bgyRMhRR9TM6i3XJk45u5SmIE0KM7IIpgsZP32h5iJOADuLb0E0oq5GgSOPnhA6YSPQFrhiCxFKVutZmcSWUYdPIynE75w5hoCSVKk6VJJEkGVPYKHKYF6y5fBjEGHy9inAIjB1gSJsBTkIgCHBTKUmzmJkBk+qyXuGqp38BAeRvEtHFziiHSLyyScazgrDy5wJOXu0NOJED5hwmUQOJsCihnKJkSEAmEAM84G+Sq/dMIXbt3nKKBPhAiuBNOTBEJUSkCZrKXtLb90whdOIljYY5QENUKEMgqs/R9eUWqALBMTVETvLaeOQwZEjHisgiJTSE4jNGM0L+UdQnAFkEL6wJR9RQKlE6EF0ooBEQ8/fTbJ1MgiUMzhjtiJSMOyWSoueR3Cq0oWVPDFNTy/hguUTvhi6BrM58PT+/qLMoQDXYqbiBwcPqSS9lIJxFCRTeMKhZdFeBTfwmFIRPftp6sHT9GLApPUjBnOVp9VXbRQUKuMTAFWcpuBb4CxjU5MjwERn4auUbVcUKxE8LBqm65v00tjjwx4jesR3qlYd3d9a6re0oEBEfjbDF5FmMspZrobJxE1ONZj5ay9AiEBogCyNAEYZjTaRdhLdc7RiekxFEv0d6rbXyFF4KeMdMRHRBq2HHMe7lnflGj+LsXXAG0d9LPWLIUTl9GJ6WEQ0X319NOnp5/G9xUMIvLo3wAREWFRyRHYYXGKTvPpu4CpAFGzlWJGNctp0glfDCzi1GUXbPzrHQeq2cCoDjDcYuo+5zaKhTD0DRqF3EgkFY8QCqcTKxFXNk2LAFwXAb0i0zp0J2G4b/PjiMIixlTSBUwtjSJvj51TpxO+MIh4yBwiYJ3QZIxYK1Sq/8ywNO5HmTKgXMwBaVc7mt7S+dW+e2MgIgMrvjPDCE3Aj6PxJbcUS/pDiOJbOAyIeHp433yVwfO9Y7MIV5UcgQR0CvCeh/z4h0gF0gpLZPnwSn8hC8pQnaMmQihBv0E7QVY00EJJhbuEtNd34nskcOQa90+N7lNmcgU2nuwz5TmoyenM05yoAdErpdjdebN7nbP7Y0DE4asHpgSxIgNhLPMs/eqSPVBrALGSBjzwsJn2Vnfnt+EHeIJiQIS775lEGD3nNYkowJJP18+XM2QW3CU0D6466AJXzmKfnX8FbiMYGsEUZblqE8v+no7+tYigofcj36BA4opDjQWsR4Cxuok6i/VO7JPS7yPGOx3DKrRcOp2xDfDs7e/D/QO4dw0iqBb0tmqOUEoFSkZ5mNcRL9e7ePhuunMHw8A1HqC/t/orzWLAA9fY28vnlx7npyaCgJ5txHuzWCO0wd1mnGrZxjdmJ/pw0noRxrk7D5FBPNXtgIdSLmdPw/N7j/HftEQwWZ95o6JM4yJUlRnVgzS7EnQ2dRlv76CrjVssu1dPkUYYIRVLONPw/GsIPy5P6Rq85xg3ajBVBNkMWaFtFlO2vjnZNCwBh5QJPMHj32vcGnYb4YlwFGBMoFyCllNUVaMcZTrWMlmksyOY/weJPMHzAHReYZ2gpSIOsW1V7P7r/keE/WlcY1SmHgOrFkAO+UQjI2QdmeaQmM5QF+LKMQYY1SM+mRUqKwwilpeWlxCmcQ3FM7XAhqDP5yzSLo7TMoY5Bm5hGkScGJbqrm6DU3RFuE43rhFLfR1LoYnwSy2oVrmn4YKc6wcreiy+tTXswQyDiF0skbIjpfyM3+eKLSkHTXPWicjvP9ZxENY1iElPrCIP8HL6Aq4WjYTLNIjYxbIDumaFylheTbQ9uDKoToWzCKbqmVqwFRn/j/Ic3cLYXbe4jKkQsYvlIXN6dXVl1C01tKk29gRP/jGEd8LlGjxseOXMKNfOoRMoRZ+CXWfnCWN9F/S0U8Nldr4Mh3HggIi91/n8weswrlHzmhhG0WkGWUJrwufbK9Z3cXcZYETEFbj/R2clexBH7PcRCXeCE+E2amGAU5mKkBNBwU/2hLHRq6FBJCCWp+ApuNJtWZJVdfwB2KV3/X4IsfTsNNOAl/CqcmX33SZWN0/sG4YGkUBkeXj4ACkFfkVlMunKWGEm33985yCoWAoVt04Tz3eRpbt4ATm/BAyhuzNWpW4PFSKJZ8O71jDbWarLL/cDEuHRaTJ3Ac9nVCZTqfra9+qKY1O8aaeJ4YyZ0wdmGs7ncjk45hp7B7fgnUCu4dlpEmVeQEnohMcXhSc7jqwn3jrEAMNpAd1TPbJEoQwKLAf3bCSWBwf5IGKJOk33PrHIcy1A0/SEOYLrLuXZ9RE1iYjlKbjSfRPfs/RYGr4M/y3fD9B9ah6dplrQBFyezviO7XRX3OaDnLwZvU5ALE/fHn7Wy/mMmua43LhGmKVbfyIyXpmmiijIgtwEkVwZ7yx0cJsW6UxCLD8/eKsbdQPeq9zLTlPOV5wPrGJIJZFpoBNV/EcXwZst1yHN3Zf+H4sK1okiBqwjtCOL0P/5EeFWni1kVSCm8ArAkyZaMyse6052N+MY8XXB0DVMRWIzGZdS3cHjW/nXvjVLyaU8S6CcAnU/Kq9OCh3a62ceeceZzV0SEMtPT1+9+iP6P1/glVxOGa9Z7r17t+9jEVzDtTxbBmojQ/CkR08yxK6zzzTRWbd9NF6xfGuXar1FpkkMiTjovdvzDqhEKLs2NdXDS4RX/btM5sR77qAeXHc7Q/z7yv0RPlvxdogHBm6HxNXtB4e3ba2oQUjmai3GQkTe3zW8Z35U9H++WF1/6W0vKziW6g5a3m53rOjawOlgdEw4pStS1mnYOmTUg9YAoceWI7Fc8hRL1mdMM1OqTpjqdLLlM+OB24xtOoQDukZwJuX6lhrP01VO0XvsUUDV6/fdq9hFvzHNCb+v0X3if/fOxrvOVMxi2TX9St/CaLVarWWsJj10jX6/71qPSMPe1E+kcbubJ748jCklmP0qyPmDvX7fbezTu1ofACsvJ8x/2XHUpeImovvpIYYxY4asjA/wIHyE76CjnE+5Fh6CYXVz4jzJFWfWGdPaGhiGRVjVVrZEBCOxXF5yVLGJ6R9QbK+/mSiDSSolsNQjHrw1NYK23GXrtIBlu0ZwfkPc/uiAdoBSy5lLRh63WCI8vX9438g3CKiqsm3GTP7g453Hjz/a0nBx4uxZL7R3doJ8su1QSpCIWOJ6xG1dvCiSJO0zZm4tvd5H3YbVNVSPIe7JeBLs+Qpu3c0xEiDiIbh9+6nxkiSGgeLQNfq2eoRfDOWL1SdBf9zAEULoiF0s9VPcN0JMHir04HnUgVj2X1uH/PxjKG+sBJBIE66OESsMIoTuaOyzipdfsq95m+9D+K5nasSUMVS3A04CdwPujpGAWF4dHr4yZucbkzSIscV/l5eNP0TEhMnUHuicbTrL9N5wd4xkIsvh4zsU/mGcMdfIL71+bcjE0hRP9TOguxlqDQNPx0iUCJQzDiOJ4ZAf3Nt7Z0w4/Y+wwWR3NO0l6Cc8Q6nYxRLpwydDIwhJIghCsleo8CCwGVD94z+FJGI1/GPrW27V7LhhEHH78PDU0AhEBMLYPMtbe/v5fP9xaCK6J+sMF/rJgt03nrsSiCzdMZyUfmeQdIUh4k3QFX9saK97UzfjNHxpfwknXbfCENF+sgu607i0t0CAmROxvN97d7AchojO5tbqlI8j+gpEApGlO4ausXTw7k4/EBFMZ3ezO14HDQ4fgYgXwZ7yQ33GHnw9WSy5LnhiLDM9JVZ9BALMXiyX9z7CfUMkfIgQVt5s7l7PejsTBvhmLZYQhZVm+ulBRLd9xnRftq/pw91Jodesi7e3Bkm4KxEoENvafLJ6/ScRmZ1J+cisxdKCcSI6ZzsonYpmxPpNQjMAXDE9Eczq7tY66KxGNmz/cnKHIUa6rJ8N7kRwirHdg4j2ytl6l3my0onywdzdAKXMxDWiRxo/w+Mk4lbrP0/A7u5qJ2p3PQnyuHPSRKRrgNMXfXIQ8c13lXh+32AlUGk7RrgO6OPH9fGCL9xPSw78l/bb6KHU/vtHJchxdGyQ3YjIIIvAa3IVoRM/NBcjR/Py6DeBDvyep2KC4F6PhhSt+4xzaZV//tP/LESN+uXRYrADv086xCZpj17jmziIuHzRDHjk97OOLL2JaC7oN7NuvGku+DfJvPGLTethzwLzsNCMjYdrE3Gxfb69sVB/rzNxvrH9qO7Tjjo09v6ycT7a+OVLUBrQF8wREf9rI+J84/nCxnm93qsvbC/WNwwimtvYUtB/6ovbdfyqvoju+eL2Qv05tpjm+fbF6B6/eBach4WNpCNLPyL+Yr0y7Asb77e3e2uPzv+8bRJxsQHrFxd/fb/26P2ji7UfLt7/8KjX3H5/frH2vPnD2sb5yIHqx0eXIXiYI4249bv/+8v41W1cnJ/Den370cbAIjZ+bl40135Zg2trzxd+XmherJ1v1Bc3fll7jt7/YFGEy6NjP1eaYyK++d2f/v/L8RgR53XU6Ofb5yYRi39evEBE1J9bidjeeL+IaED2cDFsevNLcJk0PxEbD+GJWGh+ePHig42IR0gF137Z+HlAxPMNiImAa+//+ug9okK3iI3353ANSQncMD8W1i30z8wREb9H13P85eiyObqxTb1f3G5i4A5ycVvvVBcX6ttILPVXzWZ9e3ERb/pl8KlnId1C53x+xFInAnUHl0fPjiddthu2/2q0/sNRmN5igHnSiN8PLgp5iMUsAgN/on785UV4c5hXIpCHPJvKLOqLz44+TD7MDc34cvXrELFQR8J5dBmOC0xDaJEcfjg2Hq5HBAZSixeXwZJHDF1np+Vh/sRyrHGYiyB2sXg51vOGxZxqhI2LF0fPPhwv+CggPiSkG32FRCA0Pzx7cfTl8sOi0/Kbx5fPAhqNP+ZVLF1b/OLoxZdnl5cfEI4/fLi8fPblCPMzvTBYMM9i6bzYhcVj3H4DiJHjpp/HhMKci2Vy+Co04oaIBPHViGXc+KrEMk7ciKWJG424IcKOG7E0cSOWJm7E0sSNRtwQYcfMBnh++odx/PSbWWIRP50bCyj/9V9czpueJSQxExfim4tzgxv8CsAxnBDf7wB9RWBhiidKM54bC9LFGiH5rSGdACD6U6ddMiIyFEUApAmrr8cLvgYAA2fuHPiRdW26JRsiAl3kJe+fYU0KAmR5bbZmWUbGoNhuBa8BIWlmUkV0XuOnoguE249RxA8sEaxl+T0G/4JSLuJf3JwIDT8hgdyDYUDL9qssiYHFC05VRFAiiBorA1YieFBjqpLvUr7RA9+OWg2gnoMFIOf7W5nxgJdRt4VvBy0wNaCCEsvmkEUoyYqnoKhSDvcb+nrz/Ey1gha4IiJCZUAaEUFz4RcXiQIqxbGiJnr8WkMSYBSeVQSlAKSUUFAYKheDa1CEKBIEIfrpj8gDnhcT9sukwWV6pXQmQ7gvLf2rgrHYOj378G3GYKFeqS7CmcdvM4aCO0lAXmfF0L8PlLJIIpSYni79isBAhWVZpRTfSuBfCXjjt9KKv3qtLOoSAaTpV9P9O0HL+LmBCpzxdcwanLGQruzzC8K/BjBqoydrmlpRZh5E/A3hER6gCOkkk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data:image/png;base64,iVBORw0KGgoAAAANSUhEUgAAAQgAAAC/CAMAAAA1kLK0AAABgFBMVEX////K/LcUn+wAAAC0tLQAneyurq5isuqw4Z3a2dqLiYy15qM7qu7X19fi4uLn5+eGhob4+PhSUlIxqeednZ0VpPTS/7PLy8vy8vLExMTR0dESjdLu7u4Unei3t7ehoaFcXFyRkZEAkN5mZmZvb2+CgoJQtvhMQjg6OjomJiZyn9UuLi5UVFR1dXXS/75BQUF1m2ahsM2vvNQHNlDB8a/X/8M/Pz8dHR0qKiorWJu9x9vP1+W5x+KQqdQ0a7iStoRyjmfg5e4bT5dQcKgIQmI9sOao0pkSEhJpg7I7YqAAWLKEmL4ObqMQgL4MXYkNZ5lEd75gnYIhKR5ChnYveW+k2aN9k7uWp8cAS61Sf8EKU3tceq5uh7SUtN0EHCmBoXVCUjxheVg4RjN8tY+RyJlQYH5ye45pjsclQlZtfp4FKj8AO6gWYLUEHy18kKuowuM8MCQjSYFWntAqGw8AD0tzqsyv4r54rMQyPi1Ig7GVyrk3RDIUGRIwd5ZiellTk33OtLb8AAAV90lEQVR4nO1di3/aWHa+zmU0y3rQg4WVhGU9KtFCeI0dHGJI4mCnJo6N7SR2HCdO7IzTcTebNu202253ppt/fe+VBEjogYQlQXb8/eIZkATS/XTOd8859+oCgA3ffrM8hu/E1OwgakpcpxeLwA/ffnNrDN/5Hh83pExsX53y3fsrIoLw3TtvRIQDa3mdYSYcHBERAs84b5bAg8KE08cKaGn8vUm2FA0RAizycHwjBYsZx0YX8HcDHGQgF4pYKxGl9ISDoyFCrAHO0Wa0EQQhgpt0jSPkrPeVTxUrIuJbriDFJ8QGQUpKhU/fVRnAZyuKSQSVkyo0AA0iWxWAoFVUDhTuNtKAzJZs+hgJEenSPRURQaETSgVSA0AVkFeWKiomolBtEKCArksTQCaHjs4QNQ1dfgNdB5uVNZFUQCFFNwqFBu7CaiXa+3psYklAlkRthTxTUwENM1QBiiTMcqoCJAH0CgYRJJSYkgQadzmlClgW0DW0nSMZSIGW1b4iIYLJqSQiIoNsXEuBipiSzY2ICBKmhTLBQOQ+BKhJaAcLiQyAaXCPZSBTgIgNIEKehTKHGEP/aj5MWEEg3sok2wDYGmkJ0wpAiwKiiprPVkWDiHQF2aaMXYPqoYticzIoFxkgNkRRVqImAnuBgIhA11RLoVeGc6Z011DQ2fgsKKdFuQogB/R3gC/xvKZQFXwEJqKmG7JEo/vLS5XgRNwjeRk1b0REmcREyHKqYSGCr4JSBmkWEHsEjWjKQR7tT6XIyIlIaRYiACyDERFFfIUNkMtpJKT0HfjSxVKKIJDBNJCZYCKQOyGSJJqBaDvveT02sTSIQM0DqcYYEWhbVhy4hgA0RSeiB7I8QNaKNEQlx9UrSiLwl7dEZP+qMiKCwOwogKz0gNbIDYgwroOXSQrYiADosn1gE0sJf38a3d4S+lDN4BtAEjuC1iqVBkS0Kq0WA8oZfE4eNrIygFmYQaKShVaVjoYIQsVEgGyvlU2hLhMrkb5RvzW9Cu4foYqUgNKbj24cUKAMkZypVUih60+pBhFFdKlyK+d5Pe6RJee3CbmGdT8z2mv/WLSRpevt5IZntEZ3DCJFQU2mx5tN+Z4hNNK9YMfNNMQuwJrac7mfkcLX10aYca5Bhrv/4SLLUPi6kq7cTfZpIJ40nBGoDPl11SMiAcNRGZYnJIXW5GwZGiiKvp/5+olgGIFEzU5JObqmyqWe2W7YKslqTZEIkc2Qulw7XUORRr3cvBHhrxF6owt8Ct3soqZWS61Bq2GvVFVrdE5K8QXUbtcajZMIQYHVQZA7b0RIZiyIWpzG9xnbd01Ts5Y240bLWlHBrWYLpODebCdcxZKAUNPtZd6I0HqWFiPzziL7pvU284U0xTEBG+0GJxEUin5ZYGRm80UEV0G5KZtJU4Fvcwg4icjNq0bwKF2JD04iMA+sKRLzREQRZexJlvP5LMHzmmS8mR8ihHsowU40slTu1ehhRjg3RIiGWySaa1irFfNCRA36R8ARYPwEhEiomqaag0TzQQTV6kVcpHCi/S9jG0iKyhQKBTOJnwsiUlAbvIxJLIWT9a0fHVslS/oxD0RocHRBsYhl52zzrOMyGk4WoTrQpNkTQcKypcQUvVgyqzs7K13gEWKL0Nw8cyII6D+B45rovtx80zbP5NjJSffKhBlczpoIGXqPcVwfq1vrJ93BGycRND2S6NkSkYGlscpuhGLZRQK5ank/TgQlMBRFkvNgETmoODZFRUT7yebLjm3LOBFSSspms43Z5xpMAzqVMRqxFFZ2dlbH81ena1iPmB0RLMxGn2rr6LzcfNJxbnYSgUsyoplszIwIGkqxfC/qLddPXId8HEQ0YKVSGVjljIgwUk0XXFMsu7vD3tIBBxGMlh4NVs6GCNGzAnMtsWy/2dzteu51CagYUJhpZGmNqccwvVhyJ+tOgbTCSYRKZe41Zpd92mPqiNBx9JYOOImoMiUqY/bgyRMhRR9TM6i3XJk45u5SmIE0KM7IIpgsZP32h5iJOADuLb0E0oq5GgSOPnhA6YSPQFrhiCxFKVutZmcSWUYdPIynE75w5hoCSVKk6VJJEkGVPYKHKYF6y5fBjEGHy9inAIjB1gSJsBTkIgCHBTKUmzmJkBk+qyXuGqp38BAeRvEtHFziiHSLyyScazgrDy5wJOXu0NOJED5hwmUQOJsCihnKJkSEAmEAM84G+Sq/dMIXbt3nKKBPhAiuBNOTBEJUSkCZrKXtLb90whdOIljYY5QENUKEMgqs/R9eUWqALBMTVETvLaeOQwZEjHisgiJTSE4jNGM0L+UdQnAFkEL6wJR9RQKlE6EF0ooBEQ8/fTbJ1MgiUMzhjtiJSMOyWSoueR3Cq0oWVPDFNTy/hguUTvhi6BrM58PT+/qLMoQDXYqbiBwcPqSS9lIJxFCRTeMKhZdFeBTfwmFIRPftp6sHT9GLApPUjBnOVp9VXbRQUKuMTAFWcpuBb4CxjU5MjwERn4auUbVcUKxE8LBqm65v00tjjwx4jesR3qlYd3d9a6re0oEBEfjbDF5FmMspZrobJxE1ONZj5ay9AiEBogCyNAEYZjTaRdhLdc7RiekxFEv0d6rbXyFF4KeMdMRHRBq2HHMe7lnflGj+LsXXAG0d9LPWLIUTl9GJ6WEQ0X319NOnp5/G9xUMIvLo3wAREWFRyRHYYXGKTvPpu4CpAFGzlWJGNctp0glfDCzi1GUXbPzrHQeq2cCoDjDcYuo+5zaKhTD0DRqF3EgkFY8QCqcTKxFXNk2LAFwXAb0i0zp0J2G4b/PjiMIixlTSBUwtjSJvj51TpxO+MIh4yBwiYJ3QZIxYK1Sq/8ywNO5HmTKgXMwBaVc7mt7S+dW+e2MgIgMrvjPDCE3Aj6PxJbcUS/pDiOJbOAyIeHp433yVwfO9Y7MIV5UcgQR0CvCeh/z4h0gF0gpLZPnwSn8hC8pQnaMmQihBv0E7QVY00EJJhbuEtNd34nskcOQa90+N7lNmcgU2nuwz5TmoyenM05yoAdErpdjdebN7nbP7Y0DE4asHpgSxIgNhLPMs/eqSPVBrALGSBjzwsJn2Vnfnt+EHeIJiQIS775lEGD3nNYkowJJP18+XM2QW3CU0D6466AJXzmKfnX8FbiMYGsEUZblqE8v+no7+tYigofcj36BA4opDjQWsR4Cxuok6i/VO7JPS7yPGOx3DKrRcOp2xDfDs7e/D/QO4dw0iqBb0tmqOUEoFSkZ5mNcRL9e7ePhuunMHw8A1HqC/t/orzWLAA9fY28vnlx7npyaCgJ5txHuzWCO0wd1mnGrZxjdmJ/pw0noRxrk7D5FBPNXtgIdSLmdPw/N7j/HftEQwWZ95o6JM4yJUlRnVgzS7EnQ2dRlv76CrjVssu1dPkUYYIRVLONPw/GsIPy5P6Rq85xg3ajBVBNkMWaFtFlO2vjnZNCwBh5QJPMHj32vcGnYb4YlwFGBMoFyCllNUVaMcZTrWMlmksyOY/weJPMHzAHReYZ2gpSIOsW1V7P7r/keE/WlcY1SmHgOrFkAO+UQjI2QdmeaQmM5QF+LKMQYY1SM+mRUqKwwilpeWlxCmcQ3FM7XAhqDP5yzSLo7TMoY5Bm5hGkScGJbqrm6DU3RFuE43rhFLfR1LoYnwSy2oVrmn4YKc6wcreiy+tTXswQyDiF0skbIjpfyM3+eKLSkHTXPWicjvP9ZxENY1iElPrCIP8HL6Aq4WjYTLNIjYxbIDumaFylheTbQ9uDKoToWzCKbqmVqwFRn/j/Ic3cLYXbe4jKkQsYvlIXN6dXVl1C01tKk29gRP/jGEd8LlGjxseOXMKNfOoRMoRZ+CXWfnCWN9F/S0U8Nldr4Mh3HggIi91/n8weswrlHzmhhG0WkGWUJrwufbK9Z3cXcZYETEFbj/R2clexBH7PcRCXeCE+E2amGAU5mKkBNBwU/2hLHRq6FBJCCWp+ApuNJtWZJVdfwB2KV3/X4IsfTsNNOAl/CqcmX33SZWN0/sG4YGkUBkeXj4ACkFfkVlMunKWGEm33985yCoWAoVt04Tz3eRpbt4ATm/BAyhuzNWpW4PFSKJZ8O71jDbWarLL/cDEuHRaTJ3Ac9nVCZTqfra9+qKY1O8aaeJ4YyZ0wdmGs7ncjk45hp7B7fgnUCu4dlpEmVeQEnohMcXhSc7jqwn3jrEAMNpAd1TPbJEoQwKLAf3bCSWBwf5IGKJOk33PrHIcy1A0/SEOYLrLuXZ9RE1iYjlKbjSfRPfs/RYGr4M/y3fD9B9ah6dplrQBFyezviO7XRX3OaDnLwZvU5ALE/fHn7Wy/mMmua43LhGmKVbfyIyXpmmiijIgtwEkVwZ7yx0cJsW6UxCLD8/eKsbdQPeq9zLTlPOV5wPrGJIJZFpoBNV/EcXwZst1yHN3Zf+H4sK1okiBqwjtCOL0P/5EeFWni1kVSCm8ArAkyZaMyse6052N+MY8XXB0DVMRWIzGZdS3cHjW/nXvjVLyaU8S6CcAnU/Kq9OCh3a62ceeceZzV0SEMtPT1+9+iP6P1/glVxOGa9Z7r17t+9jEVzDtTxbBmojQ/CkR08yxK6zzzTRWbd9NF6xfGuXar1FpkkMiTjovdvzDqhEKLs2NdXDS4RX/btM5sR77qAeXHc7Q/z7yv0RPlvxdogHBm6HxNXtB4e3ba2oQUjmai3GQkTe3zW8Z35U9H++WF1/6W0vKziW6g5a3m53rOjawOlgdEw4pStS1mnYOmTUg9YAoceWI7Fc8hRL1mdMM1OqTpjqdLLlM+OB24xtOoQDukZwJuX6lhrP01VO0XvsUUDV6/fdq9hFvzHNCb+v0X3if/fOxrvOVMxi2TX9St/CaLVarWWsJj10jX6/71qPSMPe1E+kcbubJ748jCklmP0qyPmDvX7fbezTu1ofACsvJ8x/2XHUpeImovvpIYYxY4asjA/wIHyE76CjnE+5Fh6CYXVz4jzJFWfWGdPaGhiGRVjVVrZEBCOxXF5yVLGJ6R9QbK+/mSiDSSolsNQjHrw1NYK23GXrtIBlu0ZwfkPc/uiAdoBSy5lLRh63WCI8vX9438g3CKiqsm3GTP7g453Hjz/a0nBx4uxZL7R3doJ8su1QSpCIWOJ6xG1dvCiSJO0zZm4tvd5H3YbVNVSPIe7JeBLs+Qpu3c0xEiDiIbh9+6nxkiSGgeLQNfq2eoRfDOWL1SdBf9zAEULoiF0s9VPcN0JMHir04HnUgVj2X1uH/PxjKG+sBJBIE66OESsMIoTuaOyzipdfsq95m+9D+K5nasSUMVS3A04CdwPujpGAWF4dHr4yZucbkzSIscV/l5eNP0TEhMnUHuicbTrL9N5wd4xkIsvh4zsU/mGcMdfIL71+bcjE0hRP9TOguxlqDQNPx0iUCJQzDiOJ4ZAf3Nt7Z0w4/Y+wwWR3NO0l6Cc8Q6nYxRLpwydDIwhJIghCsleo8CCwGVD94z+FJGI1/GPrW27V7LhhEHH78PDU0AhEBMLYPMtbe/v5fP9xaCK6J+sMF/rJgt03nrsSiCzdMZyUfmeQdIUh4k3QFX9saK97UzfjNHxpfwknXbfCENF+sgu607i0t0CAmROxvN97d7AchojO5tbqlI8j+gpEApGlO4ausXTw7k4/EBFMZ3ezO14HDQ4fgYgXwZ7yQ33GHnw9WSy5LnhiLDM9JVZ9BALMXiyX9z7CfUMkfIgQVt5s7l7PejsTBvhmLZYQhZVm+ulBRLd9xnRftq/pw91Jodesi7e3Bkm4KxEoENvafLJ6/ScRmZ1J+cisxdKCcSI6ZzsonYpmxPpNQjMAXDE9Eczq7tY66KxGNmz/cnKHIUa6rJ8N7kRwirHdg4j2ytl6l3my0onywdzdAKXMxDWiRxo/w+Mk4lbrP0/A7u5qJ2p3PQnyuHPSRKRrgNMXfXIQ8c13lXh+32AlUGk7RrgO6OPH9fGCL9xPSw78l/bb6KHU/vtHJchxdGyQ3YjIIIvAa3IVoRM/NBcjR/Py6DeBDvyep2KC4F6PhhSt+4xzaZV//tP/LESN+uXRYrADv086xCZpj17jmziIuHzRDHjk97OOLL2JaC7oN7NuvGku+DfJvPGLTethzwLzsNCMjYdrE3Gxfb69sVB/rzNxvrH9qO7Tjjo09v6ycT7a+OVLUBrQF8wREf9rI+J84/nCxnm93qsvbC/WNwwimtvYUtB/6ovbdfyqvoju+eL2Qv05tpjm+fbF6B6/eBach4WNpCNLPyL+Yr0y7Asb77e3e2uPzv+8bRJxsQHrFxd/fb/26P2ji7UfLt7/8KjX3H5/frH2vPnD2sb5yIHqx0eXIXiYI4249bv/+8v41W1cnJ/Den370cbAIjZ+bl40135Zg2trzxd+XmherJ1v1Bc3fll7jt7/YFGEy6NjP1eaYyK++d2f/v/L8RgR53XU6Ofb5yYRi39evEBE1J9bidjeeL+IaED2cDFsevNLcJk0PxEbD+GJWGh+ePHig42IR0gF137Z+HlAxPMNiImAa+//+ug9okK3iI3353ANSQncMD8W1i30z8wREb9H13P85eiyObqxTb1f3G5i4A5ycVvvVBcX6ttILPVXzWZ9e3ERb/pl8KlnId1C53x+xFInAnUHl0fPjiddthu2/2q0/sNRmN5igHnSiN8PLgp5iMUsAgN/on785UV4c5hXIpCHPJvKLOqLz44+TD7MDc34cvXrELFQR8J5dBmOC0xDaJEcfjg2Hq5HBAZSixeXwZJHDF1np+Vh/sRyrHGYiyB2sXg51vOGxZxqhI2LF0fPPhwv+CggPiSkG32FRCA0Pzx7cfTl8sOi0/Kbx5fPAhqNP+ZVLF1b/OLoxZdnl5cfEI4/fLi8fPblCPMzvTBYMM9i6bzYhcVj3H4DiJHjpp/HhMKci2Vy+Co04oaIBPHViGXc+KrEMk7ciKWJG424IcKOG7E0cSOWJm7E0sSNRtwQYcfMBnh++odx/PSbWWIRP50bCyj/9V9czpueJSQxExfim4tzgxv8CsAxnBDf7wB9RWBhiidKM54bC9LFGiH5rSGdACD6U6ddMiIyFEUApAmrr8cLvgYAA2fuHPiRdW26JRsiAl3kJe+fYU0KAmR5bbZmWUbGoNhuBa8BIWlmUkV0XuOnoguE249RxA8sEaxl+T0G/4JSLuJf3JwIDT8hgdyDYUDL9qssiYHFC05VRFAiiBorA1YieFBjqpLvUr7RA9+OWg2gnoMFIOf7W5nxgJdRt4VvBy0wNaCCEsvmkEUoyYqnoKhSDvcb+nrz/Ey1gha4IiJCZUAaEUFz4RcXiQIqxbGiJnr8WkMSYBSeVQSlAKSUUFAYKheDa1CEKBIEIfrpj8gDnhcT9sukwWV6pXQmQ7gvLf2rgrHYOj378G3GYKFeqS7CmcdvM4aCO0lAXmfF0L8PlLJIIpSYni79isBAhWVZpRTfSuBfCXjjt9KKv3qtLOoSAaTpV9P9O0HL+LmBCpzxdcwanLGQruzzC8K/BjBqoydrmlpRZh5E/A3hER6gCOkkk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429000"/>
            <a:ext cx="2582863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4876692"/>
            <a:ext cx="2441980" cy="8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50419" y="4021634"/>
            <a:ext cx="3129693" cy="70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60784" y="5301208"/>
            <a:ext cx="1304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368200" y="4221088"/>
            <a:ext cx="2596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 Холла в модели </a:t>
            </a:r>
            <a:r>
              <a:rPr lang="en-US" dirty="0" smtClean="0"/>
              <a:t>BS</a:t>
            </a:r>
          </a:p>
          <a:p>
            <a:r>
              <a:rPr lang="ru-RU" dirty="0" smtClean="0"/>
              <a:t> совпадает с углом</a:t>
            </a:r>
          </a:p>
          <a:p>
            <a:r>
              <a:rPr lang="ru-RU" dirty="0" smtClean="0"/>
              <a:t>в нормальном металле:</a:t>
            </a:r>
          </a:p>
          <a:p>
            <a:endParaRPr lang="ru-RU" dirty="0"/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192" y="5733256"/>
            <a:ext cx="2619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6084168" y="548680"/>
            <a:ext cx="0" cy="6309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1520" y="2564904"/>
            <a:ext cx="279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Омическая проводимость: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Феноменологическая модель (</a:t>
            </a:r>
            <a:r>
              <a:rPr lang="en-US" sz="2400" dirty="0" err="1" smtClean="0">
                <a:solidFill>
                  <a:schemeClr val="tx1"/>
                </a:solidFill>
              </a:rPr>
              <a:t>Nozieres-Vinen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460432" y="6237312"/>
            <a:ext cx="683568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7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s://www.researchgate.net/profile/Sebastian_Huber/publication/51823128/figure/fig2/AS:394023958269962@1470954040466/Forces-acting-on-a-vortex-a-The-classical-Magnus-force-due-to-the-interaction-of-the.png"/>
          <p:cNvPicPr>
            <a:picLocks noChangeAspect="1" noChangeArrowheads="1"/>
          </p:cNvPicPr>
          <p:nvPr/>
        </p:nvPicPr>
        <p:blipFill>
          <a:blip r:embed="rId2" cstate="print"/>
          <a:srcRect r="65494"/>
          <a:stretch>
            <a:fillRect/>
          </a:stretch>
        </p:blipFill>
        <p:spPr bwMode="auto">
          <a:xfrm>
            <a:off x="467544" y="620688"/>
            <a:ext cx="2376264" cy="2028826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04" y="3163441"/>
            <a:ext cx="2876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99628"/>
            <a:ext cx="159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Сила </a:t>
            </a:r>
            <a:r>
              <a:rPr lang="ru-RU" dirty="0" err="1" smtClean="0"/>
              <a:t>Магнуса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604" y="4325094"/>
            <a:ext cx="1047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604" y="4829150"/>
            <a:ext cx="1181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604" y="3834755"/>
            <a:ext cx="13620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188516"/>
            <a:ext cx="2922897" cy="42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0" y="1116508"/>
            <a:ext cx="1601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Омическая </a:t>
            </a:r>
          </a:p>
          <a:p>
            <a:r>
              <a:rPr lang="en-US" dirty="0" smtClean="0"/>
              <a:t>Flux-flow </a:t>
            </a:r>
            <a:endParaRPr lang="ru-RU" dirty="0" smtClean="0"/>
          </a:p>
          <a:p>
            <a:r>
              <a:rPr lang="ru-RU" dirty="0" smtClean="0"/>
              <a:t>проводимость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50881" y="1404540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Холловская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проводимость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292080" y="1980604"/>
            <a:ext cx="21602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884368" y="1980604"/>
            <a:ext cx="144016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4411" y="5949280"/>
            <a:ext cx="2371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6021288"/>
            <a:ext cx="1057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9512" y="5589240"/>
            <a:ext cx="279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Омическая проводимость: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12" y="5579948"/>
            <a:ext cx="13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 Холла: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Модифицированная </a:t>
            </a:r>
            <a:r>
              <a:rPr lang="en-US" sz="2400" dirty="0" smtClean="0">
                <a:solidFill>
                  <a:schemeClr val="tx1"/>
                </a:solidFill>
              </a:rPr>
              <a:t>TDGL</a:t>
            </a:r>
            <a:r>
              <a:rPr lang="ru-RU" sz="2400" dirty="0" smtClean="0">
                <a:solidFill>
                  <a:schemeClr val="tx1"/>
                </a:solidFill>
              </a:rPr>
              <a:t> теория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460432" y="6237312"/>
            <a:ext cx="683568" cy="620688"/>
          </a:xfrm>
          <a:prstGeom prst="triangle">
            <a:avLst>
              <a:gd name="adj" fmla="val 100000"/>
            </a:avLst>
          </a:prstGeom>
          <a:solidFill>
            <a:srgbClr val="DDC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8</a:t>
            </a:r>
            <a:r>
              <a:rPr lang="en-US" sz="1200" dirty="0" smtClean="0">
                <a:solidFill>
                  <a:schemeClr val="tx1"/>
                </a:solidFill>
              </a:rPr>
              <a:t>/ 20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1488869" cy="31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15867"/>
            <a:ext cx="3295334" cy="61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17154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954" y="2924944"/>
            <a:ext cx="3409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908720"/>
            <a:ext cx="1419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356992"/>
            <a:ext cx="2257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79512" y="5913859"/>
            <a:ext cx="34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600" dirty="0" smtClean="0"/>
              <a:t>Dorsey</a:t>
            </a:r>
            <a:r>
              <a:rPr lang="en-US" sz="1600" dirty="0" smtClean="0"/>
              <a:t>, PRB 43, 13 (1992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Gorkov</a:t>
            </a:r>
            <a:r>
              <a:rPr lang="en-US" sz="1600" dirty="0" smtClean="0"/>
              <a:t>, </a:t>
            </a:r>
            <a:r>
              <a:rPr lang="en-US" sz="1600" dirty="0" err="1" smtClean="0"/>
              <a:t>Kopnin</a:t>
            </a:r>
            <a:r>
              <a:rPr lang="en-US" sz="1600" dirty="0" smtClean="0"/>
              <a:t>, </a:t>
            </a:r>
            <a:r>
              <a:rPr lang="en-US" sz="1600" dirty="0" err="1" smtClean="0"/>
              <a:t>ZhETF</a:t>
            </a:r>
            <a:r>
              <a:rPr lang="en-US" sz="1600" dirty="0" smtClean="0"/>
              <a:t>, 60, 2331 (1971)</a:t>
            </a:r>
          </a:p>
          <a:p>
            <a:r>
              <a:rPr lang="en-US" sz="1600" dirty="0" err="1"/>
              <a:t>Gorkov</a:t>
            </a:r>
            <a:r>
              <a:rPr lang="en-US" sz="1600" dirty="0"/>
              <a:t>, </a:t>
            </a:r>
            <a:r>
              <a:rPr lang="en-US" sz="1600" dirty="0" err="1"/>
              <a:t>Kopnin</a:t>
            </a:r>
            <a:r>
              <a:rPr lang="en-US" sz="1600" dirty="0" smtClean="0"/>
              <a:t>, UFN, 116, 413 (1975)</a:t>
            </a:r>
            <a:endParaRPr lang="ru-RU" sz="16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373091"/>
            <a:ext cx="4781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733131"/>
            <a:ext cx="1790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>
            <a:off x="1835696" y="1340768"/>
            <a:ext cx="2716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0" cstate="print"/>
          <a:srcRect r="58282"/>
          <a:stretch>
            <a:fillRect/>
          </a:stretch>
        </p:blipFill>
        <p:spPr bwMode="auto">
          <a:xfrm>
            <a:off x="6588224" y="1556792"/>
            <a:ext cx="2079848" cy="8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0" cstate="print"/>
          <a:srcRect l="41886"/>
          <a:stretch>
            <a:fillRect/>
          </a:stretch>
        </p:blipFill>
        <p:spPr bwMode="auto">
          <a:xfrm>
            <a:off x="6012160" y="2299713"/>
            <a:ext cx="2897312" cy="8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1187624" y="1772816"/>
            <a:ext cx="6480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21" idx="6"/>
          </p:cNvCxnSpPr>
          <p:nvPr/>
        </p:nvCxnSpPr>
        <p:spPr>
          <a:xfrm>
            <a:off x="1835696" y="2024844"/>
            <a:ext cx="3960440" cy="360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419</Words>
  <Application>Microsoft Office PowerPoint</Application>
  <PresentationFormat>Экран (4:3)</PresentationFormat>
  <Paragraphs>110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CMR10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122</cp:revision>
  <dcterms:created xsi:type="dcterms:W3CDTF">2020-10-12T18:57:03Z</dcterms:created>
  <dcterms:modified xsi:type="dcterms:W3CDTF">2020-10-15T11:56:40Z</dcterms:modified>
</cp:coreProperties>
</file>