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58" r:id="rId3"/>
    <p:sldId id="275" r:id="rId4"/>
    <p:sldId id="276" r:id="rId5"/>
    <p:sldId id="274" r:id="rId6"/>
    <p:sldId id="277" r:id="rId7"/>
    <p:sldId id="279" r:id="rId8"/>
    <p:sldId id="286" r:id="rId9"/>
    <p:sldId id="288" r:id="rId10"/>
    <p:sldId id="280" r:id="rId11"/>
    <p:sldId id="281" r:id="rId12"/>
    <p:sldId id="282" r:id="rId13"/>
    <p:sldId id="283" r:id="rId14"/>
    <p:sldId id="260" r:id="rId15"/>
    <p:sldId id="262" r:id="rId16"/>
    <p:sldId id="270" r:id="rId17"/>
    <p:sldId id="263" r:id="rId18"/>
    <p:sldId id="278" r:id="rId1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8CE3008-C797-4418-8F43-998ED3461C24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9CB0B9C-5FAD-4668-A523-F1E139797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CBCAB3-79D0-4524-AFFD-62745E2D0EE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C7122-5F08-4136-A00A-E27E34631C6E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7263-E229-4ADC-BA42-C428DB5D2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69E69-9A9F-4AEC-8D63-EB82D2C2B105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C0FA-1F8D-4CF9-BF2C-D11F3A696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B2CA-CE9C-4D45-8592-BEFE00582090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5D9F5-1D35-484B-98C0-B49540C2C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E8B0F-7635-4194-915C-0D89E734869B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45F2B-8BEE-4ACE-B6A8-1D2C17366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88CE-90C5-4B58-A21B-A3ABF2184AB1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C5C9-9D3A-45E8-81C1-970A2EEC7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0572A-F8A6-49AE-9081-7A3264389D54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629B-35BD-4311-A39E-67EE7E7B3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F12-1716-4FDC-9998-404422AF10BE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79E5E-32FD-446B-8099-B9F3126C1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BCE1E-6B96-4401-82E2-BDFDE287B7A6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4D9F-E6C4-4E31-AE3A-864CD2ED7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32A13-3D73-46AA-AC18-34D43302E969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B056-465F-4DEB-BCFA-A56144F18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CC633-E5E0-4678-838A-51DD6682C3FF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2B2E-A97A-463F-B28E-4AD7C382F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FDFDD-5EAD-421F-8BCC-7C1DB925D7F6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EA12-75D3-4A6D-B649-C8912C884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D8FD8-82B5-48DA-8BE8-23A1B24E793D}" type="datetimeFigureOut">
              <a:rPr lang="ru-RU"/>
              <a:pPr>
                <a:defRPr/>
              </a:pPr>
              <a:t>26.02.2026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C5B8C-FE49-42D7-BABF-A761AD8FA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1076325" y="2433638"/>
            <a:ext cx="10414000" cy="1055687"/>
          </a:xfrm>
        </p:spPr>
        <p:txBody>
          <a:bodyPr/>
          <a:lstStyle/>
          <a:p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Скирмионные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состояния в системах ферромагнетик/антиферромагнетик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56550" y="3895725"/>
            <a:ext cx="3692525" cy="264160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Докладчик: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м.н.с. отд.150</a:t>
            </a:r>
          </a:p>
          <a:p>
            <a:pPr algn="r">
              <a:lnSpc>
                <a:spcPct val="100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Орлова Анастасия</a:t>
            </a:r>
          </a:p>
          <a:p>
            <a:pPr algn="r">
              <a:lnSpc>
                <a:spcPct val="100000"/>
              </a:lnSpc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Научный руководитель:</a:t>
            </a:r>
          </a:p>
          <a:p>
            <a:pPr algn="r">
              <a:lnSpc>
                <a:spcPct val="100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к. ф.-м. н., с.н.с. отд. 150</a:t>
            </a:r>
          </a:p>
          <a:p>
            <a:pPr algn="r">
              <a:lnSpc>
                <a:spcPct val="100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Караштин Е.А.</a:t>
            </a:r>
          </a:p>
        </p:txBody>
      </p:sp>
      <p:pic>
        <p:nvPicPr>
          <p:cNvPr id="14339" name="Рисунок 3" descr="Ipm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6838" y="136525"/>
            <a:ext cx="1419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913188" y="211138"/>
            <a:ext cx="51879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Институт физики микроструктур РАН</a:t>
            </a:r>
          </a:p>
          <a:p>
            <a:endParaRPr lang="ru-RU" sz="1600">
              <a:latin typeface="Calibri" pitchFamily="34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400425" y="1395413"/>
            <a:ext cx="640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Образовательный семинар аспирантов и студентов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/>
          </p:cNvPr>
          <p:cNvSpPr txBox="1">
            <a:spLocks/>
          </p:cNvSpPr>
          <p:nvPr/>
        </p:nvSpPr>
        <p:spPr>
          <a:xfrm>
            <a:off x="266700" y="160338"/>
            <a:ext cx="11601450" cy="5207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Стабилизация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«Зарождение» и «уничтожение»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4368800" y="800100"/>
            <a:ext cx="1358900" cy="461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GeTe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4113" y="1481138"/>
            <a:ext cx="8355012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800100"/>
            <a:ext cx="245745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3867150"/>
            <a:ext cx="3294063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A76604-8261-4707-86CD-E37D3C11616E}"/>
              </a:ext>
            </a:extLst>
          </p:cNvPr>
          <p:cNvSpPr/>
          <p:nvPr/>
        </p:nvSpPr>
        <p:spPr>
          <a:xfrm>
            <a:off x="125768" y="6559162"/>
            <a:ext cx="3853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Chenhui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et.al.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Appl. Phys. Lett. 124, 053102 (2024)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/>
          </p:cNvPr>
          <p:cNvSpPr txBox="1">
            <a:spLocks/>
          </p:cNvSpPr>
          <p:nvPr/>
        </p:nvSpPr>
        <p:spPr>
          <a:xfrm>
            <a:off x="266700" y="160338"/>
            <a:ext cx="11598275" cy="5207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Стабилизация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«Зарождение» и «уничтожение»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6664325" y="760413"/>
            <a:ext cx="1358900" cy="460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GeTe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677863"/>
            <a:ext cx="582453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6"/>
          <p:cNvPicPr>
            <a:picLocks noChangeAspect="1"/>
          </p:cNvPicPr>
          <p:nvPr/>
        </p:nvPicPr>
        <p:blipFill>
          <a:blip r:embed="rId3"/>
          <a:srcRect t="7001"/>
          <a:stretch>
            <a:fillRect/>
          </a:stretch>
        </p:blipFill>
        <p:spPr bwMode="auto">
          <a:xfrm>
            <a:off x="8147050" y="609600"/>
            <a:ext cx="336391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9"/>
          <p:cNvPicPr>
            <a:picLocks noChangeAspect="1"/>
          </p:cNvPicPr>
          <p:nvPr/>
        </p:nvPicPr>
        <p:blipFill>
          <a:blip r:embed="rId4"/>
          <a:srcRect b="1524"/>
          <a:stretch>
            <a:fillRect/>
          </a:stretch>
        </p:blipFill>
        <p:spPr bwMode="auto">
          <a:xfrm>
            <a:off x="8147050" y="3057525"/>
            <a:ext cx="3717925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5100" y="5030788"/>
            <a:ext cx="5353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6BB4C0-501D-4231-B0BD-40B2AC44D1B9}"/>
              </a:ext>
            </a:extLst>
          </p:cNvPr>
          <p:cNvSpPr/>
          <p:nvPr/>
        </p:nvSpPr>
        <p:spPr>
          <a:xfrm>
            <a:off x="125768" y="6559162"/>
            <a:ext cx="3853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Chenhui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et.al.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Appl. Phys. Lett. 124, 053102 (2024)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 txBox="1">
            <a:spLocks/>
          </p:cNvSpPr>
          <p:nvPr/>
        </p:nvSpPr>
        <p:spPr bwMode="auto">
          <a:xfrm>
            <a:off x="266700" y="160338"/>
            <a:ext cx="1051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Стабилизация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скирмионов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. Обменное смещение. </a:t>
            </a:r>
          </a:p>
        </p:txBody>
      </p:sp>
      <p:pic>
        <p:nvPicPr>
          <p:cNvPr id="24578" name="Рисунок 5"/>
          <p:cNvPicPr>
            <a:picLocks noChangeAspect="1"/>
          </p:cNvPicPr>
          <p:nvPr/>
        </p:nvPicPr>
        <p:blipFill>
          <a:blip r:embed="rId2"/>
          <a:srcRect l="2061" r="5470"/>
          <a:stretch>
            <a:fillRect/>
          </a:stretch>
        </p:blipFill>
        <p:spPr bwMode="auto">
          <a:xfrm>
            <a:off x="2705100" y="839788"/>
            <a:ext cx="9124950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266700" y="971550"/>
            <a:ext cx="1774825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ФМ/АФМ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en-US" sz="2400">
                <a:latin typeface="Times New Roman" pitchFamily="18" charset="0"/>
                <a:cs typeface="Times New Roman" pitchFamily="18" charset="0"/>
              </a:rPr>
              <a:t>CoFeB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IrMn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57D41-F4B2-4F26-9E2A-748F2AFE4040}"/>
              </a:ext>
            </a:extLst>
          </p:cNvPr>
          <p:cNvSpPr/>
          <p:nvPr/>
        </p:nvSpPr>
        <p:spPr>
          <a:xfrm>
            <a:off x="182810" y="6457176"/>
            <a:ext cx="3236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Guoqiang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 et.al.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Lett. 2018, 18, 980−986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681038"/>
            <a:ext cx="7810500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266700" y="160338"/>
            <a:ext cx="1051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Стабилизация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скирмионов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. Обменное смещение. </a:t>
            </a:r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266700" y="971550"/>
            <a:ext cx="1774825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ФМ/АФМ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en-US" sz="2400">
                <a:latin typeface="Times New Roman" pitchFamily="18" charset="0"/>
                <a:cs typeface="Times New Roman" pitchFamily="18" charset="0"/>
              </a:rPr>
              <a:t>CoFeB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IrMn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2092325"/>
            <a:ext cx="2727325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5B388A-5A56-4DFD-8A07-AA529D60D664}"/>
              </a:ext>
            </a:extLst>
          </p:cNvPr>
          <p:cNvSpPr/>
          <p:nvPr/>
        </p:nvSpPr>
        <p:spPr>
          <a:xfrm>
            <a:off x="182810" y="6457176"/>
            <a:ext cx="3236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Guoqiang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 et.al.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Lett. 2018, 18, 980−986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607F5-F245-4496-B54A-282163DAD5E7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38125" y="0"/>
            <a:ext cx="11401425" cy="609600"/>
          </a:xfrm>
        </p:spPr>
        <p:txBody>
          <a:bodyPr/>
          <a:lstStyle/>
          <a:p>
            <a:r>
              <a:rPr lang="ru-RU" altLang="ru-RU" sz="2500" b="1" dirty="0">
                <a:latin typeface="Times New Roman" pitchFamily="18" charset="0"/>
                <a:cs typeface="Times New Roman" pitchFamily="18" charset="0"/>
              </a:rPr>
              <a:t>Обменное взаимодействие в структурах ФМ/АФМ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Рисунок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788" y="3852863"/>
            <a:ext cx="26273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/>
          </p:cNvPr>
          <p:cNvSpPr txBox="1"/>
          <p:nvPr/>
        </p:nvSpPr>
        <p:spPr>
          <a:xfrm>
            <a:off x="9563100" y="4146550"/>
            <a:ext cx="26289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Неоднородные магнитные состояния: доменные стенки и скирмионы</a:t>
            </a: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9752013" y="1768475"/>
            <a:ext cx="24399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неоднородных магнитных состояний </a:t>
            </a:r>
          </a:p>
        </p:txBody>
      </p:sp>
      <p:cxnSp>
        <p:nvCxnSpPr>
          <p:cNvPr id="19" name="Прямая со стрелкой 18">
            <a:extLst/>
          </p:cNvPr>
          <p:cNvCxnSpPr/>
          <p:nvPr/>
        </p:nvCxnSpPr>
        <p:spPr>
          <a:xfrm>
            <a:off x="10555288" y="2414588"/>
            <a:ext cx="0" cy="17319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6631" name="Рисунок 19"/>
          <p:cNvPicPr>
            <a:picLocks noChangeAspect="1"/>
          </p:cNvPicPr>
          <p:nvPr/>
        </p:nvPicPr>
        <p:blipFill>
          <a:blip r:embed="rId3"/>
          <a:srcRect l="4123"/>
          <a:stretch>
            <a:fillRect/>
          </a:stretch>
        </p:blipFill>
        <p:spPr bwMode="auto">
          <a:xfrm>
            <a:off x="177800" y="1679575"/>
            <a:ext cx="42259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20"/>
          <p:cNvPicPr>
            <a:picLocks noChangeAspect="1"/>
          </p:cNvPicPr>
          <p:nvPr/>
        </p:nvPicPr>
        <p:blipFill>
          <a:blip r:embed="rId4"/>
          <a:srcRect t="10571" r="6984" b="5836"/>
          <a:stretch>
            <a:fillRect/>
          </a:stretch>
        </p:blipFill>
        <p:spPr bwMode="auto">
          <a:xfrm>
            <a:off x="6210300" y="838200"/>
            <a:ext cx="33528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 стрелкой 12">
            <a:extLst/>
          </p:cNvPr>
          <p:cNvCxnSpPr>
            <a:cxnSpLocks/>
          </p:cNvCxnSpPr>
          <p:nvPr/>
        </p:nvCxnSpPr>
        <p:spPr>
          <a:xfrm flipH="1" flipV="1">
            <a:off x="9015413" y="1397000"/>
            <a:ext cx="850900" cy="47307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634" name="TextBox 1"/>
          <p:cNvSpPr txBox="1">
            <a:spLocks noChangeArrowheads="1"/>
          </p:cNvSpPr>
          <p:nvPr/>
        </p:nvSpPr>
        <p:spPr bwMode="auto">
          <a:xfrm>
            <a:off x="287338" y="935038"/>
            <a:ext cx="2673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ФМ: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АФМ: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IrMn, FeMn.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: скругленные углы 2">
            <a:extLst/>
          </p:cNvPr>
          <p:cNvSpPr/>
          <p:nvPr/>
        </p:nvSpPr>
        <p:spPr>
          <a:xfrm>
            <a:off x="287338" y="898525"/>
            <a:ext cx="2552700" cy="78105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763" y="3732213"/>
            <a:ext cx="274320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9638" y="3733800"/>
            <a:ext cx="27432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F2F78-4AAA-4354-97F6-54F4B797F7E6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27650" name="Заголовок 1"/>
          <p:cNvSpPr txBox="1">
            <a:spLocks/>
          </p:cNvSpPr>
          <p:nvPr/>
        </p:nvSpPr>
        <p:spPr bwMode="auto">
          <a:xfrm>
            <a:off x="238125" y="0"/>
            <a:ext cx="1140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Структуры ФМ/АФМ с анизотропией типа «лёгкая ось» </a:t>
            </a:r>
          </a:p>
        </p:txBody>
      </p:sp>
      <p:pic>
        <p:nvPicPr>
          <p:cNvPr id="27651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4965" y="845730"/>
            <a:ext cx="5664885" cy="465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7412038" y="5534433"/>
            <a:ext cx="39687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ВРПЭМ изображение исследуемой структуры</a:t>
            </a:r>
          </a:p>
        </p:txBody>
      </p:sp>
      <p:sp>
        <p:nvSpPr>
          <p:cNvPr id="27653" name="TextBox 9"/>
          <p:cNvSpPr txBox="1">
            <a:spLocks noChangeArrowheads="1"/>
          </p:cNvSpPr>
          <p:nvPr/>
        </p:nvSpPr>
        <p:spPr bwMode="auto">
          <a:xfrm>
            <a:off x="109538" y="1270000"/>
            <a:ext cx="2271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ФМ: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АФМ: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IrMn, FeMn.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87" y="2381249"/>
            <a:ext cx="4789488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>
            <a:extLst/>
          </p:cNvPr>
          <p:cNvCxnSpPr/>
          <p:nvPr/>
        </p:nvCxnSpPr>
        <p:spPr>
          <a:xfrm flipV="1">
            <a:off x="537070" y="2811462"/>
            <a:ext cx="0" cy="13573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/>
          </p:cNvPr>
          <p:cNvSpPr/>
          <p:nvPr/>
        </p:nvSpPr>
        <p:spPr>
          <a:xfrm>
            <a:off x="109538" y="1185863"/>
            <a:ext cx="2014537" cy="7810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15346-6C84-48F7-B058-6B5093BA5D3C}" type="slidenum"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keynb\Desktop\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1113" y="642938"/>
            <a:ext cx="54197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500063" y="3105150"/>
            <a:ext cx="1854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= const = 30°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H ≈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÷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0 Oe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2" descr="C:\Users\keynb\Desktop\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663" y="1914525"/>
            <a:ext cx="346233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 txBox="1">
            <a:spLocks/>
          </p:cNvSpPr>
          <p:nvPr/>
        </p:nvSpPr>
        <p:spPr bwMode="auto">
          <a:xfrm>
            <a:off x="0" y="0"/>
            <a:ext cx="1204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Структуры ФМ/АФМ с анизотропией типа «лёгкая ось». Магнитные скирмионы. 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38123" y="470765"/>
            <a:ext cx="211621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[Co/Pt]</a:t>
            </a:r>
            <a:r>
              <a:rPr lang="en-US" sz="2400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IrMn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6442075" y="6180138"/>
            <a:ext cx="5419725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Лоренцева ПЭМ. Доменная структура многослойной структуры и одиночные скирмионы.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224088" y="857250"/>
            <a:ext cx="24399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неоднородных магнитных состояний </a:t>
            </a:r>
          </a:p>
        </p:txBody>
      </p:sp>
      <p:cxnSp>
        <p:nvCxnSpPr>
          <p:cNvPr id="14" name="Прямая со стрелкой 13">
            <a:extLst/>
          </p:cNvPr>
          <p:cNvCxnSpPr>
            <a:cxnSpLocks/>
          </p:cNvCxnSpPr>
          <p:nvPr/>
        </p:nvCxnSpPr>
        <p:spPr>
          <a:xfrm>
            <a:off x="3840163" y="1481138"/>
            <a:ext cx="1057275" cy="94297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Овал 15">
            <a:extLst/>
          </p:cNvPr>
          <p:cNvSpPr/>
          <p:nvPr/>
        </p:nvSpPr>
        <p:spPr>
          <a:xfrm>
            <a:off x="4897438" y="2178050"/>
            <a:ext cx="1057275" cy="11176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3" y="1333500"/>
            <a:ext cx="635317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99E21-DE43-406F-88F1-C9832A5DCD64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29699" name="Заголовок 1"/>
          <p:cNvSpPr txBox="1">
            <a:spLocks/>
          </p:cNvSpPr>
          <p:nvPr/>
        </p:nvSpPr>
        <p:spPr bwMode="auto">
          <a:xfrm>
            <a:off x="238125" y="0"/>
            <a:ext cx="1140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Структуры ФМ/АФМ с анизотропией типа «лёгкая ось». </a:t>
            </a:r>
          </a:p>
        </p:txBody>
      </p:sp>
      <p:pic>
        <p:nvPicPr>
          <p:cNvPr id="29700" name="Рисунок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2506663"/>
            <a:ext cx="4756150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21"/>
          <p:cNvSpPr txBox="1">
            <a:spLocks noChangeArrowheads="1"/>
          </p:cNvSpPr>
          <p:nvPr/>
        </p:nvSpPr>
        <p:spPr bwMode="auto">
          <a:xfrm>
            <a:off x="4816475" y="1081088"/>
            <a:ext cx="127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отжиг 160°</a:t>
            </a:r>
          </a:p>
        </p:txBody>
      </p:sp>
      <p:sp>
        <p:nvSpPr>
          <p:cNvPr id="25" name="TextBox 24">
            <a:extLst/>
          </p:cNvPr>
          <p:cNvSpPr txBox="1"/>
          <p:nvPr/>
        </p:nvSpPr>
        <p:spPr>
          <a:xfrm>
            <a:off x="238124" y="470765"/>
            <a:ext cx="239077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[Co/Pt]</a:t>
            </a:r>
            <a:r>
              <a:rPr lang="en-US" sz="2400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FeMn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: развернутая 1">
            <a:extLst/>
          </p:cNvPr>
          <p:cNvSpPr/>
          <p:nvPr/>
        </p:nvSpPr>
        <p:spPr>
          <a:xfrm>
            <a:off x="4486275" y="1416050"/>
            <a:ext cx="1933575" cy="1365250"/>
          </a:xfrm>
          <a:prstGeom prst="uturnArrow">
            <a:avLst>
              <a:gd name="adj1" fmla="val 7564"/>
              <a:gd name="adj2" fmla="val 11749"/>
              <a:gd name="adj3" fmla="val 25697"/>
              <a:gd name="adj4" fmla="val 43750"/>
              <a:gd name="adj5" fmla="val 540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5"/>
          <p:cNvSpPr txBox="1">
            <a:spLocks noChangeArrowheads="1"/>
          </p:cNvSpPr>
          <p:nvPr/>
        </p:nvSpPr>
        <p:spPr bwMode="auto">
          <a:xfrm>
            <a:off x="3371850" y="2659063"/>
            <a:ext cx="7429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План доклада: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2775" cy="4351338"/>
          </a:xfrm>
        </p:spPr>
        <p:txBody>
          <a:bodyPr rtlCol="0">
            <a:noAutofit/>
          </a:bodyPr>
          <a:lstStyle/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понятие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Дзялошинского-Мория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обменное взаимодействие, обменный сдвиг.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Зарождение и уничтожение одиночных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 в системах ФМ/АФМ.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6B474-C038-4095-B0F7-A3871CF62EE5}" type="slidenum"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66700" y="160338"/>
            <a:ext cx="10515600" cy="520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Неоднородные состояния в магнитных структурах. Скирмионы.</a:t>
            </a:r>
          </a:p>
        </p:txBody>
      </p:sp>
      <p:pic>
        <p:nvPicPr>
          <p:cNvPr id="17410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2150" y="2676525"/>
            <a:ext cx="4559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>
            <a:extLst/>
          </p:cNvPr>
          <p:cNvGraphicFramePr>
            <a:graphicFrameLocks noGrp="1"/>
          </p:cNvGraphicFramePr>
          <p:nvPr/>
        </p:nvGraphicFramePr>
        <p:xfrm>
          <a:off x="342900" y="1228725"/>
          <a:ext cx="11068050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скирмиона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Блоховский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Неелевский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Вращение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касательной (тангенциальное)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центра к краю (радиальное)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Воронка, вихрь, винт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Ёж, цветок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Объёмные материалы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Тонкие плёнки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33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413" y="2833688"/>
            <a:ext cx="45037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4778375"/>
            <a:ext cx="68897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66700" y="160338"/>
            <a:ext cx="10515600" cy="520700"/>
          </a:xfrm>
        </p:spPr>
        <p:txBody>
          <a:bodyPr/>
          <a:lstStyle/>
          <a:p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Скирмионы. Топология. </a:t>
            </a:r>
          </a:p>
        </p:txBody>
      </p:sp>
      <p:pic>
        <p:nvPicPr>
          <p:cNvPr id="18434" name="Рисунок 3"/>
          <p:cNvPicPr>
            <a:picLocks noChangeAspect="1"/>
          </p:cNvPicPr>
          <p:nvPr/>
        </p:nvPicPr>
        <p:blipFill>
          <a:blip r:embed="rId2"/>
          <a:srcRect t="1752"/>
          <a:stretch>
            <a:fillRect/>
          </a:stretch>
        </p:blipFill>
        <p:spPr bwMode="auto">
          <a:xfrm>
            <a:off x="1381125" y="2281238"/>
            <a:ext cx="92773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338" y="557213"/>
            <a:ext cx="40481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302AA7-DB6C-4ACF-AE75-271BD87D5D50}"/>
              </a:ext>
            </a:extLst>
          </p:cNvPr>
          <p:cNvSpPr/>
          <p:nvPr/>
        </p:nvSpPr>
        <p:spPr>
          <a:xfrm>
            <a:off x="5595457" y="897622"/>
            <a:ext cx="209725" cy="3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D16DA-76FF-4052-AE8C-319DC5152B92}"/>
              </a:ext>
            </a:extLst>
          </p:cNvPr>
          <p:cNvSpPr txBox="1"/>
          <p:nvPr/>
        </p:nvSpPr>
        <p:spPr>
          <a:xfrm>
            <a:off x="5550016" y="868152"/>
            <a:ext cx="46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A1804-9D9D-4EB9-AF64-982B0EF5E07F}"/>
              </a:ext>
            </a:extLst>
          </p:cNvPr>
          <p:cNvSpPr txBox="1"/>
          <p:nvPr/>
        </p:nvSpPr>
        <p:spPr>
          <a:xfrm>
            <a:off x="114607" y="6300787"/>
            <a:ext cx="11505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ТОПОЛОГИЧЕСКИ НЕТРИВИАЛЬНЫЕ СПИНОВЫЕ ТЕКСТУРЫ В ТОНКИХ МАГНИТНЫХ ПЛЕНКАХ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Самардака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В. Давыденко, М. Е.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Стеблий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В. Огнев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МЕТАЛЛОВ И МЕТАЛЛОВЕДЕНИЕ, 2022, том 123, № 3, с. 260–283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CE92A-7995-479F-9D06-162F259AE036}" type="slidenum"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Рисунок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349625"/>
            <a:ext cx="4464050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5638" y="681038"/>
            <a:ext cx="4824412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0" name="Группа 47"/>
          <p:cNvGrpSpPr>
            <a:grpSpLocks/>
          </p:cNvGrpSpPr>
          <p:nvPr/>
        </p:nvGrpSpPr>
        <p:grpSpPr bwMode="auto">
          <a:xfrm>
            <a:off x="838200" y="3611563"/>
            <a:ext cx="4429125" cy="2876550"/>
            <a:chOff x="4578449" y="1070660"/>
            <a:chExt cx="3963583" cy="2300822"/>
          </a:xfrm>
        </p:grpSpPr>
        <p:cxnSp>
          <p:nvCxnSpPr>
            <p:cNvPr id="19" name="Прямая со стрелкой 18">
              <a:extLst/>
            </p:cNvPr>
            <p:cNvCxnSpPr/>
            <p:nvPr/>
          </p:nvCxnSpPr>
          <p:spPr>
            <a:xfrm flipH="1" flipV="1">
              <a:off x="5126816" y="1501111"/>
              <a:ext cx="617978" cy="69075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/>
            </p:cNvPr>
            <p:cNvCxnSpPr/>
            <p:nvPr/>
          </p:nvCxnSpPr>
          <p:spPr>
            <a:xfrm flipV="1">
              <a:off x="7137020" y="1461749"/>
              <a:ext cx="565414" cy="73011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/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578449" y="1070660"/>
              <a:ext cx="1166052" cy="439629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  <a:cs typeface="+mn-cs"/>
                </a:rPr>
                <a:t> </a:t>
              </a:r>
            </a:p>
          </p:txBody>
        </p:sp>
        <p:sp>
          <p:nvSpPr>
            <p:cNvPr id="22" name="TextBox 21">
              <a:extLst/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375980" y="1112719"/>
              <a:ext cx="1166052" cy="439629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  <a:cs typeface="+mn-cs"/>
                </a:rPr>
                <a:t> </a:t>
              </a:r>
            </a:p>
          </p:txBody>
        </p:sp>
        <p:cxnSp>
          <p:nvCxnSpPr>
            <p:cNvPr id="23" name="Прямая соединительная линия 22">
              <a:extLst/>
            </p:cNvPr>
            <p:cNvCxnSpPr/>
            <p:nvPr/>
          </p:nvCxnSpPr>
          <p:spPr>
            <a:xfrm>
              <a:off x="5744794" y="2155043"/>
              <a:ext cx="1333980" cy="0"/>
            </a:xfrm>
            <a:prstGeom prst="line">
              <a:avLst/>
            </a:prstGeom>
            <a:ln w="158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/>
            </p:cNvPr>
            <p:cNvSpPr/>
            <p:nvPr/>
          </p:nvSpPr>
          <p:spPr>
            <a:xfrm>
              <a:off x="7030472" y="2058541"/>
              <a:ext cx="225882" cy="2120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Равнобедренный треугольник 24">
              <a:extLst/>
            </p:cNvPr>
            <p:cNvSpPr/>
            <p:nvPr/>
          </p:nvSpPr>
          <p:spPr>
            <a:xfrm>
              <a:off x="6249121" y="2539783"/>
              <a:ext cx="326747" cy="28823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>
              <a:extLst/>
            </p:cNvPr>
            <p:cNvSpPr/>
            <p:nvPr/>
          </p:nvSpPr>
          <p:spPr>
            <a:xfrm>
              <a:off x="5585683" y="2048382"/>
              <a:ext cx="230144" cy="2120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7" name="Прямая соединительная линия 26">
              <a:extLst/>
            </p:cNvPr>
            <p:cNvCxnSpPr/>
            <p:nvPr/>
          </p:nvCxnSpPr>
          <p:spPr>
            <a:xfrm>
              <a:off x="5767524" y="2228690"/>
              <a:ext cx="585303" cy="444419"/>
            </a:xfrm>
            <a:prstGeom prst="line">
              <a:avLst/>
            </a:prstGeom>
            <a:ln w="158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/>
            </p:cNvPr>
            <p:cNvCxnSpPr/>
            <p:nvPr/>
          </p:nvCxnSpPr>
          <p:spPr>
            <a:xfrm flipV="1">
              <a:off x="6484947" y="2215992"/>
              <a:ext cx="571097" cy="445689"/>
            </a:xfrm>
            <a:prstGeom prst="line">
              <a:avLst/>
            </a:prstGeom>
            <a:ln w="158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>
              <a:extLst/>
            </p:cNvPr>
            <p:cNvSpPr/>
            <p:nvPr/>
          </p:nvSpPr>
          <p:spPr>
            <a:xfrm>
              <a:off x="6283216" y="1487144"/>
              <a:ext cx="259977" cy="241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Овал 29">
              <a:extLst/>
            </p:cNvPr>
            <p:cNvSpPr/>
            <p:nvPr/>
          </p:nvSpPr>
          <p:spPr>
            <a:xfrm>
              <a:off x="6385502" y="1582377"/>
              <a:ext cx="65349" cy="622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TextBox 30">
              <a:extLst/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29140" y="1733897"/>
              <a:ext cx="406798" cy="491459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  <a:cs typeface="+mn-cs"/>
                </a:rPr>
                <a:t> </a:t>
              </a:r>
            </a:p>
          </p:txBody>
        </p:sp>
        <p:sp>
          <p:nvSpPr>
            <p:cNvPr id="19476" name="TextBox 39"/>
            <p:cNvSpPr txBox="1">
              <a:spLocks noChangeArrowheads="1"/>
            </p:cNvSpPr>
            <p:nvPr/>
          </p:nvSpPr>
          <p:spPr bwMode="auto">
            <a:xfrm>
              <a:off x="6162675" y="2795588"/>
              <a:ext cx="761567" cy="575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000">
                  <a:latin typeface="Calibri" pitchFamily="34" charset="0"/>
                </a:rPr>
                <a:t>Pt</a:t>
              </a:r>
              <a:endParaRPr lang="ru-RU" altLang="ru-RU" sz="3600">
                <a:latin typeface="Calibri" pitchFamily="34" charset="0"/>
              </a:endParaRPr>
            </a:p>
          </p:txBody>
        </p:sp>
        <p:sp>
          <p:nvSpPr>
            <p:cNvPr id="19477" name="TextBox 44"/>
            <p:cNvSpPr txBox="1">
              <a:spLocks noChangeArrowheads="1"/>
            </p:cNvSpPr>
            <p:nvPr/>
          </p:nvSpPr>
          <p:spPr bwMode="auto">
            <a:xfrm>
              <a:off x="5281612" y="2195513"/>
              <a:ext cx="777876" cy="575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000">
                  <a:latin typeface="Calibri" pitchFamily="34" charset="0"/>
                </a:rPr>
                <a:t>Co</a:t>
              </a:r>
              <a:endParaRPr lang="ru-RU" altLang="ru-RU" sz="3600">
                <a:latin typeface="Calibri" pitchFamily="34" charset="0"/>
              </a:endParaRPr>
            </a:p>
          </p:txBody>
        </p:sp>
        <p:sp>
          <p:nvSpPr>
            <p:cNvPr id="19478" name="TextBox 45"/>
            <p:cNvSpPr txBox="1">
              <a:spLocks noChangeArrowheads="1"/>
            </p:cNvSpPr>
            <p:nvPr/>
          </p:nvSpPr>
          <p:spPr bwMode="auto">
            <a:xfrm>
              <a:off x="6986588" y="2225675"/>
              <a:ext cx="777876" cy="575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000">
                  <a:latin typeface="Calibri" pitchFamily="34" charset="0"/>
                </a:rPr>
                <a:t>Co</a:t>
              </a:r>
              <a:endParaRPr lang="ru-RU" altLang="ru-RU" sz="3600">
                <a:latin typeface="Calibri" pitchFamily="34" charset="0"/>
              </a:endParaRPr>
            </a:p>
          </p:txBody>
        </p:sp>
      </p:grpSp>
      <p:sp>
        <p:nvSpPr>
          <p:cNvPr id="5" name="Заголовок 1">
            <a:extLst/>
          </p:cNvPr>
          <p:cNvSpPr txBox="1">
            <a:spLocks/>
          </p:cNvSpPr>
          <p:nvPr/>
        </p:nvSpPr>
        <p:spPr>
          <a:xfrm>
            <a:off x="266700" y="160338"/>
            <a:ext cx="10515600" cy="5207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Стабилизация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скирмионов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Взаимодействие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Дзялошинского-Мория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62" name="Рисунок 6"/>
          <p:cNvPicPr>
            <a:picLocks noChangeAspect="1"/>
          </p:cNvPicPr>
          <p:nvPr/>
        </p:nvPicPr>
        <p:blipFill>
          <a:blip r:embed="rId7"/>
          <a:srcRect t="14638"/>
          <a:stretch>
            <a:fillRect/>
          </a:stretch>
        </p:blipFill>
        <p:spPr bwMode="auto">
          <a:xfrm>
            <a:off x="754063" y="1638300"/>
            <a:ext cx="44291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531FFF-23D0-420C-AC67-F33426881705}"/>
              </a:ext>
            </a:extLst>
          </p:cNvPr>
          <p:cNvSpPr txBox="1"/>
          <p:nvPr/>
        </p:nvSpPr>
        <p:spPr>
          <a:xfrm>
            <a:off x="173330" y="6251386"/>
            <a:ext cx="11505586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ТОПОЛОГИЧЕСКИ НЕТРИВИАЛЬНЫЕ СПИНОВЫЕ ТЕКСТУРЫ В ТОНКИХ МАГНИТНЫХ ПЛЕНКАХ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Самардака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В. Давыденко, М. Е.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Стеблий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В. Огнев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МЕТАЛЛОВ И МЕТАЛЛОВЕДЕНИЕ, 2022, том 123, № 3, с. 260–283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 txBox="1">
            <a:spLocks/>
          </p:cNvSpPr>
          <p:nvPr/>
        </p:nvSpPr>
        <p:spPr bwMode="auto">
          <a:xfrm>
            <a:off x="266700" y="160338"/>
            <a:ext cx="114823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Стабильность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скирмионных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состояний.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525463" y="865188"/>
            <a:ext cx="100012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MnSi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6"/>
          <p:cNvPicPr>
            <a:picLocks noChangeAspect="1"/>
          </p:cNvPicPr>
          <p:nvPr/>
        </p:nvPicPr>
        <p:blipFill>
          <a:blip r:embed="rId2"/>
          <a:srcRect l="4863" t="5724" r="5231"/>
          <a:stretch>
            <a:fillRect/>
          </a:stretch>
        </p:blipFill>
        <p:spPr bwMode="auto">
          <a:xfrm>
            <a:off x="5524500" y="1635125"/>
            <a:ext cx="6224588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5524500" y="5133975"/>
            <a:ext cx="6538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Фазовая диаграмма B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 MnSi, где фаза скирмионной решетки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обозначена темно-синей областью</a:t>
            </a:r>
          </a:p>
        </p:txBody>
      </p:sp>
      <p:pic>
        <p:nvPicPr>
          <p:cNvPr id="2048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1474788"/>
            <a:ext cx="50704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9C896-0C31-4A94-9465-A0D7480E31AD}"/>
              </a:ext>
            </a:extLst>
          </p:cNvPr>
          <p:cNvSpPr txBox="1"/>
          <p:nvPr/>
        </p:nvSpPr>
        <p:spPr>
          <a:xfrm>
            <a:off x="107309" y="6417578"/>
            <a:ext cx="7109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Геликоидальный зонный магнетик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MnSi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С.М. Стишов, А.Е. Петрова/УФН 2011, Т.181, №11, с.1157-1170.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 txBox="1">
            <a:spLocks/>
          </p:cNvSpPr>
          <p:nvPr/>
        </p:nvSpPr>
        <p:spPr bwMode="auto">
          <a:xfrm>
            <a:off x="266700" y="160338"/>
            <a:ext cx="1051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Стабильность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скирмионных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состояний. </a:t>
            </a:r>
          </a:p>
        </p:txBody>
      </p:sp>
      <p:pic>
        <p:nvPicPr>
          <p:cNvPr id="2150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1033463"/>
            <a:ext cx="8105775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8334375" y="2289175"/>
            <a:ext cx="36957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Зависимость структуры магнитных доменов от магнитного поля.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Все изображения были получены в режиме перефокусировки ПЭМ при постоянной температуре 10К. 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8412163" y="1270000"/>
            <a:ext cx="1000125" cy="522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MnSi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9FF0FD67-B7EF-47E8-BBC6-AF208560E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08" y="6398732"/>
            <a:ext cx="3095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200" b="0" dirty="0">
                <a:cs typeface="Arial" panose="020B0604020202020204" pitchFamily="34" charset="0"/>
              </a:rPr>
              <a:t>X. Yu et al., </a:t>
            </a:r>
            <a:r>
              <a:rPr lang="en-US" altLang="ru-RU" sz="1200" b="0" i="1" dirty="0">
                <a:cs typeface="Arial" panose="020B0604020202020204" pitchFamily="34" charset="0"/>
              </a:rPr>
              <a:t>Nano Lett. </a:t>
            </a:r>
            <a:r>
              <a:rPr lang="en-US" altLang="ru-RU" sz="1200" dirty="0">
                <a:cs typeface="Arial" panose="020B0604020202020204" pitchFamily="34" charset="0"/>
              </a:rPr>
              <a:t>13</a:t>
            </a:r>
            <a:r>
              <a:rPr lang="en-US" altLang="ru-RU" sz="1200" b="0" dirty="0">
                <a:cs typeface="Arial" panose="020B0604020202020204" pitchFamily="34" charset="0"/>
              </a:rPr>
              <a:t>, 3755 (2013)</a:t>
            </a:r>
            <a:endParaRPr lang="ru-RU" altLang="ru-RU" sz="1200" b="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58750" y="981075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233863" y="908050"/>
            <a:ext cx="354012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7602538" y="981075"/>
            <a:ext cx="354012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602538" y="3355975"/>
            <a:ext cx="354012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806" name="TextBox 5"/>
          <p:cNvSpPr txBox="1">
            <a:spLocks noChangeArrowheads="1"/>
          </p:cNvSpPr>
          <p:nvPr/>
        </p:nvSpPr>
        <p:spPr bwMode="auto">
          <a:xfrm>
            <a:off x="5123656" y="788193"/>
            <a:ext cx="1943100" cy="528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</a:rPr>
              <a:t>Gd</a:t>
            </a:r>
            <a:r>
              <a:rPr lang="ru-RU" sz="2800" baseline="-25000">
                <a:latin typeface="Times New Roman" pitchFamily="18" charset="0"/>
              </a:rPr>
              <a:t>3</a:t>
            </a:r>
            <a:r>
              <a:rPr lang="en-US" sz="2800">
                <a:latin typeface="Times New Roman" pitchFamily="18" charset="0"/>
              </a:rPr>
              <a:t>Ru</a:t>
            </a:r>
            <a:r>
              <a:rPr lang="en-US" sz="2800" baseline="-25000">
                <a:latin typeface="Times New Roman" pitchFamily="18" charset="0"/>
              </a:rPr>
              <a:t>4</a:t>
            </a:r>
            <a:r>
              <a:rPr lang="en-US" sz="2800">
                <a:latin typeface="Times New Roman" pitchFamily="18" charset="0"/>
              </a:rPr>
              <a:t>Al</a:t>
            </a:r>
            <a:r>
              <a:rPr lang="en-US" sz="2800" baseline="-25000">
                <a:latin typeface="Times New Roman" pitchFamily="18" charset="0"/>
              </a:rPr>
              <a:t>12</a:t>
            </a:r>
            <a:endParaRPr lang="ru-RU" sz="2800" baseline="-25000">
              <a:latin typeface="Times New Roman" pitchFamily="18" charset="0"/>
            </a:endParaRPr>
          </a:p>
        </p:txBody>
      </p:sp>
      <p:sp>
        <p:nvSpPr>
          <p:cNvPr id="33810" name="Заголовок 1"/>
          <p:cNvSpPr txBox="1">
            <a:spLocks/>
          </p:cNvSpPr>
          <p:nvPr/>
        </p:nvSpPr>
        <p:spPr bwMode="auto">
          <a:xfrm>
            <a:off x="241533" y="143561"/>
            <a:ext cx="1051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Стабильность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скирмионных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состояний.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Центросимметричная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система.</a:t>
            </a:r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422" y="3790949"/>
            <a:ext cx="4442425" cy="2508002"/>
          </a:xfrm>
          <a:prstGeom prst="rect">
            <a:avLst/>
          </a:prstGeom>
          <a:noFill/>
        </p:spPr>
      </p:pic>
      <p:pic>
        <p:nvPicPr>
          <p:cNvPr id="33814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0068" y="1631949"/>
            <a:ext cx="7470470" cy="1797051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55237C-89DA-4AFA-B0F7-06929768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1" y="752658"/>
            <a:ext cx="3722688" cy="5784484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9235339E-73D4-48A2-B405-1694CCB8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33" y="6490921"/>
            <a:ext cx="3095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Kurumaji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ru-RU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914 (2019)</a:t>
            </a:r>
            <a:endParaRPr lang="ru-RU" alt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938" y="765175"/>
            <a:ext cx="913447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398588" y="1341438"/>
            <a:ext cx="354012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665288" y="692150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943475" y="692150"/>
            <a:ext cx="35401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8134350" y="765175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1665288" y="3573463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854575" y="3573463"/>
            <a:ext cx="35401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8134350" y="2276475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8134350" y="3644900"/>
            <a:ext cx="3524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8135938" y="5084763"/>
            <a:ext cx="354012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AFDA694-EA04-4C5B-B68D-F9905A6A3594}"/>
              </a:ext>
            </a:extLst>
          </p:cNvPr>
          <p:cNvSpPr txBox="1">
            <a:spLocks/>
          </p:cNvSpPr>
          <p:nvPr/>
        </p:nvSpPr>
        <p:spPr bwMode="auto">
          <a:xfrm>
            <a:off x="241533" y="143561"/>
            <a:ext cx="1051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Стабильность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скирмионных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состояний.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Центросимметричная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система.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3C46EC6-C310-4503-9D16-9E68E267F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33" y="6490921"/>
            <a:ext cx="3095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Kurumaji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ru-RU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914 (2019)</a:t>
            </a:r>
            <a:endParaRPr lang="ru-RU" alt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625</Words>
  <Application>Microsoft Office PowerPoint</Application>
  <PresentationFormat>Широкоэкранный</PresentationFormat>
  <Paragraphs>95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Скирмионные состояния в системах ферромагнетик/антиферромагнетик</vt:lpstr>
      <vt:lpstr>План доклада:</vt:lpstr>
      <vt:lpstr>Неоднородные состояния в магнитных структурах. Скирмионы.</vt:lpstr>
      <vt:lpstr>Скирмионы. Топология.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Обменное взаимодействие в структурах ФМ/АФМ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«Скирмионные состояния в системах ферромагнетик/антиферромагнетик»</dc:title>
  <dc:creator>Анастасия Орлова</dc:creator>
  <cp:lastModifiedBy>Анастасия Орлова</cp:lastModifiedBy>
  <cp:revision>23</cp:revision>
  <dcterms:created xsi:type="dcterms:W3CDTF">2026-02-24T08:54:39Z</dcterms:created>
  <dcterms:modified xsi:type="dcterms:W3CDTF">2026-02-26T11:19:31Z</dcterms:modified>
</cp:coreProperties>
</file>