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2"/>
  </p:notesMasterIdLst>
  <p:handoutMasterIdLst>
    <p:handoutMasterId r:id="rId33"/>
  </p:handoutMasterIdLst>
  <p:sldIdLst>
    <p:sldId id="296" r:id="rId2"/>
    <p:sldId id="256" r:id="rId3"/>
    <p:sldId id="257" r:id="rId4"/>
    <p:sldId id="258" r:id="rId5"/>
    <p:sldId id="260" r:id="rId6"/>
    <p:sldId id="264" r:id="rId7"/>
    <p:sldId id="265" r:id="rId8"/>
    <p:sldId id="293" r:id="rId9"/>
    <p:sldId id="269" r:id="rId10"/>
    <p:sldId id="271" r:id="rId11"/>
    <p:sldId id="286" r:id="rId12"/>
    <p:sldId id="284" r:id="rId13"/>
    <p:sldId id="285" r:id="rId14"/>
    <p:sldId id="291" r:id="rId15"/>
    <p:sldId id="294" r:id="rId16"/>
    <p:sldId id="273" r:id="rId17"/>
    <p:sldId id="261" r:id="rId18"/>
    <p:sldId id="274" r:id="rId19"/>
    <p:sldId id="275" r:id="rId20"/>
    <p:sldId id="280" r:id="rId21"/>
    <p:sldId id="298" r:id="rId22"/>
    <p:sldId id="295" r:id="rId23"/>
    <p:sldId id="277" r:id="rId24"/>
    <p:sldId id="259" r:id="rId25"/>
    <p:sldId id="276" r:id="rId26"/>
    <p:sldId id="290" r:id="rId27"/>
    <p:sldId id="278" r:id="rId28"/>
    <p:sldId id="279" r:id="rId29"/>
    <p:sldId id="289" r:id="rId30"/>
    <p:sldId id="292" r:id="rId31"/>
  </p:sldIdLst>
  <p:sldSz cx="9144000" cy="6858000" type="screen4x3"/>
  <p:notesSz cx="6781800" cy="9926638"/>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20173" autoAdjust="0"/>
    <p:restoredTop sz="77289" autoAdjust="0"/>
  </p:normalViewPr>
  <p:slideViewPr>
    <p:cSldViewPr>
      <p:cViewPr>
        <p:scale>
          <a:sx n="69" d="100"/>
          <a:sy n="69" d="100"/>
        </p:scale>
        <p:origin x="-414" y="16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51" d="100"/>
          <a:sy n="51" d="100"/>
        </p:scale>
        <p:origin x="-2688" y="-90"/>
      </p:cViewPr>
      <p:guideLst>
        <p:guide orient="horz" pos="3127"/>
        <p:guide pos="2136"/>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image" Target="../media/image36.wmf"/><Relationship Id="rId1" Type="http://schemas.openxmlformats.org/officeDocument/2006/relationships/image" Target="../media/image35.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8.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45.wmf"/><Relationship Id="rId1" Type="http://schemas.openxmlformats.org/officeDocument/2006/relationships/image" Target="../media/image44.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47.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38780" cy="496332"/>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3841451" y="0"/>
            <a:ext cx="2938780" cy="496332"/>
          </a:xfrm>
          <a:prstGeom prst="rect">
            <a:avLst/>
          </a:prstGeom>
        </p:spPr>
        <p:txBody>
          <a:bodyPr vert="horz" lIns="91440" tIns="45720" rIns="91440" bIns="45720" rtlCol="0"/>
          <a:lstStyle>
            <a:lvl1pPr algn="r">
              <a:defRPr sz="1200"/>
            </a:lvl1pPr>
          </a:lstStyle>
          <a:p>
            <a:fld id="{C92EA759-EF82-454B-8A01-AB38EAA0B0FA}" type="datetimeFigureOut">
              <a:rPr lang="ru-RU" smtClean="0"/>
              <a:pPr/>
              <a:t>16.12.2010</a:t>
            </a:fld>
            <a:endParaRPr lang="ru-RU"/>
          </a:p>
        </p:txBody>
      </p:sp>
      <p:sp>
        <p:nvSpPr>
          <p:cNvPr id="4" name="Нижний колонтитул 3"/>
          <p:cNvSpPr>
            <a:spLocks noGrp="1"/>
          </p:cNvSpPr>
          <p:nvPr>
            <p:ph type="ftr" sz="quarter" idx="2"/>
          </p:nvPr>
        </p:nvSpPr>
        <p:spPr>
          <a:xfrm>
            <a:off x="0" y="9428583"/>
            <a:ext cx="2938780" cy="496332"/>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p:cNvSpPr>
            <a:spLocks noGrp="1"/>
          </p:cNvSpPr>
          <p:nvPr>
            <p:ph type="sldNum" sz="quarter" idx="3"/>
          </p:nvPr>
        </p:nvSpPr>
        <p:spPr>
          <a:xfrm>
            <a:off x="3841451" y="9428583"/>
            <a:ext cx="2938780" cy="496332"/>
          </a:xfrm>
          <a:prstGeom prst="rect">
            <a:avLst/>
          </a:prstGeom>
        </p:spPr>
        <p:txBody>
          <a:bodyPr vert="horz" lIns="91440" tIns="45720" rIns="91440" bIns="45720" rtlCol="0" anchor="b"/>
          <a:lstStyle>
            <a:lvl1pPr algn="r">
              <a:defRPr sz="1200"/>
            </a:lvl1pPr>
          </a:lstStyle>
          <a:p>
            <a:fld id="{BF2D9C84-8311-46FC-B32F-4756396C69E5}" type="slidenum">
              <a:rPr lang="ru-RU" smtClean="0"/>
              <a:pPr/>
              <a:t>‹#›</a:t>
            </a:fld>
            <a:endParaRPr lang="ru-RU"/>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38780" cy="496332"/>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ru-RU"/>
          </a:p>
        </p:txBody>
      </p:sp>
      <p:sp>
        <p:nvSpPr>
          <p:cNvPr id="3" name="Дата 2"/>
          <p:cNvSpPr>
            <a:spLocks noGrp="1"/>
          </p:cNvSpPr>
          <p:nvPr>
            <p:ph type="dt" idx="1"/>
          </p:nvPr>
        </p:nvSpPr>
        <p:spPr>
          <a:xfrm>
            <a:off x="3841451" y="0"/>
            <a:ext cx="2938780" cy="496332"/>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1BC41E7F-F0E5-4DDA-8A51-5D9130DB09BE}" type="datetimeFigureOut">
              <a:rPr lang="ru-RU"/>
              <a:pPr>
                <a:defRPr/>
              </a:pPr>
              <a:t>16.12.2010</a:t>
            </a:fld>
            <a:endParaRPr lang="ru-RU"/>
          </a:p>
        </p:txBody>
      </p:sp>
      <p:sp>
        <p:nvSpPr>
          <p:cNvPr id="4" name="Образ слайда 3"/>
          <p:cNvSpPr>
            <a:spLocks noGrp="1" noRot="1" noChangeAspect="1"/>
          </p:cNvSpPr>
          <p:nvPr>
            <p:ph type="sldImg" idx="2"/>
          </p:nvPr>
        </p:nvSpPr>
        <p:spPr>
          <a:xfrm>
            <a:off x="909638" y="744538"/>
            <a:ext cx="4962525" cy="3722687"/>
          </a:xfrm>
          <a:prstGeom prst="rect">
            <a:avLst/>
          </a:prstGeom>
          <a:noFill/>
          <a:ln w="12700">
            <a:solidFill>
              <a:prstClr val="black"/>
            </a:solidFill>
          </a:ln>
        </p:spPr>
        <p:txBody>
          <a:bodyPr vert="horz" lIns="91440" tIns="45720" rIns="91440" bIns="45720" rtlCol="0" anchor="ctr"/>
          <a:lstStyle/>
          <a:p>
            <a:pPr lvl="0"/>
            <a:endParaRPr lang="ru-RU" noProof="0"/>
          </a:p>
        </p:txBody>
      </p:sp>
      <p:sp>
        <p:nvSpPr>
          <p:cNvPr id="5" name="Заметки 4"/>
          <p:cNvSpPr>
            <a:spLocks noGrp="1"/>
          </p:cNvSpPr>
          <p:nvPr>
            <p:ph type="body" sz="quarter" idx="3"/>
          </p:nvPr>
        </p:nvSpPr>
        <p:spPr>
          <a:xfrm>
            <a:off x="678180" y="4715153"/>
            <a:ext cx="5425440" cy="4466987"/>
          </a:xfrm>
          <a:prstGeom prst="rect">
            <a:avLst/>
          </a:prstGeom>
        </p:spPr>
        <p:txBody>
          <a:bodyPr vert="horz" lIns="91440" tIns="45720" rIns="91440" bIns="45720" rtlCol="0">
            <a:norm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
        <p:nvSpPr>
          <p:cNvPr id="6" name="Нижний колонтитул 5"/>
          <p:cNvSpPr>
            <a:spLocks noGrp="1"/>
          </p:cNvSpPr>
          <p:nvPr>
            <p:ph type="ftr" sz="quarter" idx="4"/>
          </p:nvPr>
        </p:nvSpPr>
        <p:spPr>
          <a:xfrm>
            <a:off x="0" y="9428583"/>
            <a:ext cx="2938780" cy="496332"/>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ru-RU"/>
          </a:p>
        </p:txBody>
      </p:sp>
      <p:sp>
        <p:nvSpPr>
          <p:cNvPr id="7" name="Номер слайда 6"/>
          <p:cNvSpPr>
            <a:spLocks noGrp="1"/>
          </p:cNvSpPr>
          <p:nvPr>
            <p:ph type="sldNum" sz="quarter" idx="5"/>
          </p:nvPr>
        </p:nvSpPr>
        <p:spPr>
          <a:xfrm>
            <a:off x="3841451" y="9428583"/>
            <a:ext cx="2938780" cy="496332"/>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B6038726-C3A9-4138-A591-857CFD3D58B8}" type="slidenum">
              <a:rPr lang="ru-RU"/>
              <a:pPr>
                <a:defRPr/>
              </a:pPr>
              <a:t>‹#›</a:t>
            </a:fld>
            <a:endParaRPr lang="ru-RU"/>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lvl="0" algn="just"/>
            <a:r>
              <a:rPr lang="en-US" sz="1200" kern="1200" dirty="0" smtClean="0">
                <a:solidFill>
                  <a:schemeClr val="tx1"/>
                </a:solidFill>
                <a:latin typeface="+mn-lt"/>
                <a:ea typeface="+mn-ea"/>
                <a:cs typeface="+mn-cs"/>
              </a:rPr>
              <a:t>	</a:t>
            </a:r>
            <a:r>
              <a:rPr lang="ru-RU" sz="1200" kern="1200" dirty="0" smtClean="0">
                <a:solidFill>
                  <a:schemeClr val="tx1"/>
                </a:solidFill>
                <a:latin typeface="+mn-lt"/>
                <a:ea typeface="+mn-ea"/>
                <a:cs typeface="+mn-cs"/>
              </a:rPr>
              <a:t>Начну</a:t>
            </a:r>
            <a:r>
              <a:rPr lang="ru-RU" sz="1200" kern="1200" baseline="0" dirty="0" smtClean="0">
                <a:solidFill>
                  <a:schemeClr val="tx1"/>
                </a:solidFill>
                <a:latin typeface="+mn-lt"/>
                <a:ea typeface="+mn-ea"/>
                <a:cs typeface="+mn-cs"/>
              </a:rPr>
              <a:t> из далека. </a:t>
            </a:r>
            <a:r>
              <a:rPr lang="ru-RU" sz="1200" kern="1200" dirty="0" smtClean="0">
                <a:solidFill>
                  <a:schemeClr val="tx1"/>
                </a:solidFill>
                <a:latin typeface="+mn-lt"/>
                <a:ea typeface="+mn-ea"/>
                <a:cs typeface="+mn-cs"/>
              </a:rPr>
              <a:t>В 50е</a:t>
            </a:r>
            <a:r>
              <a:rPr lang="ru-RU" sz="1200" kern="1200" baseline="0" dirty="0" smtClean="0">
                <a:solidFill>
                  <a:schemeClr val="tx1"/>
                </a:solidFill>
                <a:latin typeface="+mn-lt"/>
                <a:ea typeface="+mn-ea"/>
                <a:cs typeface="+mn-cs"/>
              </a:rPr>
              <a:t> годы прошлого века нобелевский </a:t>
            </a:r>
            <a:r>
              <a:rPr lang="ru-RU" sz="1200" kern="1200" baseline="0" dirty="0" err="1" smtClean="0">
                <a:solidFill>
                  <a:schemeClr val="tx1"/>
                </a:solidFill>
                <a:latin typeface="+mn-lt"/>
                <a:ea typeface="+mn-ea"/>
                <a:cs typeface="+mn-cs"/>
              </a:rPr>
              <a:t>лаурят</a:t>
            </a:r>
            <a:r>
              <a:rPr lang="ru-RU" sz="1200" kern="1200" baseline="0" dirty="0" smtClean="0">
                <a:solidFill>
                  <a:schemeClr val="tx1"/>
                </a:solidFill>
                <a:latin typeface="+mn-lt"/>
                <a:ea typeface="+mn-ea"/>
                <a:cs typeface="+mn-cs"/>
              </a:rPr>
              <a:t> Жорес Алферов предложил концепцию двойной </a:t>
            </a:r>
            <a:r>
              <a:rPr lang="ru-RU" sz="1200" kern="1200" baseline="0" dirty="0" err="1" smtClean="0">
                <a:solidFill>
                  <a:schemeClr val="tx1"/>
                </a:solidFill>
                <a:latin typeface="+mn-lt"/>
                <a:ea typeface="+mn-ea"/>
                <a:cs typeface="+mn-cs"/>
              </a:rPr>
              <a:t>гетероструктуры</a:t>
            </a:r>
            <a:r>
              <a:rPr lang="ru-RU" sz="1200" kern="1200" baseline="0" dirty="0" smtClean="0">
                <a:solidFill>
                  <a:schemeClr val="tx1"/>
                </a:solidFill>
                <a:latin typeface="+mn-lt"/>
                <a:ea typeface="+mn-ea"/>
                <a:cs typeface="+mn-cs"/>
              </a:rPr>
              <a:t>,  для создания лазера. Зонная схема которого представлена на этом слайде.</a:t>
            </a:r>
          </a:p>
          <a:p>
            <a:pPr lvl="0" algn="just"/>
            <a:r>
              <a:rPr lang="ru-RU" sz="1200" kern="1200" baseline="0" dirty="0" smtClean="0">
                <a:solidFill>
                  <a:schemeClr val="tx1"/>
                </a:solidFill>
                <a:latin typeface="+mn-lt"/>
                <a:ea typeface="+mn-ea"/>
                <a:cs typeface="+mn-cs"/>
              </a:rPr>
              <a:t>Принцип действия этого лазера следующий, носители заряда из легированных барьерных областей под действием внешнего электрического поля, сваливаются в яму, где происходит рекомбинация электронно-дырочных пар, излучая при этом фотон. Т.е в процессе участвуют носители заряда из зоны проводимости и валентной зоны. В данном случае говорят о межзонных переходах. А лазер называют межзонным лазером на двойном гетеропереходе (</a:t>
            </a:r>
            <a:r>
              <a:rPr lang="en-US" sz="1200" kern="1200" baseline="0" dirty="0" smtClean="0">
                <a:solidFill>
                  <a:schemeClr val="tx1"/>
                </a:solidFill>
                <a:latin typeface="+mn-lt"/>
                <a:ea typeface="+mn-ea"/>
                <a:cs typeface="+mn-cs"/>
              </a:rPr>
              <a:t>DHL</a:t>
            </a:r>
            <a:r>
              <a:rPr lang="ru-RU" sz="1200" kern="1200" baseline="0" dirty="0" smtClean="0">
                <a:solidFill>
                  <a:schemeClr val="tx1"/>
                </a:solidFill>
                <a:latin typeface="+mn-lt"/>
                <a:ea typeface="+mn-ea"/>
                <a:cs typeface="+mn-cs"/>
              </a:rPr>
              <a:t>)</a:t>
            </a:r>
            <a:endParaRPr lang="en-US" sz="1200" kern="1200" baseline="0" dirty="0" smtClean="0">
              <a:solidFill>
                <a:schemeClr val="tx1"/>
              </a:solidFill>
              <a:latin typeface="+mn-lt"/>
              <a:ea typeface="+mn-ea"/>
              <a:cs typeface="+mn-cs"/>
            </a:endParaRPr>
          </a:p>
          <a:p>
            <a:pPr lvl="0" algn="just"/>
            <a:endParaRPr lang="ru-RU" sz="1200" kern="1200" dirty="0" smtClean="0">
              <a:solidFill>
                <a:schemeClr val="tx1"/>
              </a:solidFill>
              <a:latin typeface="+mn-lt"/>
              <a:ea typeface="+mn-ea"/>
              <a:cs typeface="+mn-cs"/>
            </a:endParaRPr>
          </a:p>
          <a:p>
            <a:pPr lvl="1" algn="just"/>
            <a:r>
              <a:rPr lang="ru-RU" sz="1200" kern="1200" dirty="0" smtClean="0">
                <a:solidFill>
                  <a:schemeClr val="tx1"/>
                </a:solidFill>
                <a:latin typeface="+mn-lt"/>
                <a:ea typeface="+mn-ea"/>
                <a:cs typeface="+mn-cs"/>
              </a:rPr>
              <a:t>Одна </a:t>
            </a:r>
            <a:r>
              <a:rPr lang="ru-RU" sz="1200" kern="1200" dirty="0" err="1" smtClean="0">
                <a:solidFill>
                  <a:schemeClr val="tx1"/>
                </a:solidFill>
                <a:latin typeface="+mn-lt"/>
                <a:ea typeface="+mn-ea"/>
                <a:cs typeface="+mn-cs"/>
              </a:rPr>
              <a:t>эл</a:t>
            </a:r>
            <a:r>
              <a:rPr lang="ru-RU" sz="1200" kern="1200" dirty="0" smtClean="0">
                <a:solidFill>
                  <a:schemeClr val="tx1"/>
                </a:solidFill>
                <a:latin typeface="+mn-lt"/>
                <a:ea typeface="+mn-ea"/>
                <a:cs typeface="+mn-cs"/>
              </a:rPr>
              <a:t>. Дыр. Пара образует один фотон</a:t>
            </a:r>
          </a:p>
          <a:p>
            <a:pPr lvl="1" algn="just"/>
            <a:r>
              <a:rPr lang="ru-RU" sz="1200" kern="1200" dirty="0" smtClean="0">
                <a:solidFill>
                  <a:schemeClr val="tx1"/>
                </a:solidFill>
                <a:latin typeface="+mn-lt"/>
                <a:ea typeface="+mn-ea"/>
                <a:cs typeface="+mn-cs"/>
              </a:rPr>
              <a:t>Энергия </a:t>
            </a:r>
            <a:r>
              <a:rPr lang="ru-RU" sz="1200" kern="1200" dirty="0" err="1" smtClean="0">
                <a:solidFill>
                  <a:schemeClr val="tx1"/>
                </a:solidFill>
                <a:latin typeface="+mn-lt"/>
                <a:ea typeface="+mn-ea"/>
                <a:cs typeface="+mn-cs"/>
              </a:rPr>
              <a:t>изл</a:t>
            </a:r>
            <a:r>
              <a:rPr lang="ru-RU" sz="1200" kern="1200" dirty="0" smtClean="0">
                <a:solidFill>
                  <a:schemeClr val="tx1"/>
                </a:solidFill>
                <a:latin typeface="+mn-lt"/>
                <a:ea typeface="+mn-ea"/>
                <a:cs typeface="+mn-cs"/>
              </a:rPr>
              <a:t>. в этом случае</a:t>
            </a:r>
          </a:p>
          <a:p>
            <a:pPr lvl="1" algn="just"/>
            <a:r>
              <a:rPr lang="ru-RU" sz="1200" kern="1200" dirty="0" smtClean="0">
                <a:solidFill>
                  <a:schemeClr val="tx1"/>
                </a:solidFill>
                <a:latin typeface="+mn-lt"/>
                <a:ea typeface="+mn-ea"/>
                <a:cs typeface="+mn-cs"/>
              </a:rPr>
              <a:t>Волновод  - барьерные слои – т.к. диэлектрическая проницаемость у них больше, чем в яме.</a:t>
            </a:r>
          </a:p>
          <a:p>
            <a:pPr algn="just"/>
            <a:endParaRPr lang="ru-RU" dirty="0"/>
          </a:p>
        </p:txBody>
      </p:sp>
      <p:sp>
        <p:nvSpPr>
          <p:cNvPr id="4" name="Номер слайда 3"/>
          <p:cNvSpPr>
            <a:spLocks noGrp="1"/>
          </p:cNvSpPr>
          <p:nvPr>
            <p:ph type="sldNum" sz="quarter" idx="10"/>
          </p:nvPr>
        </p:nvSpPr>
        <p:spPr/>
        <p:txBody>
          <a:bodyPr/>
          <a:lstStyle/>
          <a:p>
            <a:pPr>
              <a:defRPr/>
            </a:pPr>
            <a:fld id="{B6038726-C3A9-4138-A591-857CFD3D58B8}" type="slidenum">
              <a:rPr lang="ru-RU" smtClean="0"/>
              <a:pPr>
                <a:defRPr/>
              </a:pPr>
              <a:t>2</a:t>
            </a:fld>
            <a:endParaRPr lang="ru-RU"/>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Я говорил, что частоту ККЛ можно перестраивать температурой однако это неудобно – необходимо выставлять и поддерживать заданную температуру, Если</a:t>
            </a:r>
            <a:r>
              <a:rPr lang="ru-RU" baseline="0" dirty="0" smtClean="0"/>
              <a:t> греть быстро, то не факт, что нагреется равномерно, </a:t>
            </a:r>
            <a:r>
              <a:rPr lang="ru-RU" baseline="0" dirty="0" err="1" smtClean="0"/>
              <a:t>вообщем</a:t>
            </a:r>
            <a:r>
              <a:rPr lang="ru-RU" baseline="0" dirty="0" smtClean="0"/>
              <a:t> сложно все. Команда ученых … предложила способ изменять частоту лазера с помощью поршня, которым в подложке создаются напряжения, тем самым меняя частоту. Для сравнения мы температурой перестраиваем на доли %, а данным методом перестраивают частоту на 3 % или около того.</a:t>
            </a:r>
            <a:endParaRPr lang="ru-RU" dirty="0"/>
          </a:p>
        </p:txBody>
      </p:sp>
      <p:sp>
        <p:nvSpPr>
          <p:cNvPr id="4" name="Номер слайда 3"/>
          <p:cNvSpPr>
            <a:spLocks noGrp="1"/>
          </p:cNvSpPr>
          <p:nvPr>
            <p:ph type="sldNum" sz="quarter" idx="10"/>
          </p:nvPr>
        </p:nvSpPr>
        <p:spPr/>
        <p:txBody>
          <a:bodyPr/>
          <a:lstStyle/>
          <a:p>
            <a:pPr>
              <a:defRPr/>
            </a:pPr>
            <a:fld id="{B6038726-C3A9-4138-A591-857CFD3D58B8}" type="slidenum">
              <a:rPr lang="ru-RU" smtClean="0"/>
              <a:pPr>
                <a:defRPr/>
              </a:pPr>
              <a:t>11</a:t>
            </a:fld>
            <a:endParaRPr lang="ru-RU"/>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Образ слайда 1"/>
          <p:cNvSpPr>
            <a:spLocks noGrp="1" noRot="1" noChangeAspect="1"/>
          </p:cNvSpPr>
          <p:nvPr>
            <p:ph type="sldImg"/>
          </p:nvPr>
        </p:nvSpPr>
        <p:spPr bwMode="auto">
          <a:noFill/>
          <a:ln>
            <a:solidFill>
              <a:srgbClr val="000000"/>
            </a:solidFill>
            <a:miter lim="800000"/>
            <a:headEnd/>
            <a:tailEnd/>
          </a:ln>
        </p:spPr>
      </p:sp>
      <p:sp>
        <p:nvSpPr>
          <p:cNvPr id="31746"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ru-RU" dirty="0" smtClean="0"/>
              <a:t>Поговорим об еще одном </a:t>
            </a:r>
            <a:r>
              <a:rPr lang="ru-RU" dirty="0" err="1" smtClean="0"/>
              <a:t>дивайсе</a:t>
            </a:r>
            <a:r>
              <a:rPr lang="ru-RU" dirty="0" smtClean="0"/>
              <a:t> улучшающий</a:t>
            </a:r>
            <a:r>
              <a:rPr lang="ru-RU" baseline="0" dirty="0" smtClean="0"/>
              <a:t> работу ККЛ.  Известно, что ККЛ обладает широкой </a:t>
            </a:r>
            <a:r>
              <a:rPr lang="ru-RU" baseline="0" dirty="0" err="1" smtClean="0"/>
              <a:t>диаграмой</a:t>
            </a:r>
            <a:r>
              <a:rPr lang="ru-RU" baseline="0" dirty="0" smtClean="0"/>
              <a:t> направленности, т.е. мощность лазера рассеивается в широком угле, и </a:t>
            </a:r>
            <a:r>
              <a:rPr lang="ru-RU" baseline="0" dirty="0" err="1" smtClean="0"/>
              <a:t>что-бы</a:t>
            </a:r>
            <a:r>
              <a:rPr lang="ru-RU" baseline="0" dirty="0" smtClean="0"/>
              <a:t> собрать излучение </a:t>
            </a:r>
            <a:r>
              <a:rPr lang="en-US" baseline="0" dirty="0" err="1" smtClean="0"/>
              <a:t>Hu</a:t>
            </a:r>
            <a:r>
              <a:rPr lang="en-US" baseline="0" dirty="0" smtClean="0"/>
              <a:t>, Lee, Kumar</a:t>
            </a:r>
            <a:r>
              <a:rPr lang="ru-RU" baseline="0" dirty="0" smtClean="0"/>
              <a:t> </a:t>
            </a:r>
            <a:r>
              <a:rPr lang="ru-RU" baseline="0" dirty="0" err="1" smtClean="0"/>
              <a:t>ом</a:t>
            </a:r>
            <a:r>
              <a:rPr lang="ru-RU" baseline="0" dirty="0" smtClean="0"/>
              <a:t> было предложено использовать линзу. ККЛ на этом рисунке это вот эта полоска.  </a:t>
            </a:r>
            <a:r>
              <a:rPr lang="en-US" baseline="0" dirty="0" smtClean="0"/>
              <a:t>Spacer</a:t>
            </a:r>
            <a:r>
              <a:rPr lang="ru-RU" baseline="0" dirty="0" smtClean="0"/>
              <a:t> из </a:t>
            </a:r>
            <a:r>
              <a:rPr lang="en-US" sz="1200" kern="1200" baseline="0" dirty="0" smtClean="0">
                <a:solidFill>
                  <a:schemeClr val="tx1"/>
                </a:solidFill>
                <a:latin typeface="+mn-lt"/>
                <a:ea typeface="+mn-ea"/>
                <a:cs typeface="+mn-cs"/>
              </a:rPr>
              <a:t>high-resistivity silicon</a:t>
            </a:r>
            <a:r>
              <a:rPr lang="ru-RU" sz="1200" kern="1200" baseline="0" dirty="0" smtClean="0">
                <a:solidFill>
                  <a:schemeClr val="tx1"/>
                </a:solidFill>
                <a:latin typeface="+mn-lt"/>
                <a:ea typeface="+mn-ea"/>
                <a:cs typeface="+mn-cs"/>
              </a:rPr>
              <a:t>. 38 – удерживающая всю эту конструкцию клипса</a:t>
            </a:r>
            <a:endParaRPr lang="ru-RU" dirty="0" smtClean="0"/>
          </a:p>
        </p:txBody>
      </p:sp>
      <p:sp>
        <p:nvSpPr>
          <p:cNvPr id="31747"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4D598DA-E345-4E11-ABDE-861542253257}" type="slidenum">
              <a:rPr lang="ru-RU"/>
              <a:pPr fontAlgn="base">
                <a:spcBef>
                  <a:spcPct val="0"/>
                </a:spcBef>
                <a:spcAft>
                  <a:spcPct val="0"/>
                </a:spcAft>
              </a:pPr>
              <a:t>12</a:t>
            </a:fld>
            <a:endParaRPr lang="ru-RU"/>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В итоге, как</a:t>
            </a:r>
            <a:r>
              <a:rPr lang="ru-RU" baseline="0" dirty="0" smtClean="0"/>
              <a:t> видно из эксперимента в котором изучались диаграммы направленности ККЛ с линзой и без, им удалось используя линзу эффективно собрать ТГц лазерное излучение. Измерения мощности излучения лазера показали, что при использовании линзы мощность излучения, в пять раз выше, чем при использование классического конуса </a:t>
            </a:r>
            <a:r>
              <a:rPr lang="ru-RU" baseline="0" dirty="0" err="1" smtClean="0"/>
              <a:t>винстона</a:t>
            </a:r>
            <a:r>
              <a:rPr lang="ru-RU" baseline="0" dirty="0" smtClean="0"/>
              <a:t>. Сравниваем красную кривую и синюю возле которой написано 5 К.</a:t>
            </a:r>
            <a:endParaRPr lang="ru-RU" dirty="0"/>
          </a:p>
        </p:txBody>
      </p:sp>
      <p:sp>
        <p:nvSpPr>
          <p:cNvPr id="4" name="Номер слайда 3"/>
          <p:cNvSpPr>
            <a:spLocks noGrp="1"/>
          </p:cNvSpPr>
          <p:nvPr>
            <p:ph type="sldNum" sz="quarter" idx="10"/>
          </p:nvPr>
        </p:nvSpPr>
        <p:spPr/>
        <p:txBody>
          <a:bodyPr/>
          <a:lstStyle/>
          <a:p>
            <a:pPr>
              <a:defRPr/>
            </a:pPr>
            <a:fld id="{B6038726-C3A9-4138-A591-857CFD3D58B8}" type="slidenum">
              <a:rPr lang="ru-RU" smtClean="0"/>
              <a:pPr>
                <a:defRPr/>
              </a:pPr>
              <a:t>13</a:t>
            </a:fld>
            <a:endParaRPr lang="ru-RU"/>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Перейдем</a:t>
            </a:r>
            <a:r>
              <a:rPr lang="ru-RU" baseline="0" dirty="0" smtClean="0"/>
              <a:t> к исследованиям, которые проводятся в нашем институте с применением ККЛ. Все ККЛ нам были предоставлены Юрием Григорьевичем Садофьевым. Лазеры фирмы </a:t>
            </a:r>
            <a:r>
              <a:rPr lang="en-US" baseline="0" dirty="0" smtClean="0"/>
              <a:t>Trion</a:t>
            </a:r>
            <a:r>
              <a:rPr lang="ru-RU" baseline="0" dirty="0" smtClean="0"/>
              <a:t>. На данном слайде представлен внешний вид лазера. Желтая площадка – это чип на котором расположены 2 ККЛ. Золотыми проволочками лазеры распаиваются на контактную площадку, к которой припаивается кабель через который питается лазер. Сам лазер для эффективного охлаждения крепиться на медном </a:t>
            </a:r>
            <a:r>
              <a:rPr lang="ru-RU" baseline="0" dirty="0" err="1" smtClean="0"/>
              <a:t>теплоотводе</a:t>
            </a:r>
            <a:r>
              <a:rPr lang="ru-RU" baseline="0" dirty="0" smtClean="0"/>
              <a:t>.  Это вид снаружи, а </a:t>
            </a:r>
            <a:r>
              <a:rPr lang="ru-RU" baseline="0" dirty="0" err="1" smtClean="0"/>
              <a:t>что-же</a:t>
            </a:r>
            <a:r>
              <a:rPr lang="ru-RU" baseline="0" dirty="0" smtClean="0"/>
              <a:t> внутри? </a:t>
            </a:r>
            <a:endParaRPr lang="ru-RU" dirty="0"/>
          </a:p>
        </p:txBody>
      </p:sp>
      <p:sp>
        <p:nvSpPr>
          <p:cNvPr id="4" name="Номер слайда 3"/>
          <p:cNvSpPr>
            <a:spLocks noGrp="1"/>
          </p:cNvSpPr>
          <p:nvPr>
            <p:ph type="sldNum" sz="quarter" idx="10"/>
          </p:nvPr>
        </p:nvSpPr>
        <p:spPr/>
        <p:txBody>
          <a:bodyPr/>
          <a:lstStyle/>
          <a:p>
            <a:pPr>
              <a:defRPr/>
            </a:pPr>
            <a:fld id="{B6038726-C3A9-4138-A591-857CFD3D58B8}" type="slidenum">
              <a:rPr lang="ru-RU" smtClean="0"/>
              <a:pPr>
                <a:defRPr/>
              </a:pPr>
              <a:t>14</a:t>
            </a:fld>
            <a:endParaRPr lang="ru-RU"/>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Структуры были выращены методом </a:t>
            </a:r>
            <a:r>
              <a:rPr lang="ru-RU" dirty="0" err="1" smtClean="0"/>
              <a:t>молякулярно-пучковой</a:t>
            </a:r>
            <a:r>
              <a:rPr lang="ru-RU" baseline="0" dirty="0" smtClean="0"/>
              <a:t> эпитаксии на подложке </a:t>
            </a:r>
            <a:r>
              <a:rPr lang="en-US" baseline="0" dirty="0" err="1" smtClean="0"/>
              <a:t>GaAs</a:t>
            </a:r>
            <a:r>
              <a:rPr lang="en-US" baseline="0" dirty="0" smtClean="0"/>
              <a:t>. </a:t>
            </a:r>
            <a:r>
              <a:rPr lang="ru-RU" baseline="0" dirty="0" smtClean="0"/>
              <a:t>Активная область структуры состоит из повторяющихся квантовых ям </a:t>
            </a:r>
            <a:r>
              <a:rPr lang="en-US" baseline="0" dirty="0" err="1" smtClean="0"/>
              <a:t>GaAs</a:t>
            </a:r>
            <a:r>
              <a:rPr lang="ru-RU" baseline="0" dirty="0" smtClean="0"/>
              <a:t>, разделенных барьером </a:t>
            </a:r>
            <a:r>
              <a:rPr lang="en-US" baseline="0" dirty="0" err="1" smtClean="0"/>
              <a:t>AlGaAs</a:t>
            </a:r>
            <a:r>
              <a:rPr lang="en-US" baseline="0" dirty="0" smtClean="0"/>
              <a:t>.</a:t>
            </a:r>
          </a:p>
          <a:p>
            <a:r>
              <a:rPr lang="ru-RU" dirty="0" smtClean="0"/>
              <a:t> На</a:t>
            </a:r>
            <a:r>
              <a:rPr lang="ru-RU" baseline="0" dirty="0" smtClean="0"/>
              <a:t> представленной зонная схема  одного из имеющихся у нас в распоряжении лазера изображено только два периода структуры, как я говорил их количество достигает нескольких сотен.</a:t>
            </a:r>
          </a:p>
          <a:p>
            <a:endParaRPr lang="ru-RU" dirty="0" smtClean="0"/>
          </a:p>
          <a:p>
            <a:pPr lvl="1"/>
            <a:r>
              <a:rPr lang="ru-RU" sz="1200" kern="1200" dirty="0" smtClean="0">
                <a:solidFill>
                  <a:schemeClr val="tx1"/>
                </a:solidFill>
                <a:latin typeface="+mn-lt"/>
                <a:ea typeface="+mn-ea"/>
                <a:cs typeface="+mn-cs"/>
              </a:rPr>
              <a:t>структуры изготовлены в виде полосковой </a:t>
            </a:r>
            <a:r>
              <a:rPr lang="ru-RU" sz="1200" kern="1200" dirty="0" err="1" smtClean="0">
                <a:solidFill>
                  <a:schemeClr val="tx1"/>
                </a:solidFill>
                <a:latin typeface="+mn-lt"/>
                <a:ea typeface="+mn-ea"/>
                <a:cs typeface="+mn-cs"/>
              </a:rPr>
              <a:t>меза-структуры</a:t>
            </a:r>
            <a:r>
              <a:rPr lang="ru-RU" sz="1200" kern="1200" dirty="0" smtClean="0">
                <a:solidFill>
                  <a:schemeClr val="tx1"/>
                </a:solidFill>
                <a:latin typeface="+mn-lt"/>
                <a:ea typeface="+mn-ea"/>
                <a:cs typeface="+mn-cs"/>
              </a:rPr>
              <a:t>. </a:t>
            </a:r>
          </a:p>
          <a:p>
            <a:pPr lvl="1"/>
            <a:r>
              <a:rPr lang="ru-RU" sz="1200" kern="1200" dirty="0" smtClean="0">
                <a:solidFill>
                  <a:schemeClr val="tx1"/>
                </a:solidFill>
                <a:latin typeface="+mn-lt"/>
                <a:ea typeface="+mn-ea"/>
                <a:cs typeface="+mn-cs"/>
              </a:rPr>
              <a:t>Для уменьшения потерь ККЛ помещался в двойной металлический полосковый волновод </a:t>
            </a:r>
          </a:p>
          <a:p>
            <a:pPr lvl="1"/>
            <a:r>
              <a:rPr lang="ru-RU" sz="1200" kern="1200" dirty="0" smtClean="0">
                <a:solidFill>
                  <a:schemeClr val="tx1"/>
                </a:solidFill>
                <a:latin typeface="+mn-lt"/>
                <a:ea typeface="+mn-ea"/>
                <a:cs typeface="+mn-cs"/>
              </a:rPr>
              <a:t>Расчетный коэффициент усиления одной из имеющейся у нас лазерной структуры</a:t>
            </a:r>
          </a:p>
          <a:p>
            <a:pPr lvl="1"/>
            <a:r>
              <a:rPr lang="ru-RU" sz="1200" kern="1200" dirty="0" smtClean="0">
                <a:solidFill>
                  <a:schemeClr val="tx1"/>
                </a:solidFill>
                <a:latin typeface="+mn-lt"/>
                <a:ea typeface="+mn-ea"/>
                <a:cs typeface="+mn-cs"/>
              </a:rPr>
              <a:t>Данный лазер проектировался на частоту генерации 2,6 ТГц</a:t>
            </a:r>
          </a:p>
          <a:p>
            <a:r>
              <a:rPr lang="ru-RU" baseline="0" dirty="0" smtClean="0"/>
              <a:t> </a:t>
            </a:r>
            <a:endParaRPr lang="ru-RU" dirty="0"/>
          </a:p>
        </p:txBody>
      </p:sp>
      <p:sp>
        <p:nvSpPr>
          <p:cNvPr id="4" name="Номер слайда 3"/>
          <p:cNvSpPr>
            <a:spLocks noGrp="1"/>
          </p:cNvSpPr>
          <p:nvPr>
            <p:ph type="sldNum" sz="quarter" idx="10"/>
          </p:nvPr>
        </p:nvSpPr>
        <p:spPr/>
        <p:txBody>
          <a:bodyPr/>
          <a:lstStyle/>
          <a:p>
            <a:pPr>
              <a:defRPr/>
            </a:pPr>
            <a:fld id="{B6038726-C3A9-4138-A591-857CFD3D58B8}" type="slidenum">
              <a:rPr lang="ru-RU" smtClean="0"/>
              <a:pPr>
                <a:defRPr/>
              </a:pPr>
              <a:t>15</a:t>
            </a:fld>
            <a:endParaRPr lang="ru-RU"/>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lvl="0"/>
            <a:r>
              <a:rPr lang="ru-RU" sz="1200" kern="1200" dirty="0" smtClean="0">
                <a:solidFill>
                  <a:schemeClr val="tx1"/>
                </a:solidFill>
                <a:latin typeface="+mn-lt"/>
                <a:ea typeface="+mn-ea"/>
                <a:cs typeface="+mn-cs"/>
              </a:rPr>
              <a:t>Изучались спектры ККЛ</a:t>
            </a:r>
          </a:p>
          <a:p>
            <a:r>
              <a:rPr lang="ru-RU" sz="1200" kern="1200" dirty="0" smtClean="0">
                <a:solidFill>
                  <a:schemeClr val="tx1"/>
                </a:solidFill>
                <a:latin typeface="+mn-lt"/>
                <a:ea typeface="+mn-ea"/>
                <a:cs typeface="+mn-cs"/>
              </a:rPr>
              <a:t>Оптическая схема установки для измерения спектров</a:t>
            </a:r>
          </a:p>
          <a:p>
            <a:pPr lvl="1"/>
            <a:r>
              <a:rPr lang="ru-RU" sz="1200" kern="1200" dirty="0" smtClean="0">
                <a:solidFill>
                  <a:schemeClr val="tx1"/>
                </a:solidFill>
                <a:latin typeface="+mn-lt"/>
                <a:ea typeface="+mn-ea"/>
                <a:cs typeface="+mn-cs"/>
              </a:rPr>
              <a:t>Измерения проводились в импульсном режиме</a:t>
            </a:r>
          </a:p>
          <a:p>
            <a:pPr lvl="1"/>
            <a:r>
              <a:rPr lang="ru-RU" sz="1200" kern="1200" dirty="0" smtClean="0">
                <a:solidFill>
                  <a:schemeClr val="tx1"/>
                </a:solidFill>
                <a:latin typeface="+mn-lt"/>
                <a:ea typeface="+mn-ea"/>
                <a:cs typeface="+mn-cs"/>
              </a:rPr>
              <a:t>Лазер размещался в криостате замкнутого цикла</a:t>
            </a:r>
          </a:p>
          <a:p>
            <a:pPr lvl="1"/>
            <a:r>
              <a:rPr lang="ru-RU" sz="1200" kern="1200" dirty="0" smtClean="0">
                <a:solidFill>
                  <a:schemeClr val="tx1"/>
                </a:solidFill>
                <a:latin typeface="+mn-lt"/>
                <a:ea typeface="+mn-ea"/>
                <a:cs typeface="+mn-cs"/>
              </a:rPr>
              <a:t>Излучение по вакуумным волноводам, через входное окно заводилось в</a:t>
            </a:r>
          </a:p>
          <a:p>
            <a:pPr lvl="1"/>
            <a:r>
              <a:rPr lang="ru-RU" sz="1200" kern="1200" dirty="0" smtClean="0">
                <a:solidFill>
                  <a:schemeClr val="tx1"/>
                </a:solidFill>
                <a:latin typeface="+mn-lt"/>
                <a:ea typeface="+mn-ea"/>
                <a:cs typeface="+mn-cs"/>
              </a:rPr>
              <a:t>Пройдя через оптическую систему спектрометра</a:t>
            </a:r>
          </a:p>
          <a:p>
            <a:pPr lvl="1"/>
            <a:r>
              <a:rPr lang="en-US" sz="1200" kern="1200" dirty="0" err="1" smtClean="0">
                <a:solidFill>
                  <a:schemeClr val="tx1"/>
                </a:solidFill>
                <a:latin typeface="+mn-lt"/>
                <a:ea typeface="+mn-ea"/>
                <a:cs typeface="+mn-cs"/>
              </a:rPr>
              <a:t>Ge</a:t>
            </a:r>
            <a:r>
              <a:rPr lang="ru-RU" sz="1200" kern="1200" dirty="0" smtClean="0">
                <a:solidFill>
                  <a:schemeClr val="tx1"/>
                </a:solidFill>
                <a:latin typeface="+mn-lt"/>
                <a:ea typeface="+mn-ea"/>
                <a:cs typeface="+mn-cs"/>
              </a:rPr>
              <a:t>/</a:t>
            </a:r>
            <a:r>
              <a:rPr lang="en-US" sz="1200" kern="1200" dirty="0" err="1" smtClean="0">
                <a:solidFill>
                  <a:schemeClr val="tx1"/>
                </a:solidFill>
                <a:latin typeface="+mn-lt"/>
                <a:ea typeface="+mn-ea"/>
                <a:cs typeface="+mn-cs"/>
              </a:rPr>
              <a:t>Ga</a:t>
            </a:r>
            <a:r>
              <a:rPr lang="ru-RU" sz="1200" kern="1200" dirty="0" smtClean="0">
                <a:solidFill>
                  <a:schemeClr val="tx1"/>
                </a:solidFill>
                <a:latin typeface="+mn-lt"/>
                <a:ea typeface="+mn-ea"/>
                <a:cs typeface="+mn-cs"/>
              </a:rPr>
              <a:t> приемник в гелиевом </a:t>
            </a:r>
            <a:r>
              <a:rPr lang="ru-RU" sz="1200" kern="1200" dirty="0" err="1" smtClean="0">
                <a:solidFill>
                  <a:schemeClr val="tx1"/>
                </a:solidFill>
                <a:latin typeface="+mn-lt"/>
                <a:ea typeface="+mn-ea"/>
                <a:cs typeface="+mn-cs"/>
              </a:rPr>
              <a:t>дьюаре</a:t>
            </a:r>
            <a:r>
              <a:rPr lang="ru-RU" sz="1200" kern="1200" dirty="0" smtClean="0">
                <a:solidFill>
                  <a:schemeClr val="tx1"/>
                </a:solidFill>
                <a:latin typeface="+mn-lt"/>
                <a:ea typeface="+mn-ea"/>
                <a:cs typeface="+mn-cs"/>
              </a:rPr>
              <a:t> СТГ-40 </a:t>
            </a:r>
          </a:p>
          <a:p>
            <a:endParaRPr lang="ru-RU" dirty="0"/>
          </a:p>
        </p:txBody>
      </p:sp>
      <p:sp>
        <p:nvSpPr>
          <p:cNvPr id="4" name="Номер слайда 3"/>
          <p:cNvSpPr>
            <a:spLocks noGrp="1"/>
          </p:cNvSpPr>
          <p:nvPr>
            <p:ph type="sldNum" sz="quarter" idx="10"/>
          </p:nvPr>
        </p:nvSpPr>
        <p:spPr/>
        <p:txBody>
          <a:bodyPr/>
          <a:lstStyle/>
          <a:p>
            <a:pPr>
              <a:defRPr/>
            </a:pPr>
            <a:fld id="{B6038726-C3A9-4138-A591-857CFD3D58B8}" type="slidenum">
              <a:rPr lang="ru-RU" smtClean="0"/>
              <a:pPr>
                <a:defRPr/>
              </a:pPr>
              <a:t>16</a:t>
            </a:fld>
            <a:endParaRPr lang="ru-RU"/>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Вот как все выглядит в действительности…</a:t>
            </a:r>
            <a:endParaRPr lang="ru-RU" dirty="0"/>
          </a:p>
        </p:txBody>
      </p:sp>
      <p:sp>
        <p:nvSpPr>
          <p:cNvPr id="4" name="Номер слайда 3"/>
          <p:cNvSpPr>
            <a:spLocks noGrp="1"/>
          </p:cNvSpPr>
          <p:nvPr>
            <p:ph type="sldNum" sz="quarter" idx="10"/>
          </p:nvPr>
        </p:nvSpPr>
        <p:spPr/>
        <p:txBody>
          <a:bodyPr/>
          <a:lstStyle/>
          <a:p>
            <a:pPr>
              <a:defRPr/>
            </a:pPr>
            <a:fld id="{B6038726-C3A9-4138-A591-857CFD3D58B8}" type="slidenum">
              <a:rPr lang="ru-RU" smtClean="0"/>
              <a:pPr>
                <a:defRPr/>
              </a:pPr>
              <a:t>17</a:t>
            </a:fld>
            <a:endParaRPr lang="ru-RU"/>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lvl="0"/>
            <a:r>
              <a:rPr lang="ru-RU" sz="1200" kern="1200" dirty="0" smtClean="0">
                <a:solidFill>
                  <a:schemeClr val="tx1"/>
                </a:solidFill>
                <a:latin typeface="+mn-lt"/>
                <a:ea typeface="+mn-ea"/>
                <a:cs typeface="+mn-cs"/>
              </a:rPr>
              <a:t>Вот что нам удалось померить. Представлены результаты измерений спектров</a:t>
            </a:r>
          </a:p>
          <a:p>
            <a:pPr lvl="1"/>
            <a:r>
              <a:rPr lang="ru-RU" sz="1200" kern="1200" dirty="0" smtClean="0">
                <a:solidFill>
                  <a:schemeClr val="tx1"/>
                </a:solidFill>
                <a:latin typeface="+mn-lt"/>
                <a:ea typeface="+mn-ea"/>
                <a:cs typeface="+mn-cs"/>
              </a:rPr>
              <a:t>Измерения проводились в импульсном режиме</a:t>
            </a:r>
          </a:p>
          <a:p>
            <a:pPr lvl="1"/>
            <a:r>
              <a:rPr lang="ru-RU" sz="1200" kern="1200" dirty="0" smtClean="0">
                <a:solidFill>
                  <a:schemeClr val="tx1"/>
                </a:solidFill>
                <a:latin typeface="+mn-lt"/>
                <a:ea typeface="+mn-ea"/>
                <a:cs typeface="+mn-cs"/>
              </a:rPr>
              <a:t>С длительностью импульса ....</a:t>
            </a:r>
            <a:r>
              <a:rPr lang="en-US" sz="1200" kern="1200" dirty="0" smtClean="0">
                <a:solidFill>
                  <a:schemeClr val="tx1"/>
                </a:solidFill>
                <a:latin typeface="+mn-lt"/>
                <a:ea typeface="+mn-ea"/>
                <a:cs typeface="+mn-cs"/>
              </a:rPr>
              <a:t>T</a:t>
            </a:r>
            <a:r>
              <a:rPr lang="ru-RU" sz="1200"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rPr>
              <a:t>res</a:t>
            </a:r>
            <a:r>
              <a:rPr lang="ru-RU" sz="1200" kern="1200" dirty="0" smtClean="0">
                <a:solidFill>
                  <a:schemeClr val="tx1"/>
                </a:solidFill>
                <a:latin typeface="+mn-lt"/>
                <a:ea typeface="+mn-ea"/>
                <a:cs typeface="+mn-cs"/>
              </a:rPr>
              <a:t>…</a:t>
            </a:r>
          </a:p>
          <a:p>
            <a:pPr lvl="1"/>
            <a:r>
              <a:rPr lang="ru-RU" sz="1200" kern="1200" dirty="0" smtClean="0">
                <a:solidFill>
                  <a:schemeClr val="tx1"/>
                </a:solidFill>
                <a:latin typeface="+mn-lt"/>
                <a:ea typeface="+mn-ea"/>
                <a:cs typeface="+mn-cs"/>
              </a:rPr>
              <a:t>Видна зависимость частоты излучения ККЛ от температуры. </a:t>
            </a:r>
          </a:p>
          <a:p>
            <a:pPr lvl="1"/>
            <a:r>
              <a:rPr lang="ru-RU" sz="1200" kern="1200" dirty="0" smtClean="0">
                <a:solidFill>
                  <a:schemeClr val="tx1"/>
                </a:solidFill>
                <a:latin typeface="+mn-lt"/>
                <a:ea typeface="+mn-ea"/>
                <a:cs typeface="+mn-cs"/>
              </a:rPr>
              <a:t>Как видно из представленных спектров, частота генерации лазера меняется по нелинейному закону. </a:t>
            </a:r>
          </a:p>
          <a:p>
            <a:endParaRPr lang="ru-RU" dirty="0"/>
          </a:p>
        </p:txBody>
      </p:sp>
      <p:sp>
        <p:nvSpPr>
          <p:cNvPr id="4" name="Номер слайда 3"/>
          <p:cNvSpPr>
            <a:spLocks noGrp="1"/>
          </p:cNvSpPr>
          <p:nvPr>
            <p:ph type="sldNum" sz="quarter" idx="10"/>
          </p:nvPr>
        </p:nvSpPr>
        <p:spPr/>
        <p:txBody>
          <a:bodyPr/>
          <a:lstStyle/>
          <a:p>
            <a:pPr>
              <a:defRPr/>
            </a:pPr>
            <a:fld id="{B6038726-C3A9-4138-A591-857CFD3D58B8}" type="slidenum">
              <a:rPr lang="ru-RU" smtClean="0"/>
              <a:pPr>
                <a:defRPr/>
              </a:pPr>
              <a:t>18</a:t>
            </a:fld>
            <a:endParaRPr lang="ru-RU"/>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smtClean="0"/>
          </a:p>
          <a:p>
            <a:pPr lvl="1"/>
            <a:r>
              <a:rPr lang="ru-RU" sz="1200" kern="1200" dirty="0" smtClean="0">
                <a:solidFill>
                  <a:schemeClr val="tx1"/>
                </a:solidFill>
                <a:latin typeface="+mn-lt"/>
                <a:ea typeface="+mn-ea"/>
                <a:cs typeface="+mn-cs"/>
              </a:rPr>
              <a:t>Для его визуализации построена зависимость, приведенная на данном слайде</a:t>
            </a:r>
          </a:p>
          <a:p>
            <a:pPr lvl="1"/>
            <a:r>
              <a:rPr lang="ru-RU" sz="1200" kern="1200" dirty="0" smtClean="0">
                <a:solidFill>
                  <a:schemeClr val="tx1"/>
                </a:solidFill>
                <a:latin typeface="+mn-lt"/>
                <a:ea typeface="+mn-ea"/>
                <a:cs typeface="+mn-cs"/>
              </a:rPr>
              <a:t>Зависимость похожа на параболу.</a:t>
            </a:r>
          </a:p>
          <a:p>
            <a:pPr lvl="1"/>
            <a:r>
              <a:rPr lang="ru-RU" sz="1200" kern="1200" dirty="0" smtClean="0">
                <a:solidFill>
                  <a:schemeClr val="tx1"/>
                </a:solidFill>
                <a:latin typeface="+mn-lt"/>
                <a:ea typeface="+mn-ea"/>
                <a:cs typeface="+mn-cs"/>
              </a:rPr>
              <a:t>Для себя отметим, что увеличение температуры введет к уменьшению частоты</a:t>
            </a:r>
          </a:p>
          <a:p>
            <a:pPr lvl="1"/>
            <a:r>
              <a:rPr lang="ru-RU" sz="1200" kern="1200" dirty="0" smtClean="0">
                <a:solidFill>
                  <a:schemeClr val="tx1"/>
                </a:solidFill>
                <a:latin typeface="+mn-lt"/>
                <a:ea typeface="+mn-ea"/>
                <a:cs typeface="+mn-cs"/>
              </a:rPr>
              <a:t>Уменьшение частоты излучения лазера с ростом температуры наблюдалось в ряде других работ, представлены в </a:t>
            </a:r>
            <a:r>
              <a:rPr lang="ru-RU" sz="1200" kern="1200" dirty="0" err="1" smtClean="0">
                <a:solidFill>
                  <a:schemeClr val="tx1"/>
                </a:solidFill>
                <a:latin typeface="+mn-lt"/>
                <a:ea typeface="+mn-ea"/>
                <a:cs typeface="+mn-cs"/>
              </a:rPr>
              <a:t>ниж</a:t>
            </a:r>
            <a:r>
              <a:rPr lang="ru-RU" sz="1200" kern="1200" dirty="0" smtClean="0">
                <a:solidFill>
                  <a:schemeClr val="tx1"/>
                </a:solidFill>
                <a:latin typeface="+mn-lt"/>
                <a:ea typeface="+mn-ea"/>
                <a:cs typeface="+mn-cs"/>
              </a:rPr>
              <a:t> части слайда</a:t>
            </a:r>
          </a:p>
          <a:p>
            <a:endParaRPr lang="ru-RU" dirty="0"/>
          </a:p>
        </p:txBody>
      </p:sp>
      <p:sp>
        <p:nvSpPr>
          <p:cNvPr id="4" name="Номер слайда 3"/>
          <p:cNvSpPr>
            <a:spLocks noGrp="1"/>
          </p:cNvSpPr>
          <p:nvPr>
            <p:ph type="sldNum" sz="quarter" idx="10"/>
          </p:nvPr>
        </p:nvSpPr>
        <p:spPr/>
        <p:txBody>
          <a:bodyPr/>
          <a:lstStyle/>
          <a:p>
            <a:pPr>
              <a:defRPr/>
            </a:pPr>
            <a:fld id="{B6038726-C3A9-4138-A591-857CFD3D58B8}" type="slidenum">
              <a:rPr lang="ru-RU" smtClean="0"/>
              <a:pPr>
                <a:defRPr/>
              </a:pPr>
              <a:t>19</a:t>
            </a:fld>
            <a:endParaRPr lang="ru-RU"/>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Образ слайда 1"/>
          <p:cNvSpPr>
            <a:spLocks noGrp="1" noRot="1" noChangeAspect="1" noTextEdit="1"/>
          </p:cNvSpPr>
          <p:nvPr>
            <p:ph type="sldImg"/>
          </p:nvPr>
        </p:nvSpPr>
        <p:spPr bwMode="auto">
          <a:noFill/>
          <a:ln>
            <a:solidFill>
              <a:srgbClr val="000000"/>
            </a:solidFill>
            <a:miter lim="800000"/>
            <a:headEnd/>
            <a:tailEnd/>
          </a:ln>
        </p:spPr>
      </p:sp>
      <p:sp>
        <p:nvSpPr>
          <p:cNvPr id="45058" name="Заметки 2"/>
          <p:cNvSpPr>
            <a:spLocks noGrp="1"/>
          </p:cNvSpPr>
          <p:nvPr>
            <p:ph type="body" idx="1"/>
          </p:nvPr>
        </p:nvSpPr>
        <p:spPr bwMode="auto">
          <a:noFill/>
        </p:spPr>
        <p:txBody>
          <a:bodyPr wrap="square"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ru-RU" dirty="0" err="1" smtClean="0"/>
              <a:t>Знае</a:t>
            </a:r>
            <a:r>
              <a:rPr lang="ru-RU" dirty="0" smtClean="0"/>
              <a:t> где и как излучает лазер мы начали применять в</a:t>
            </a:r>
            <a:r>
              <a:rPr lang="ru-RU" baseline="0" dirty="0" smtClean="0"/>
              <a:t> спектроскопии узкозонных материалов </a:t>
            </a:r>
            <a:r>
              <a:rPr lang="ru-RU" sz="1200" kern="1200" dirty="0" smtClean="0">
                <a:solidFill>
                  <a:schemeClr val="tx1"/>
                </a:solidFill>
                <a:latin typeface="+mn-lt"/>
                <a:ea typeface="+mn-ea"/>
                <a:cs typeface="+mn-cs"/>
              </a:rPr>
              <a:t>на основе </a:t>
            </a:r>
            <a:r>
              <a:rPr lang="ru-RU" sz="1200" kern="1200" dirty="0" err="1" smtClean="0">
                <a:solidFill>
                  <a:schemeClr val="tx1"/>
                </a:solidFill>
                <a:latin typeface="+mn-lt"/>
                <a:ea typeface="+mn-ea"/>
                <a:cs typeface="+mn-cs"/>
              </a:rPr>
              <a:t>HgTe</a:t>
            </a:r>
            <a:r>
              <a:rPr lang="ru-RU" sz="1200" kern="1200" dirty="0" smtClean="0">
                <a:solidFill>
                  <a:schemeClr val="tx1"/>
                </a:solidFill>
                <a:latin typeface="+mn-lt"/>
                <a:ea typeface="+mn-ea"/>
                <a:cs typeface="+mn-cs"/>
              </a:rPr>
              <a:t>/</a:t>
            </a:r>
            <a:r>
              <a:rPr lang="ru-RU" sz="1200" kern="1200" dirty="0" err="1" smtClean="0">
                <a:solidFill>
                  <a:schemeClr val="tx1"/>
                </a:solidFill>
                <a:latin typeface="+mn-lt"/>
                <a:ea typeface="+mn-ea"/>
                <a:cs typeface="+mn-cs"/>
              </a:rPr>
              <a:t>CdTe</a:t>
            </a:r>
            <a:r>
              <a:rPr lang="ru-RU" sz="1200" kern="1200" dirty="0" smtClean="0">
                <a:solidFill>
                  <a:schemeClr val="tx1"/>
                </a:solidFill>
                <a:latin typeface="+mn-lt"/>
                <a:ea typeface="+mn-ea"/>
                <a:cs typeface="+mn-cs"/>
              </a:rPr>
              <a:t> перспективных для создания приемников ТГц излучения.</a:t>
            </a:r>
          </a:p>
          <a:p>
            <a:r>
              <a:rPr lang="ru-RU" sz="1200" kern="1200" dirty="0" smtClean="0">
                <a:solidFill>
                  <a:schemeClr val="tx1"/>
                </a:solidFill>
                <a:latin typeface="+mn-lt"/>
                <a:ea typeface="+mn-ea"/>
                <a:cs typeface="+mn-cs"/>
              </a:rPr>
              <a:t>Данные структуры интересны тем, что обладают узкой ЗЗ</a:t>
            </a:r>
          </a:p>
          <a:p>
            <a:r>
              <a:rPr lang="ru-RU" sz="1200" kern="1200" dirty="0" smtClean="0">
                <a:solidFill>
                  <a:schemeClr val="tx1"/>
                </a:solidFill>
                <a:latin typeface="+mn-lt"/>
                <a:ea typeface="+mn-ea"/>
                <a:cs typeface="+mn-cs"/>
              </a:rPr>
              <a:t>-Варьируя ширину КЯ можно перестраивать ширину ЗЗ, что иллюстрирует лев. рисунок</a:t>
            </a:r>
          </a:p>
          <a:p>
            <a:r>
              <a:rPr lang="ru-RU" sz="1200" kern="1200" dirty="0" smtClean="0">
                <a:solidFill>
                  <a:schemeClr val="tx1"/>
                </a:solidFill>
                <a:latin typeface="+mn-lt"/>
                <a:ea typeface="+mn-ea"/>
                <a:cs typeface="+mn-cs"/>
              </a:rPr>
              <a:t>Как показали расчеты у данных структур линейный закон дисперсии, как у нынче модного </a:t>
            </a:r>
            <a:r>
              <a:rPr lang="ru-RU" sz="1200" kern="1200" dirty="0" err="1" smtClean="0">
                <a:solidFill>
                  <a:schemeClr val="tx1"/>
                </a:solidFill>
                <a:latin typeface="+mn-lt"/>
                <a:ea typeface="+mn-ea"/>
                <a:cs typeface="+mn-cs"/>
              </a:rPr>
              <a:t>графена</a:t>
            </a:r>
            <a:r>
              <a:rPr lang="ru-RU" sz="1200" kern="1200" dirty="0" smtClean="0">
                <a:solidFill>
                  <a:schemeClr val="tx1"/>
                </a:solidFill>
                <a:latin typeface="+mn-lt"/>
                <a:ea typeface="+mn-ea"/>
                <a:cs typeface="+mn-cs"/>
              </a:rPr>
              <a:t>. </a:t>
            </a:r>
          </a:p>
          <a:p>
            <a:r>
              <a:rPr lang="ru-RU" sz="1200" kern="1200" dirty="0" smtClean="0">
                <a:solidFill>
                  <a:schemeClr val="tx1"/>
                </a:solidFill>
                <a:latin typeface="+mn-lt"/>
                <a:ea typeface="+mn-ea"/>
                <a:cs typeface="+mn-cs"/>
              </a:rPr>
              <a:t>Из представленного зонного спектра одной из исследуемых структур видно, что ширина ЗЗ </a:t>
            </a:r>
            <a:r>
              <a:rPr lang="ru-RU" sz="1200" kern="1200" dirty="0" err="1" smtClean="0">
                <a:solidFill>
                  <a:schemeClr val="tx1"/>
                </a:solidFill>
                <a:latin typeface="+mn-lt"/>
                <a:ea typeface="+mn-ea"/>
                <a:cs typeface="+mn-cs"/>
              </a:rPr>
              <a:t>сост</a:t>
            </a:r>
            <a:r>
              <a:rPr lang="ru-RU" sz="1200" kern="1200" dirty="0" smtClean="0">
                <a:solidFill>
                  <a:schemeClr val="tx1"/>
                </a:solidFill>
                <a:latin typeface="+mn-lt"/>
                <a:ea typeface="+mn-ea"/>
                <a:cs typeface="+mn-cs"/>
              </a:rPr>
              <a:t> несколько </a:t>
            </a:r>
            <a:r>
              <a:rPr lang="ru-RU" sz="1200" kern="1200" dirty="0" err="1" smtClean="0">
                <a:solidFill>
                  <a:schemeClr val="tx1"/>
                </a:solidFill>
                <a:latin typeface="+mn-lt"/>
                <a:ea typeface="+mn-ea"/>
                <a:cs typeface="+mn-cs"/>
              </a:rPr>
              <a:t>меВ</a:t>
            </a:r>
            <a:endParaRPr lang="ru-RU"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Перспективная область применения таких структур – приемники ТГц диапазоне.</a:t>
            </a:r>
          </a:p>
          <a:p>
            <a:r>
              <a:rPr lang="ru-RU" sz="1200" kern="1200" dirty="0" smtClean="0">
                <a:solidFill>
                  <a:schemeClr val="tx1"/>
                </a:solidFill>
                <a:latin typeface="+mn-lt"/>
                <a:ea typeface="+mn-ea"/>
                <a:cs typeface="+mn-cs"/>
              </a:rPr>
              <a:t>(Высокая подвижность носителей заряда ~ миллион см^2/</a:t>
            </a:r>
            <a:r>
              <a:rPr lang="en-US" sz="1200" kern="1200" dirty="0" smtClean="0">
                <a:solidFill>
                  <a:schemeClr val="tx1"/>
                </a:solidFill>
                <a:latin typeface="+mn-lt"/>
                <a:ea typeface="+mn-ea"/>
                <a:cs typeface="+mn-cs"/>
              </a:rPr>
              <a:t>Vs</a:t>
            </a:r>
            <a:r>
              <a:rPr lang="ru-RU" sz="1200" kern="1200" dirty="0" smtClean="0">
                <a:solidFill>
                  <a:schemeClr val="tx1"/>
                </a:solidFill>
                <a:latin typeface="+mn-lt"/>
                <a:ea typeface="+mn-ea"/>
                <a:cs typeface="+mn-cs"/>
              </a:rPr>
              <a:t>)</a:t>
            </a:r>
          </a:p>
          <a:p>
            <a:pPr marL="0" marR="0" lvl="0" indent="0" algn="l" defTabSz="914400" rtl="0" eaLnBrk="1" fontAlgn="base" latinLnBrk="0" hangingPunct="1">
              <a:lnSpc>
                <a:spcPct val="100000"/>
              </a:lnSpc>
              <a:spcBef>
                <a:spcPct val="0"/>
              </a:spcBef>
              <a:spcAft>
                <a:spcPct val="0"/>
              </a:spcAft>
              <a:buClrTx/>
              <a:buSzTx/>
              <a:buFontTx/>
              <a:buNone/>
              <a:tabLst/>
              <a:defRPr/>
            </a:pPr>
            <a:endParaRPr lang="ru-RU" sz="1200" kern="1200" dirty="0" smtClean="0">
              <a:solidFill>
                <a:schemeClr val="tx1"/>
              </a:solidFill>
              <a:latin typeface="+mn-lt"/>
              <a:ea typeface="+mn-ea"/>
              <a:cs typeface="+mn-cs"/>
            </a:endParaRPr>
          </a:p>
          <a:p>
            <a:pPr>
              <a:spcBef>
                <a:spcPct val="0"/>
              </a:spcBef>
            </a:pPr>
            <a:r>
              <a:rPr lang="ru-RU" baseline="0" dirty="0" smtClean="0"/>
              <a:t>. </a:t>
            </a:r>
          </a:p>
          <a:p>
            <a:pPr>
              <a:spcBef>
                <a:spcPct val="0"/>
              </a:spcBef>
            </a:pPr>
            <a:endParaRPr lang="ru-RU" dirty="0" smtClean="0"/>
          </a:p>
        </p:txBody>
      </p:sp>
      <p:sp>
        <p:nvSpPr>
          <p:cNvPr id="45059"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90CB2F3-7503-4FE4-B986-482FE3F99B02}" type="slidenum">
              <a:rPr lang="ru-RU"/>
              <a:pPr fontAlgn="base">
                <a:spcBef>
                  <a:spcPct val="0"/>
                </a:spcBef>
                <a:spcAft>
                  <a:spcPct val="0"/>
                </a:spcAft>
              </a:pPr>
              <a:t>20</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fontScale="77500" lnSpcReduction="20000"/>
          </a:bodyPr>
          <a:lstStyle/>
          <a:p>
            <a:pPr lvl="0" algn="just"/>
            <a:r>
              <a:rPr lang="ru-RU" sz="1200" kern="1200" dirty="0" smtClean="0">
                <a:solidFill>
                  <a:schemeClr val="tx1"/>
                </a:solidFill>
                <a:latin typeface="+mn-lt"/>
                <a:ea typeface="+mn-ea"/>
                <a:cs typeface="+mn-cs"/>
              </a:rPr>
              <a:t>ККЛ</a:t>
            </a:r>
          </a:p>
          <a:p>
            <a:pPr lvl="1" algn="just"/>
            <a:r>
              <a:rPr lang="en-US" sz="1200" kern="1200" dirty="0" smtClean="0">
                <a:solidFill>
                  <a:schemeClr val="tx1"/>
                </a:solidFill>
                <a:latin typeface="+mn-lt"/>
                <a:ea typeface="+mn-ea"/>
                <a:cs typeface="+mn-cs"/>
              </a:rPr>
              <a:t>	</a:t>
            </a:r>
            <a:r>
              <a:rPr lang="ru-RU" sz="1200" kern="1200" dirty="0" smtClean="0">
                <a:solidFill>
                  <a:schemeClr val="tx1"/>
                </a:solidFill>
                <a:latin typeface="+mn-lt"/>
                <a:ea typeface="+mn-ea"/>
                <a:cs typeface="+mn-cs"/>
              </a:rPr>
              <a:t>Казаринов и Сурис предложили новую концепцию для лазеров.  Вместо того , чтобы носители </a:t>
            </a:r>
            <a:r>
              <a:rPr lang="ru-RU" sz="1200" kern="1200" dirty="0" err="1" smtClean="0">
                <a:solidFill>
                  <a:schemeClr val="tx1"/>
                </a:solidFill>
                <a:latin typeface="+mn-lt"/>
                <a:ea typeface="+mn-ea"/>
                <a:cs typeface="+mn-cs"/>
              </a:rPr>
              <a:t>рекомбинировали</a:t>
            </a:r>
            <a:r>
              <a:rPr lang="ru-RU" sz="1200" kern="1200" dirty="0" smtClean="0">
                <a:solidFill>
                  <a:schemeClr val="tx1"/>
                </a:solidFill>
                <a:latin typeface="+mn-lt"/>
                <a:ea typeface="+mn-ea"/>
                <a:cs typeface="+mn-cs"/>
              </a:rPr>
              <a:t>, излучая фотон, при межзонных переходах, уничтожая тем самым  сами себя и лишая возможности дальнейшего участия носителей в </a:t>
            </a:r>
            <a:r>
              <a:rPr lang="ru-RU" sz="1200" kern="1200" dirty="0" err="1" smtClean="0">
                <a:solidFill>
                  <a:schemeClr val="tx1"/>
                </a:solidFill>
                <a:latin typeface="+mn-lt"/>
                <a:ea typeface="+mn-ea"/>
                <a:cs typeface="+mn-cs"/>
              </a:rPr>
              <a:t>излучательных</a:t>
            </a:r>
            <a:r>
              <a:rPr lang="ru-RU" sz="1200" kern="1200" dirty="0" smtClean="0">
                <a:solidFill>
                  <a:schemeClr val="tx1"/>
                </a:solidFill>
                <a:latin typeface="+mn-lt"/>
                <a:ea typeface="+mn-ea"/>
                <a:cs typeface="+mn-cs"/>
              </a:rPr>
              <a:t> процессах. Было предложено использовать  концепцию </a:t>
            </a:r>
            <a:r>
              <a:rPr lang="ru-RU" sz="1200" kern="1200" dirty="0" err="1" smtClean="0">
                <a:solidFill>
                  <a:schemeClr val="tx1"/>
                </a:solidFill>
                <a:latin typeface="+mn-lt"/>
                <a:ea typeface="+mn-ea"/>
                <a:cs typeface="+mn-cs"/>
              </a:rPr>
              <a:t>межподзонных</a:t>
            </a:r>
            <a:r>
              <a:rPr lang="ru-RU" sz="1200" kern="1200" dirty="0" smtClean="0">
                <a:solidFill>
                  <a:schemeClr val="tx1"/>
                </a:solidFill>
                <a:latin typeface="+mn-lt"/>
                <a:ea typeface="+mn-ea"/>
                <a:cs typeface="+mn-cs"/>
              </a:rPr>
              <a:t> переходов. Носители заряда , в этом случае не </a:t>
            </a:r>
            <a:r>
              <a:rPr lang="ru-RU" sz="1200" kern="1200" dirty="0" err="1" smtClean="0">
                <a:solidFill>
                  <a:schemeClr val="tx1"/>
                </a:solidFill>
                <a:latin typeface="+mn-lt"/>
                <a:ea typeface="+mn-ea"/>
                <a:cs typeface="+mn-cs"/>
              </a:rPr>
              <a:t>рекомбинируют</a:t>
            </a:r>
            <a:r>
              <a:rPr lang="ru-RU" sz="1200" kern="1200" dirty="0" smtClean="0">
                <a:solidFill>
                  <a:schemeClr val="tx1"/>
                </a:solidFill>
                <a:latin typeface="+mn-lt"/>
                <a:ea typeface="+mn-ea"/>
                <a:cs typeface="+mn-cs"/>
              </a:rPr>
              <a:t> с дырками, а участвуют в так называемых </a:t>
            </a:r>
            <a:r>
              <a:rPr lang="ru-RU" sz="1200" kern="1200" dirty="0" err="1" smtClean="0">
                <a:solidFill>
                  <a:schemeClr val="tx1"/>
                </a:solidFill>
                <a:latin typeface="+mn-lt"/>
                <a:ea typeface="+mn-ea"/>
                <a:cs typeface="+mn-cs"/>
              </a:rPr>
              <a:t>межподзонных</a:t>
            </a:r>
            <a:r>
              <a:rPr lang="ru-RU" sz="1200" kern="1200" dirty="0" smtClean="0">
                <a:solidFill>
                  <a:schemeClr val="tx1"/>
                </a:solidFill>
                <a:latin typeface="+mn-lt"/>
                <a:ea typeface="+mn-ea"/>
                <a:cs typeface="+mn-cs"/>
              </a:rPr>
              <a:t> переходах, излучая при этом фотон. Такие переходы идут в одной зоне –</a:t>
            </a:r>
            <a:r>
              <a:rPr lang="ru-RU" sz="1200" kern="1200" dirty="0" err="1" smtClean="0">
                <a:solidFill>
                  <a:schemeClr val="tx1"/>
                </a:solidFill>
                <a:latin typeface="+mn-lt"/>
                <a:ea typeface="+mn-ea"/>
                <a:cs typeface="+mn-cs"/>
              </a:rPr>
              <a:t>зоне</a:t>
            </a:r>
            <a:r>
              <a:rPr lang="ru-RU" sz="1200" kern="1200" dirty="0" smtClean="0">
                <a:solidFill>
                  <a:schemeClr val="tx1"/>
                </a:solidFill>
                <a:latin typeface="+mn-lt"/>
                <a:ea typeface="+mn-ea"/>
                <a:cs typeface="+mn-cs"/>
              </a:rPr>
              <a:t> проводимости, между различными </a:t>
            </a:r>
            <a:r>
              <a:rPr lang="ru-RU" sz="1200" kern="1200" dirty="0" err="1" smtClean="0">
                <a:solidFill>
                  <a:schemeClr val="tx1"/>
                </a:solidFill>
                <a:latin typeface="+mn-lt"/>
                <a:ea typeface="+mn-ea"/>
                <a:cs typeface="+mn-cs"/>
              </a:rPr>
              <a:t>подзонами</a:t>
            </a:r>
            <a:r>
              <a:rPr lang="ru-RU" sz="1200" kern="1200" dirty="0" smtClean="0">
                <a:solidFill>
                  <a:schemeClr val="tx1"/>
                </a:solidFill>
                <a:latin typeface="+mn-lt"/>
                <a:ea typeface="+mn-ea"/>
                <a:cs typeface="+mn-cs"/>
              </a:rPr>
              <a:t> размерного квантования.</a:t>
            </a:r>
          </a:p>
          <a:p>
            <a:pPr lvl="1" algn="just"/>
            <a:r>
              <a:rPr lang="en-US" sz="1200" kern="1200" dirty="0" smtClean="0">
                <a:solidFill>
                  <a:schemeClr val="tx1"/>
                </a:solidFill>
                <a:latin typeface="+mn-lt"/>
                <a:ea typeface="+mn-ea"/>
                <a:cs typeface="+mn-cs"/>
              </a:rPr>
              <a:t>	</a:t>
            </a:r>
            <a:r>
              <a:rPr lang="ru-RU" sz="1200" kern="1200" dirty="0" smtClean="0">
                <a:solidFill>
                  <a:schemeClr val="tx1"/>
                </a:solidFill>
                <a:latin typeface="+mn-lt"/>
                <a:ea typeface="+mn-ea"/>
                <a:cs typeface="+mn-cs"/>
              </a:rPr>
              <a:t>Было предложено использовать  многослойную периодическую систему,</a:t>
            </a:r>
            <a:r>
              <a:rPr lang="en-US" sz="1200" kern="1200" dirty="0" smtClean="0">
                <a:solidFill>
                  <a:schemeClr val="tx1"/>
                </a:solidFill>
                <a:latin typeface="+mn-lt"/>
                <a:ea typeface="+mn-ea"/>
                <a:cs typeface="+mn-cs"/>
              </a:rPr>
              <a:t> </a:t>
            </a:r>
            <a:r>
              <a:rPr lang="ru-RU" sz="1200" kern="1200" dirty="0" smtClean="0">
                <a:solidFill>
                  <a:schemeClr val="tx1"/>
                </a:solidFill>
                <a:latin typeface="+mn-lt"/>
                <a:ea typeface="+mn-ea"/>
                <a:cs typeface="+mn-cs"/>
              </a:rPr>
              <a:t>создавая</a:t>
            </a:r>
            <a:r>
              <a:rPr lang="ru-RU" sz="1200" kern="1200" baseline="0" dirty="0" smtClean="0">
                <a:solidFill>
                  <a:schemeClr val="tx1"/>
                </a:solidFill>
                <a:latin typeface="+mn-lt"/>
                <a:ea typeface="+mn-ea"/>
                <a:cs typeface="+mn-cs"/>
              </a:rPr>
              <a:t> тем самым каскад </a:t>
            </a:r>
            <a:r>
              <a:rPr lang="ru-RU" sz="1200" kern="1200" baseline="0" dirty="0" err="1" smtClean="0">
                <a:solidFill>
                  <a:schemeClr val="tx1"/>
                </a:solidFill>
                <a:latin typeface="+mn-lt"/>
                <a:ea typeface="+mn-ea"/>
                <a:cs typeface="+mn-cs"/>
              </a:rPr>
              <a:t>подзон</a:t>
            </a:r>
            <a:r>
              <a:rPr lang="ru-RU" sz="1200" kern="1200" baseline="0" dirty="0" smtClean="0">
                <a:solidFill>
                  <a:schemeClr val="tx1"/>
                </a:solidFill>
                <a:latin typeface="+mn-lt"/>
                <a:ea typeface="+mn-ea"/>
                <a:cs typeface="+mn-cs"/>
              </a:rPr>
              <a:t> по которому электроны скатываются, излучая фотон. Т.е. </a:t>
            </a:r>
            <a:r>
              <a:rPr lang="ru-RU" sz="1200" kern="1200" dirty="0" smtClean="0">
                <a:solidFill>
                  <a:schemeClr val="tx1"/>
                </a:solidFill>
                <a:latin typeface="+mn-lt"/>
                <a:ea typeface="+mn-ea"/>
                <a:cs typeface="+mn-cs"/>
              </a:rPr>
              <a:t>каждый электрон излучает один фотон в </a:t>
            </a:r>
            <a:r>
              <a:rPr lang="ru-RU" sz="1200" kern="1200" dirty="0" err="1" smtClean="0">
                <a:solidFill>
                  <a:schemeClr val="tx1"/>
                </a:solidFill>
                <a:latin typeface="+mn-lt"/>
                <a:ea typeface="+mn-ea"/>
                <a:cs typeface="+mn-cs"/>
              </a:rPr>
              <a:t>каждои</a:t>
            </a:r>
            <a:r>
              <a:rPr lang="ru-RU" sz="1200" kern="1200" dirty="0" smtClean="0">
                <a:solidFill>
                  <a:schemeClr val="tx1"/>
                </a:solidFill>
                <a:latin typeface="+mn-lt"/>
                <a:ea typeface="+mn-ea"/>
                <a:cs typeface="+mn-cs"/>
              </a:rPr>
              <a:t> каскаде. </a:t>
            </a:r>
            <a:r>
              <a:rPr lang="ru-RU" sz="1200" kern="1200" dirty="0" err="1" smtClean="0">
                <a:solidFill>
                  <a:schemeClr val="tx1"/>
                </a:solidFill>
                <a:latin typeface="+mn-lt"/>
                <a:ea typeface="+mn-ea"/>
                <a:cs typeface="+mn-cs"/>
              </a:rPr>
              <a:t>Колличество</a:t>
            </a:r>
            <a:r>
              <a:rPr lang="ru-RU" sz="1200" kern="1200" dirty="0" smtClean="0">
                <a:solidFill>
                  <a:schemeClr val="tx1"/>
                </a:solidFill>
                <a:latin typeface="+mn-lt"/>
                <a:ea typeface="+mn-ea"/>
                <a:cs typeface="+mn-cs"/>
              </a:rPr>
              <a:t> каскадов</a:t>
            </a:r>
            <a:r>
              <a:rPr lang="ru-RU" sz="1200" kern="1200" baseline="0" dirty="0" smtClean="0">
                <a:solidFill>
                  <a:schemeClr val="tx1"/>
                </a:solidFill>
                <a:latin typeface="+mn-lt"/>
                <a:ea typeface="+mn-ea"/>
                <a:cs typeface="+mn-cs"/>
              </a:rPr>
              <a:t> или периодов активной области структуры обычно доходит до </a:t>
            </a:r>
            <a:r>
              <a:rPr lang="ru-RU" sz="1200" kern="1200" baseline="0" dirty="0" err="1" smtClean="0">
                <a:solidFill>
                  <a:schemeClr val="tx1"/>
                </a:solidFill>
                <a:latin typeface="+mn-lt"/>
                <a:ea typeface="+mn-ea"/>
                <a:cs typeface="+mn-cs"/>
              </a:rPr>
              <a:t>несколиких</a:t>
            </a:r>
            <a:r>
              <a:rPr lang="ru-RU" sz="1200" kern="1200" baseline="0" dirty="0" smtClean="0">
                <a:solidFill>
                  <a:schemeClr val="tx1"/>
                </a:solidFill>
                <a:latin typeface="+mn-lt"/>
                <a:ea typeface="+mn-ea"/>
                <a:cs typeface="+mn-cs"/>
              </a:rPr>
              <a:t> сотен штук.</a:t>
            </a:r>
            <a:r>
              <a:rPr lang="ru-RU" sz="1200" kern="1200" dirty="0" smtClean="0">
                <a:solidFill>
                  <a:schemeClr val="tx1"/>
                </a:solidFill>
                <a:latin typeface="+mn-lt"/>
                <a:ea typeface="+mn-ea"/>
                <a:cs typeface="+mn-cs"/>
              </a:rPr>
              <a:t> Получается, что каждый электрон, пройдя через структуру, излучает около сотню фотонов . Это хорошо – предпосылки к высокой выходной мощности.</a:t>
            </a:r>
          </a:p>
          <a:p>
            <a:pPr lvl="1" algn="just"/>
            <a:r>
              <a:rPr lang="ru-RU" sz="1200" kern="1200" dirty="0" smtClean="0">
                <a:solidFill>
                  <a:schemeClr val="tx1"/>
                </a:solidFill>
                <a:latin typeface="+mn-lt"/>
                <a:ea typeface="+mn-ea"/>
                <a:cs typeface="+mn-cs"/>
              </a:rPr>
              <a:t>	Концепция </a:t>
            </a:r>
            <a:r>
              <a:rPr lang="ru-RU" sz="1200" kern="1200" dirty="0" err="1" smtClean="0">
                <a:solidFill>
                  <a:schemeClr val="tx1"/>
                </a:solidFill>
                <a:latin typeface="+mn-lt"/>
                <a:ea typeface="+mn-ea"/>
                <a:cs typeface="+mn-cs"/>
              </a:rPr>
              <a:t>межподзонных</a:t>
            </a:r>
            <a:r>
              <a:rPr lang="ru-RU" sz="1200" kern="1200" dirty="0" smtClean="0">
                <a:solidFill>
                  <a:schemeClr val="tx1"/>
                </a:solidFill>
                <a:latin typeface="+mn-lt"/>
                <a:ea typeface="+mn-ea"/>
                <a:cs typeface="+mn-cs"/>
              </a:rPr>
              <a:t> переходов получила развитие</a:t>
            </a:r>
            <a:r>
              <a:rPr lang="en-US" sz="1200" kern="1200" dirty="0" smtClean="0">
                <a:solidFill>
                  <a:schemeClr val="tx1"/>
                </a:solidFill>
                <a:latin typeface="+mn-lt"/>
                <a:ea typeface="+mn-ea"/>
                <a:cs typeface="+mn-cs"/>
              </a:rPr>
              <a:t>.</a:t>
            </a:r>
            <a:r>
              <a:rPr lang="ru-RU" sz="1200" kern="1200" dirty="0" smtClean="0">
                <a:solidFill>
                  <a:schemeClr val="tx1"/>
                </a:solidFill>
                <a:latin typeface="+mn-lt"/>
                <a:ea typeface="+mn-ea"/>
                <a:cs typeface="+mn-cs"/>
              </a:rPr>
              <a:t> Всем известно, что для лазерной</a:t>
            </a:r>
            <a:r>
              <a:rPr lang="ru-RU" sz="1200" kern="1200" baseline="0" dirty="0" smtClean="0">
                <a:solidFill>
                  <a:schemeClr val="tx1"/>
                </a:solidFill>
                <a:latin typeface="+mn-lt"/>
                <a:ea typeface="+mn-ea"/>
                <a:cs typeface="+mn-cs"/>
              </a:rPr>
              <a:t> генерации необходимо создать инверсную населенность на рабочем переходе. Т.е. необходимо эффективно заселять верхний рабочий уровень и быстро опустошать (откачивать) с нижнего рабочего уровня. Это можно сделать различными способами. И было </a:t>
            </a:r>
            <a:r>
              <a:rPr lang="ru-RU" sz="1200" kern="1200" baseline="0" dirty="0" err="1" smtClean="0">
                <a:solidFill>
                  <a:schemeClr val="tx1"/>
                </a:solidFill>
                <a:latin typeface="+mn-lt"/>
                <a:ea typeface="+mn-ea"/>
                <a:cs typeface="+mn-cs"/>
              </a:rPr>
              <a:t>предложенно</a:t>
            </a:r>
            <a:r>
              <a:rPr lang="ru-RU" sz="1200" kern="1200" baseline="0" dirty="0" smtClean="0">
                <a:solidFill>
                  <a:schemeClr val="tx1"/>
                </a:solidFill>
                <a:latin typeface="+mn-lt"/>
                <a:ea typeface="+mn-ea"/>
                <a:cs typeface="+mn-cs"/>
              </a:rPr>
              <a:t> и </a:t>
            </a:r>
            <a:r>
              <a:rPr lang="ru-RU" sz="1200" kern="1200" baseline="0" dirty="0" err="1" smtClean="0">
                <a:solidFill>
                  <a:schemeClr val="tx1"/>
                </a:solidFill>
                <a:latin typeface="+mn-lt"/>
                <a:ea typeface="+mn-ea"/>
                <a:cs typeface="+mn-cs"/>
              </a:rPr>
              <a:t>реализованно</a:t>
            </a:r>
            <a:r>
              <a:rPr lang="ru-RU" sz="1200" kern="1200" baseline="0" dirty="0" smtClean="0">
                <a:solidFill>
                  <a:schemeClr val="tx1"/>
                </a:solidFill>
                <a:latin typeface="+mn-lt"/>
                <a:ea typeface="+mn-ea"/>
                <a:cs typeface="+mn-cs"/>
              </a:rPr>
              <a:t> множество лазерных систем, но мы рассмотрим только два дизайна ККЛ. Это упрощенные модели, но принципы заложенные в них, используются во всех современных ККЛ.</a:t>
            </a:r>
          </a:p>
          <a:p>
            <a:pPr lvl="1" algn="just"/>
            <a:r>
              <a:rPr lang="ru-RU" sz="1200" kern="1200" baseline="0" dirty="0" smtClean="0">
                <a:solidFill>
                  <a:schemeClr val="tx1"/>
                </a:solidFill>
                <a:latin typeface="+mn-lt"/>
                <a:ea typeface="+mn-ea"/>
                <a:cs typeface="+mn-cs"/>
              </a:rPr>
              <a:t>Слева представлена зонная диаграмма лазера с так называемым диагональным дизайном активной области. Дизайн назвали так, </a:t>
            </a:r>
            <a:r>
              <a:rPr lang="ru-RU" sz="1200" kern="1200" baseline="0" dirty="0" err="1" smtClean="0">
                <a:solidFill>
                  <a:schemeClr val="tx1"/>
                </a:solidFill>
                <a:latin typeface="+mn-lt"/>
                <a:ea typeface="+mn-ea"/>
                <a:cs typeface="+mn-cs"/>
              </a:rPr>
              <a:t>потому-что</a:t>
            </a:r>
            <a:r>
              <a:rPr lang="ru-RU" sz="1200" kern="1200" baseline="0" dirty="0" smtClean="0">
                <a:solidFill>
                  <a:schemeClr val="tx1"/>
                </a:solidFill>
                <a:latin typeface="+mn-lt"/>
                <a:ea typeface="+mn-ea"/>
                <a:cs typeface="+mn-cs"/>
              </a:rPr>
              <a:t> излучение фотона происходит, когда электрон переходит с уровня энергии одной КЯ на уровень другой. Следовательно, в этом случае энергия фотона это разница между уровнями энергий, расположенных в соседних КЯ. Обычно откачка электронов с нижнего рабочего состояния происходит за счет опт фонона. Это очень быстрый процесс по сравнению со временем жизни электронов на верхнем рабочем уровне. За счет чего обеспечивается инверсная населенность носителей на рабочем переходе.</a:t>
            </a:r>
            <a:r>
              <a:rPr lang="en-US" sz="1200" kern="1200" dirty="0" smtClean="0">
                <a:solidFill>
                  <a:schemeClr val="tx1"/>
                </a:solidFill>
                <a:latin typeface="+mn-lt"/>
                <a:ea typeface="+mn-ea"/>
                <a:cs typeface="+mn-cs"/>
              </a:rPr>
              <a:t>	</a:t>
            </a:r>
            <a:endParaRPr lang="ru-RU" sz="1200" kern="1200" dirty="0" smtClean="0">
              <a:solidFill>
                <a:schemeClr val="tx1"/>
              </a:solidFill>
              <a:latin typeface="+mn-lt"/>
              <a:ea typeface="+mn-ea"/>
              <a:cs typeface="+mn-cs"/>
            </a:endParaRPr>
          </a:p>
          <a:p>
            <a:pPr algn="just"/>
            <a:r>
              <a:rPr lang="ru-RU" dirty="0" smtClean="0"/>
              <a:t>Справа  представлена зонная диаграмма лазера с так называемым вертикальным дизайном активной области. В данном случае</a:t>
            </a:r>
            <a:r>
              <a:rPr lang="ru-RU" baseline="0" dirty="0" smtClean="0"/>
              <a:t> излучение фотона происходи при </a:t>
            </a:r>
            <a:r>
              <a:rPr lang="ru-RU" baseline="0" dirty="0" err="1" smtClean="0"/>
              <a:t>межподзонном</a:t>
            </a:r>
            <a:r>
              <a:rPr lang="ru-RU" baseline="0" dirty="0" smtClean="0"/>
              <a:t> переходе в одной КЯ. В этом случае частота излучения определяется разностью между энергетическими уровнями в одной КЯ.</a:t>
            </a:r>
            <a:endParaRPr lang="ru-RU" dirty="0"/>
          </a:p>
        </p:txBody>
      </p:sp>
      <p:sp>
        <p:nvSpPr>
          <p:cNvPr id="4" name="Номер слайда 3"/>
          <p:cNvSpPr>
            <a:spLocks noGrp="1"/>
          </p:cNvSpPr>
          <p:nvPr>
            <p:ph type="sldNum" sz="quarter" idx="10"/>
          </p:nvPr>
        </p:nvSpPr>
        <p:spPr/>
        <p:txBody>
          <a:bodyPr/>
          <a:lstStyle/>
          <a:p>
            <a:pPr>
              <a:defRPr/>
            </a:pPr>
            <a:fld id="{B6038726-C3A9-4138-A591-857CFD3D58B8}" type="slidenum">
              <a:rPr lang="ru-RU" smtClean="0"/>
              <a:pPr>
                <a:defRPr/>
              </a:pPr>
              <a:t>3</a:t>
            </a:fld>
            <a:endParaRPr lang="ru-RU"/>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pPr>
              <a:defRPr/>
            </a:pPr>
            <a:fld id="{B6038726-C3A9-4138-A591-857CFD3D58B8}" type="slidenum">
              <a:rPr lang="ru-RU" smtClean="0"/>
              <a:pPr>
                <a:defRPr/>
              </a:pPr>
              <a:t>22</a:t>
            </a:fld>
            <a:endParaRPr lang="ru-RU"/>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pPr>
              <a:defRPr/>
            </a:pPr>
            <a:fld id="{B6038726-C3A9-4138-A591-857CFD3D58B8}" type="slidenum">
              <a:rPr lang="ru-RU" smtClean="0"/>
              <a:pPr>
                <a:defRPr/>
              </a:pPr>
              <a:t>23</a:t>
            </a:fld>
            <a:endParaRPr lang="ru-RU"/>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Поговорим</a:t>
            </a:r>
            <a:r>
              <a:rPr lang="ru-RU" baseline="0" dirty="0" smtClean="0"/>
              <a:t> о недостатках простых схем ККЛ</a:t>
            </a:r>
          </a:p>
          <a:p>
            <a:r>
              <a:rPr lang="ru-RU" baseline="0" dirty="0" smtClean="0"/>
              <a:t>Рассмотрим простую 3х уровневую систему. Предполагается что электрон излучает фотон при переходе с 3 уровня на второй, но кроме такого </a:t>
            </a:r>
            <a:r>
              <a:rPr lang="ru-RU" baseline="0" dirty="0" err="1" smtClean="0"/>
              <a:t>излучательного</a:t>
            </a:r>
            <a:r>
              <a:rPr lang="ru-RU" baseline="0" dirty="0" smtClean="0"/>
              <a:t> перехода в данной системе существуют</a:t>
            </a:r>
            <a:r>
              <a:rPr lang="en-US" baseline="0" dirty="0" smtClean="0"/>
              <a:t> </a:t>
            </a:r>
            <a:r>
              <a:rPr lang="ru-RU" baseline="0" dirty="0" smtClean="0"/>
              <a:t>различные </a:t>
            </a:r>
            <a:r>
              <a:rPr lang="ru-RU" baseline="0" dirty="0" err="1" smtClean="0"/>
              <a:t>безызлучательные</a:t>
            </a:r>
            <a:r>
              <a:rPr lang="ru-RU" baseline="0" dirty="0" smtClean="0"/>
              <a:t> переходы. Инверсная населенность на рабочем переходе возможна при условии, что времена релаксации для таких переходов удовлетворяли указанному соотношению. По сути здесь написано, что электроны должны эффективно инжектироваться на верхний рабочий уровень и должно происходить быстрая откачка электронов с нижнего рабочего уровня, тогда возникнет инверсия населенности и лазер начнет излучать. </a:t>
            </a:r>
          </a:p>
          <a:p>
            <a:r>
              <a:rPr lang="ru-RU" baseline="0" dirty="0" smtClean="0"/>
              <a:t>Для двухуровневой системы </a:t>
            </a:r>
            <a:endParaRPr lang="ru-RU" dirty="0"/>
          </a:p>
        </p:txBody>
      </p:sp>
      <p:sp>
        <p:nvSpPr>
          <p:cNvPr id="4" name="Номер слайда 3"/>
          <p:cNvSpPr>
            <a:spLocks noGrp="1"/>
          </p:cNvSpPr>
          <p:nvPr>
            <p:ph type="sldNum" sz="quarter" idx="10"/>
          </p:nvPr>
        </p:nvSpPr>
        <p:spPr/>
        <p:txBody>
          <a:bodyPr/>
          <a:lstStyle/>
          <a:p>
            <a:pPr>
              <a:defRPr/>
            </a:pPr>
            <a:fld id="{B6038726-C3A9-4138-A591-857CFD3D58B8}" type="slidenum">
              <a:rPr lang="ru-RU" smtClean="0"/>
              <a:pPr>
                <a:defRPr/>
              </a:pPr>
              <a:t>24</a:t>
            </a:fld>
            <a:endParaRPr lang="ru-RU"/>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pPr>
              <a:defRPr/>
            </a:pPr>
            <a:fld id="{B6038726-C3A9-4138-A591-857CFD3D58B8}" type="slidenum">
              <a:rPr lang="ru-RU" smtClean="0"/>
              <a:pPr>
                <a:defRPr/>
              </a:pPr>
              <a:t>25</a:t>
            </a:fld>
            <a:endParaRPr lang="ru-RU"/>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pPr>
              <a:defRPr/>
            </a:pPr>
            <a:fld id="{B6038726-C3A9-4138-A591-857CFD3D58B8}" type="slidenum">
              <a:rPr lang="ru-RU" smtClean="0"/>
              <a:pPr>
                <a:defRPr/>
              </a:pPr>
              <a:t>26</a:t>
            </a:fld>
            <a:endParaRPr lang="ru-RU"/>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pPr>
              <a:defRPr/>
            </a:pPr>
            <a:fld id="{B6038726-C3A9-4138-A591-857CFD3D58B8}" type="slidenum">
              <a:rPr lang="ru-RU" smtClean="0"/>
              <a:pPr>
                <a:defRPr/>
              </a:pPr>
              <a:t>27</a:t>
            </a:fld>
            <a:endParaRPr lang="ru-RU"/>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pPr>
              <a:defRPr/>
            </a:pPr>
            <a:fld id="{B6038726-C3A9-4138-A591-857CFD3D58B8}" type="slidenum">
              <a:rPr lang="ru-RU" smtClean="0"/>
              <a:pPr>
                <a:defRPr/>
              </a:pPr>
              <a:t>28</a:t>
            </a:fld>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Какие</a:t>
            </a:r>
            <a:r>
              <a:rPr lang="ru-RU" baseline="0" dirty="0" smtClean="0"/>
              <a:t> можно обозначить преимущества ККЛ.</a:t>
            </a:r>
          </a:p>
          <a:p>
            <a:r>
              <a:rPr lang="ru-RU" baseline="0" dirty="0" smtClean="0"/>
              <a:t>Во-первых Частота лазерного излучения зависит от толщин слоев. Понятно, что меняя толщины КЯ мы будем варьировать конфигурацию энергетических уровней в КЯ.</a:t>
            </a:r>
          </a:p>
          <a:p>
            <a:pPr marL="0" marR="0" indent="0" algn="l" defTabSz="914400" rtl="0" eaLnBrk="1" fontAlgn="base" latinLnBrk="0" hangingPunct="1">
              <a:lnSpc>
                <a:spcPct val="100000"/>
              </a:lnSpc>
              <a:spcBef>
                <a:spcPct val="30000"/>
              </a:spcBef>
              <a:spcAft>
                <a:spcPct val="0"/>
              </a:spcAft>
              <a:buClrTx/>
              <a:buSzTx/>
              <a:buFontTx/>
              <a:buNone/>
              <a:tabLst/>
              <a:defRPr/>
            </a:pPr>
            <a:r>
              <a:rPr lang="ru-RU" baseline="0" dirty="0" err="1" smtClean="0"/>
              <a:t>Во-творых</a:t>
            </a:r>
            <a:r>
              <a:rPr lang="ru-RU" baseline="0" dirty="0" smtClean="0"/>
              <a:t>. Частота лазера перестраивается приложенным напряжением. Если мы имеем дело с лазером у которого диагональный дизайн активной области. То у него</a:t>
            </a:r>
            <a:r>
              <a:rPr lang="ru-RU" sz="1200" kern="1200" dirty="0" smtClean="0">
                <a:solidFill>
                  <a:schemeClr val="tx1"/>
                </a:solidFill>
                <a:latin typeface="+mn-lt"/>
                <a:ea typeface="+mn-ea"/>
                <a:cs typeface="+mn-cs"/>
              </a:rPr>
              <a:t> рабочими переходами, по сути, являются переходы между уровнями из соседних квантовых ям. Соответственно при увеличении наклона </a:t>
            </a:r>
            <a:r>
              <a:rPr lang="ru-RU" sz="1200" kern="1200" baseline="0" dirty="0" smtClean="0">
                <a:solidFill>
                  <a:schemeClr val="tx1"/>
                </a:solidFill>
                <a:latin typeface="+mn-lt"/>
                <a:ea typeface="+mn-ea"/>
                <a:cs typeface="+mn-cs"/>
              </a:rPr>
              <a:t>энергетических зон, увеличивается расстояние между энергетическими уровнями, тем самым меняется энергия рабочего перехода.</a:t>
            </a:r>
            <a:endParaRPr lang="en-US" sz="1200" kern="1200" baseline="0" dirty="0" smtClean="0">
              <a:solidFill>
                <a:schemeClr val="tx1"/>
              </a:solidFill>
              <a:latin typeface="+mn-lt"/>
              <a:ea typeface="+mn-ea"/>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ru-RU" sz="1200" kern="1200" baseline="0" dirty="0" smtClean="0">
                <a:solidFill>
                  <a:schemeClr val="tx1"/>
                </a:solidFill>
                <a:latin typeface="+mn-lt"/>
                <a:ea typeface="+mn-ea"/>
                <a:cs typeface="+mn-cs"/>
              </a:rPr>
              <a:t>Как я уже говорил – один электрон, проходя через каскадную структуру, рождает много фотонов, что создает предпосылки для высокой выходной мощности излучения (120 Вт – в импульсе, 240 мВт при комнате – 4,5 мкм, 150мВТ для ТГц).</a:t>
            </a:r>
            <a:endParaRPr lang="ru-RU" sz="1200" kern="1200" dirty="0" smtClean="0">
              <a:solidFill>
                <a:schemeClr val="tx1"/>
              </a:solidFill>
              <a:latin typeface="+mn-lt"/>
              <a:ea typeface="+mn-ea"/>
              <a:cs typeface="+mn-cs"/>
            </a:endParaRPr>
          </a:p>
          <a:p>
            <a:endParaRPr lang="ru-RU" dirty="0"/>
          </a:p>
        </p:txBody>
      </p:sp>
      <p:sp>
        <p:nvSpPr>
          <p:cNvPr id="4" name="Номер слайда 3"/>
          <p:cNvSpPr>
            <a:spLocks noGrp="1"/>
          </p:cNvSpPr>
          <p:nvPr>
            <p:ph type="sldNum" sz="quarter" idx="10"/>
          </p:nvPr>
        </p:nvSpPr>
        <p:spPr/>
        <p:txBody>
          <a:bodyPr/>
          <a:lstStyle/>
          <a:p>
            <a:pPr>
              <a:defRPr/>
            </a:pPr>
            <a:fld id="{B6038726-C3A9-4138-A591-857CFD3D58B8}" type="slidenum">
              <a:rPr lang="ru-RU" smtClean="0"/>
              <a:pPr>
                <a:defRPr/>
              </a:pPr>
              <a:t>4</a:t>
            </a:fld>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Электрическая </a:t>
            </a:r>
            <a:r>
              <a:rPr lang="ru-RU" dirty="0" err="1" smtClean="0"/>
              <a:t>неустойчивасть</a:t>
            </a:r>
            <a:r>
              <a:rPr lang="ru-RU" baseline="0" dirty="0" smtClean="0"/>
              <a:t> подавлена за счет вставки пассивных слоев.</a:t>
            </a:r>
          </a:p>
          <a:p>
            <a:r>
              <a:rPr lang="ru-RU" baseline="0" dirty="0" smtClean="0"/>
              <a:t>В ТГЦ не используют диэлектрический волновод из-за сильного поглощения излучения на свободных носителях – большие потери</a:t>
            </a:r>
          </a:p>
          <a:p>
            <a:r>
              <a:rPr lang="ru-RU" baseline="0" dirty="0" smtClean="0"/>
              <a:t>Впервые ККЛ был продемонстрирован </a:t>
            </a:r>
            <a:r>
              <a:rPr lang="ru-RU" baseline="0" dirty="0" err="1" smtClean="0"/>
              <a:t>Капассой</a:t>
            </a:r>
            <a:r>
              <a:rPr lang="ru-RU" baseline="0" dirty="0" smtClean="0"/>
              <a:t> и </a:t>
            </a:r>
            <a:r>
              <a:rPr lang="ru-RU" baseline="0" dirty="0" err="1" smtClean="0"/>
              <a:t>Фэйстом</a:t>
            </a:r>
            <a:r>
              <a:rPr lang="ru-RU" baseline="0" dirty="0" smtClean="0"/>
              <a:t> в 1994 году. Как видно из представленной зонной диаграммы один период активной области </a:t>
            </a:r>
            <a:r>
              <a:rPr lang="ru-RU" baseline="0" dirty="0" err="1" smtClean="0"/>
              <a:t>сотоит</a:t>
            </a:r>
            <a:r>
              <a:rPr lang="ru-RU" baseline="0" dirty="0" smtClean="0"/>
              <a:t> из 3 КЯ. Лазер излучал в среднем ИК диапазоне на 4,2 мкм, обладал мощностью излучения 8 мВт и работал до 90 К.  Что бы возникло индуцированное излучение в системе необходим волновод. Как видите для первого лазера на 4 мкм использовался диэлектрический волновод. Лазерную структуру поместили между обкладками из…Чуть ниже указаны параметры волновода.  На АСМ изображении отчетливо видна периодическая структура лазера. По указанному размеру на этом изображении, можно представить с какими трудностями столкнулись  технологи, чтобы создать сотни одинаковых периодов структуры, причем каждый период содержит не по одной КЯ. Зачем такие сложности нужны?  </a:t>
            </a:r>
            <a:endParaRPr lang="ru-RU" dirty="0"/>
          </a:p>
        </p:txBody>
      </p:sp>
      <p:sp>
        <p:nvSpPr>
          <p:cNvPr id="4" name="Номер слайда 3"/>
          <p:cNvSpPr>
            <a:spLocks noGrp="1"/>
          </p:cNvSpPr>
          <p:nvPr>
            <p:ph type="sldNum" sz="quarter" idx="10"/>
          </p:nvPr>
        </p:nvSpPr>
        <p:spPr/>
        <p:txBody>
          <a:bodyPr/>
          <a:lstStyle/>
          <a:p>
            <a:pPr>
              <a:defRPr/>
            </a:pPr>
            <a:fld id="{B6038726-C3A9-4138-A591-857CFD3D58B8}" type="slidenum">
              <a:rPr lang="ru-RU" smtClean="0"/>
              <a:pPr>
                <a:defRPr/>
              </a:pPr>
              <a:t>5</a:t>
            </a:fld>
            <a:endParaRPr 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Дело в том, что</a:t>
            </a:r>
            <a:r>
              <a:rPr lang="ru-RU" baseline="0" dirty="0" smtClean="0"/>
              <a:t> частоты излучения ККЛ перекрывают широкий диапазон длин волн от 2 ТГц  до 120 </a:t>
            </a:r>
            <a:r>
              <a:rPr lang="ru-RU" baseline="0" dirty="0" err="1" smtClean="0"/>
              <a:t>ТГцм</a:t>
            </a:r>
            <a:r>
              <a:rPr lang="ru-RU" baseline="0" dirty="0" smtClean="0"/>
              <a:t>. Т.е ККЛ излучают в среднем ИК и дальнем ИК диапазоне. Дальний ИК еще называют </a:t>
            </a:r>
            <a:r>
              <a:rPr lang="ru-RU" baseline="0" dirty="0" err="1" smtClean="0"/>
              <a:t>терагерцовым</a:t>
            </a:r>
            <a:r>
              <a:rPr lang="ru-RU" baseline="0" dirty="0" smtClean="0"/>
              <a:t> диапазоном, это где-то от 1 до 10 ТГц. В разных ситуациях удобно пользоваться различными </a:t>
            </a:r>
            <a:r>
              <a:rPr lang="ru-RU" baseline="0" dirty="0" err="1" smtClean="0"/>
              <a:t>еденицами</a:t>
            </a:r>
            <a:r>
              <a:rPr lang="ru-RU" baseline="0" dirty="0" smtClean="0"/>
              <a:t> измерения, поэтому я привел таблицу по которой можно перевести этот диапазон в различные </a:t>
            </a:r>
            <a:r>
              <a:rPr lang="ru-RU" baseline="0" dirty="0" err="1" smtClean="0"/>
              <a:t>еденицы</a:t>
            </a:r>
            <a:r>
              <a:rPr lang="ru-RU" baseline="0" dirty="0" smtClean="0"/>
              <a:t> измерения. </a:t>
            </a:r>
          </a:p>
          <a:p>
            <a:r>
              <a:rPr lang="ru-RU" baseline="0" dirty="0" smtClean="0"/>
              <a:t>Начнем по порядку. ККЛ в среднем ИК диапазоне находят применения в различных областях. В диапазоне длин волн от 23 до 85 ТГц ККЛ используются для различных датчиков …</a:t>
            </a:r>
          </a:p>
          <a:p>
            <a:r>
              <a:rPr lang="ru-RU" baseline="0" dirty="0" smtClean="0"/>
              <a:t>Также в среднем ИК диапазоне можно выделить два атмосферных окна.  В области частот 23-37 ТГЦ и 60-100 ТГЦ. Поэтому перспективным видится применение ККЛ для оптической связи…</a:t>
            </a:r>
          </a:p>
          <a:p>
            <a:r>
              <a:rPr lang="ru-RU" baseline="0" dirty="0" smtClean="0"/>
              <a:t>Далее рассмотрим </a:t>
            </a:r>
            <a:r>
              <a:rPr lang="ru-RU" baseline="0" dirty="0" err="1" smtClean="0"/>
              <a:t>терагерцовый</a:t>
            </a:r>
            <a:r>
              <a:rPr lang="ru-RU" baseline="0" dirty="0" smtClean="0"/>
              <a:t> диапазон или как его еще называют дальний ИК диапазон длин волн.</a:t>
            </a:r>
            <a:endParaRPr lang="ru-RU" dirty="0"/>
          </a:p>
        </p:txBody>
      </p:sp>
      <p:sp>
        <p:nvSpPr>
          <p:cNvPr id="4" name="Номер слайда 3"/>
          <p:cNvSpPr>
            <a:spLocks noGrp="1"/>
          </p:cNvSpPr>
          <p:nvPr>
            <p:ph type="sldNum" sz="quarter" idx="10"/>
          </p:nvPr>
        </p:nvSpPr>
        <p:spPr/>
        <p:txBody>
          <a:bodyPr/>
          <a:lstStyle/>
          <a:p>
            <a:pPr>
              <a:defRPr/>
            </a:pPr>
            <a:fld id="{B6038726-C3A9-4138-A591-857CFD3D58B8}" type="slidenum">
              <a:rPr lang="ru-RU" smtClean="0"/>
              <a:pPr>
                <a:defRPr/>
              </a:pPr>
              <a:t>6</a:t>
            </a:fld>
            <a:endParaRPr lang="ru-R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8,32 ТГц</a:t>
            </a:r>
            <a:r>
              <a:rPr lang="ru-RU" baseline="0" dirty="0" smtClean="0"/>
              <a:t> продольный опт фонон в </a:t>
            </a:r>
            <a:r>
              <a:rPr lang="en-US" baseline="0" dirty="0" err="1" smtClean="0"/>
              <a:t>GaAs</a:t>
            </a:r>
            <a:r>
              <a:rPr lang="ru-RU" baseline="0" dirty="0" smtClean="0"/>
              <a:t> + ширина зоны опт фонона 3 ТГЦ</a:t>
            </a:r>
            <a:endParaRPr lang="ru-RU"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ru-RU" dirty="0" smtClean="0"/>
              <a:t>Данному</a:t>
            </a:r>
            <a:r>
              <a:rPr lang="ru-RU" baseline="0" dirty="0" smtClean="0"/>
              <a:t> диапазону соответствует частоты возбуждений различных конденсированных сред. Такие как…Но не во всей ТГц области могут работать ККЛ. В области высоких частот все излучение поглощается опт фононами, </a:t>
            </a:r>
            <a:r>
              <a:rPr lang="ru-RU" dirty="0" smtClean="0"/>
              <a:t>8,32 ТГц</a:t>
            </a:r>
            <a:r>
              <a:rPr lang="ru-RU" baseline="0" dirty="0" smtClean="0"/>
              <a:t> продольный опт фонон в </a:t>
            </a:r>
            <a:r>
              <a:rPr lang="en-US" baseline="0" dirty="0" err="1" smtClean="0"/>
              <a:t>GaAs</a:t>
            </a:r>
            <a:r>
              <a:rPr lang="ru-RU" baseline="0" dirty="0" smtClean="0"/>
              <a:t> + ширина зоны опт фонона 3 ТГЦ- поэтому возникает так называемая полоса остаточных лучей. В области низких частот жизнь ККЛ портит поглощение излучения на свободных носителях. </a:t>
            </a:r>
            <a:endParaRPr lang="ru-RU" dirty="0" smtClean="0"/>
          </a:p>
          <a:p>
            <a:endParaRPr lang="ru-RU" baseline="0" dirty="0" smtClean="0"/>
          </a:p>
          <a:p>
            <a:endParaRPr lang="ru-RU" dirty="0"/>
          </a:p>
        </p:txBody>
      </p:sp>
      <p:sp>
        <p:nvSpPr>
          <p:cNvPr id="4" name="Номер слайда 3"/>
          <p:cNvSpPr>
            <a:spLocks noGrp="1"/>
          </p:cNvSpPr>
          <p:nvPr>
            <p:ph type="sldNum" sz="quarter" idx="10"/>
          </p:nvPr>
        </p:nvSpPr>
        <p:spPr/>
        <p:txBody>
          <a:bodyPr/>
          <a:lstStyle/>
          <a:p>
            <a:pPr>
              <a:defRPr/>
            </a:pPr>
            <a:fld id="{B6038726-C3A9-4138-A591-857CFD3D58B8}" type="slidenum">
              <a:rPr lang="ru-RU" smtClean="0"/>
              <a:pPr>
                <a:defRPr/>
              </a:pPr>
              <a:t>7</a:t>
            </a:fld>
            <a:endParaRPr lang="ru-R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Для</a:t>
            </a:r>
            <a:r>
              <a:rPr lang="ru-RU" baseline="0" dirty="0" smtClean="0"/>
              <a:t> создания индуцированного излучения в ККЛ структурах, используются различные типы волноводов. Классическими для </a:t>
            </a:r>
            <a:r>
              <a:rPr lang="ru-RU" baseline="0" dirty="0" err="1" smtClean="0"/>
              <a:t>п\п</a:t>
            </a:r>
            <a:r>
              <a:rPr lang="ru-RU" baseline="0" dirty="0" smtClean="0"/>
              <a:t> структур диэлектрические волноводы нашли применения для ККЛ среднего ИК диапазона. О</a:t>
            </a:r>
            <a:r>
              <a:rPr lang="ru-RU" sz="1200" kern="1200" dirty="0" smtClean="0">
                <a:solidFill>
                  <a:schemeClr val="tx1"/>
                </a:solidFill>
                <a:latin typeface="+mn-lt"/>
                <a:ea typeface="+mn-ea"/>
                <a:cs typeface="+mn-cs"/>
              </a:rPr>
              <a:t>бычные диэлектрические волноводы ККЛ не являются подходящими для </a:t>
            </a:r>
            <a:r>
              <a:rPr lang="ru-RU" sz="1200" kern="1200" dirty="0" err="1" smtClean="0">
                <a:solidFill>
                  <a:schemeClr val="tx1"/>
                </a:solidFill>
                <a:latin typeface="+mn-lt"/>
                <a:ea typeface="+mn-ea"/>
                <a:cs typeface="+mn-cs"/>
              </a:rPr>
              <a:t>терагерцовых</a:t>
            </a:r>
            <a:r>
              <a:rPr lang="ru-RU" sz="1200" kern="1200" dirty="0" smtClean="0">
                <a:solidFill>
                  <a:schemeClr val="tx1"/>
                </a:solidFill>
                <a:latin typeface="+mn-lt"/>
                <a:ea typeface="+mn-ea"/>
                <a:cs typeface="+mn-cs"/>
              </a:rPr>
              <a:t> лазеров вследствие больших потерь из-за поглощения на свободных носителях и практических ограничений на толщину эпитаксиального роста. Поэтому</a:t>
            </a:r>
            <a:r>
              <a:rPr lang="ru-RU" sz="1200" kern="1200" baseline="0" dirty="0" smtClean="0">
                <a:solidFill>
                  <a:schemeClr val="tx1"/>
                </a:solidFill>
                <a:latin typeface="+mn-lt"/>
                <a:ea typeface="+mn-ea"/>
                <a:cs typeface="+mn-cs"/>
              </a:rPr>
              <a:t> был предложено использовать другие волноводы: </a:t>
            </a:r>
            <a:r>
              <a:rPr lang="ru-RU" sz="1200" kern="1200" baseline="0" dirty="0" err="1" smtClean="0">
                <a:solidFill>
                  <a:schemeClr val="tx1"/>
                </a:solidFill>
                <a:latin typeface="+mn-lt"/>
                <a:ea typeface="+mn-ea"/>
                <a:cs typeface="+mn-cs"/>
              </a:rPr>
              <a:t>дфойные</a:t>
            </a:r>
            <a:r>
              <a:rPr lang="ru-RU" sz="1200" kern="1200" baseline="0" dirty="0" smtClean="0">
                <a:solidFill>
                  <a:schemeClr val="tx1"/>
                </a:solidFill>
                <a:latin typeface="+mn-lt"/>
                <a:ea typeface="+mn-ea"/>
                <a:cs typeface="+mn-cs"/>
              </a:rPr>
              <a:t> </a:t>
            </a:r>
            <a:r>
              <a:rPr lang="ru-RU" sz="1200" kern="1200" baseline="0" dirty="0" err="1" smtClean="0">
                <a:solidFill>
                  <a:schemeClr val="tx1"/>
                </a:solidFill>
                <a:latin typeface="+mn-lt"/>
                <a:ea typeface="+mn-ea"/>
                <a:cs typeface="+mn-cs"/>
              </a:rPr>
              <a:t>металические</a:t>
            </a:r>
            <a:r>
              <a:rPr lang="ru-RU" sz="1200" kern="1200" baseline="0" dirty="0" smtClean="0">
                <a:solidFill>
                  <a:schemeClr val="tx1"/>
                </a:solidFill>
                <a:latin typeface="+mn-lt"/>
                <a:ea typeface="+mn-ea"/>
                <a:cs typeface="+mn-cs"/>
              </a:rPr>
              <a:t> волноводы и </a:t>
            </a:r>
            <a:r>
              <a:rPr lang="ru-RU" sz="1200" kern="1200" baseline="0" dirty="0" err="1" smtClean="0">
                <a:solidFill>
                  <a:schemeClr val="tx1"/>
                </a:solidFill>
                <a:latin typeface="+mn-lt"/>
                <a:ea typeface="+mn-ea"/>
                <a:cs typeface="+mn-cs"/>
              </a:rPr>
              <a:t>плазмонные</a:t>
            </a:r>
            <a:r>
              <a:rPr lang="ru-RU" sz="1200" kern="1200" baseline="0" dirty="0" smtClean="0">
                <a:solidFill>
                  <a:schemeClr val="tx1"/>
                </a:solidFill>
                <a:latin typeface="+mn-lt"/>
                <a:ea typeface="+mn-ea"/>
                <a:cs typeface="+mn-cs"/>
              </a:rPr>
              <a:t> волноводы.</a:t>
            </a:r>
            <a:endParaRPr lang="ru-RU" dirty="0"/>
          </a:p>
        </p:txBody>
      </p:sp>
      <p:sp>
        <p:nvSpPr>
          <p:cNvPr id="4" name="Номер слайда 3"/>
          <p:cNvSpPr>
            <a:spLocks noGrp="1"/>
          </p:cNvSpPr>
          <p:nvPr>
            <p:ph type="sldNum" sz="quarter" idx="10"/>
          </p:nvPr>
        </p:nvSpPr>
        <p:spPr/>
        <p:txBody>
          <a:bodyPr/>
          <a:lstStyle/>
          <a:p>
            <a:pPr>
              <a:defRPr/>
            </a:pPr>
            <a:fld id="{B6038726-C3A9-4138-A591-857CFD3D58B8}" type="slidenum">
              <a:rPr lang="ru-RU" smtClean="0"/>
              <a:pPr>
                <a:defRPr/>
              </a:pPr>
              <a:t>8</a:t>
            </a:fld>
            <a:endParaRPr lang="ru-R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fontScale="92500" lnSpcReduction="20000"/>
          </a:bodyPr>
          <a:lstStyle/>
          <a:p>
            <a:r>
              <a:rPr lang="ru-RU" sz="1200" kern="1200" dirty="0" smtClean="0">
                <a:solidFill>
                  <a:schemeClr val="tx1"/>
                </a:solidFill>
                <a:latin typeface="+mn-lt"/>
                <a:ea typeface="+mn-ea"/>
                <a:cs typeface="+mn-cs"/>
              </a:rPr>
              <a:t>Потребности современной промышленности (особенно в области высоких технологий) в обнаружении микропримесей высокочистых веществ, а также необходимость разработки методов </a:t>
            </a:r>
            <a:r>
              <a:rPr lang="ru-RU" sz="1200" kern="1200" dirty="0" err="1" smtClean="0">
                <a:solidFill>
                  <a:schemeClr val="tx1"/>
                </a:solidFill>
                <a:latin typeface="+mn-lt"/>
                <a:ea typeface="+mn-ea"/>
                <a:cs typeface="+mn-cs"/>
              </a:rPr>
              <a:t>неинвазивной</a:t>
            </a:r>
            <a:r>
              <a:rPr lang="ru-RU" sz="1200" kern="1200" dirty="0" smtClean="0">
                <a:solidFill>
                  <a:schemeClr val="tx1"/>
                </a:solidFill>
                <a:latin typeface="+mn-lt"/>
                <a:ea typeface="+mn-ea"/>
                <a:cs typeface="+mn-cs"/>
              </a:rPr>
              <a:t> диагностики в медицине и создания приборов непрерывного мониторинга атмосферы для экологических исследований и с целью обнаружения опасных веществ, уже несколько десятилетий остаются актуальными задачами в области </a:t>
            </a:r>
            <a:r>
              <a:rPr lang="ru-RU" sz="1200" kern="1200" dirty="0" err="1" smtClean="0">
                <a:solidFill>
                  <a:schemeClr val="tx1"/>
                </a:solidFill>
                <a:latin typeface="+mn-lt"/>
                <a:ea typeface="+mn-ea"/>
                <a:cs typeface="+mn-cs"/>
              </a:rPr>
              <a:t>газоанализа</a:t>
            </a:r>
            <a:r>
              <a:rPr lang="ru-RU" sz="1200" kern="1200" dirty="0" smtClean="0">
                <a:solidFill>
                  <a:schemeClr val="tx1"/>
                </a:solidFill>
                <a:latin typeface="+mn-lt"/>
                <a:ea typeface="+mn-ea"/>
                <a:cs typeface="+mn-cs"/>
              </a:rPr>
              <a:t>. И в этом отношении </a:t>
            </a:r>
            <a:r>
              <a:rPr lang="ru-RU" sz="1200" kern="1200" dirty="0" err="1" smtClean="0">
                <a:solidFill>
                  <a:schemeClr val="tx1"/>
                </a:solidFill>
                <a:latin typeface="+mn-lt"/>
                <a:ea typeface="+mn-ea"/>
                <a:cs typeface="+mn-cs"/>
              </a:rPr>
              <a:t>терагерцовый</a:t>
            </a:r>
            <a:r>
              <a:rPr lang="ru-RU" sz="1200" kern="1200" dirty="0" smtClean="0">
                <a:solidFill>
                  <a:schemeClr val="tx1"/>
                </a:solidFill>
                <a:latin typeface="+mn-lt"/>
                <a:ea typeface="+mn-ea"/>
                <a:cs typeface="+mn-cs"/>
              </a:rPr>
              <a:t> диапазон является уникальной областью спектра</a:t>
            </a:r>
            <a:r>
              <a:rPr lang="ru-RU" sz="1200" b="1" kern="1200" dirty="0" smtClean="0">
                <a:solidFill>
                  <a:schemeClr val="tx1"/>
                </a:solidFill>
                <a:latin typeface="+mn-lt"/>
                <a:ea typeface="+mn-ea"/>
                <a:cs typeface="+mn-cs"/>
              </a:rPr>
              <a:t>. </a:t>
            </a:r>
            <a:r>
              <a:rPr lang="ru-RU" sz="1200" kern="1200" dirty="0" smtClean="0">
                <a:solidFill>
                  <a:schemeClr val="tx1"/>
                </a:solidFill>
                <a:latin typeface="+mn-lt"/>
                <a:ea typeface="+mn-ea"/>
                <a:cs typeface="+mn-cs"/>
              </a:rPr>
              <a:t>Прежде всего, в данном диапазоне лежат линии поглощения колебательных переходов - “маркеров”, характерных «отпечатков пальцев» разнообразных молекул, что определяет </a:t>
            </a:r>
            <a:r>
              <a:rPr lang="ru-RU" sz="1200" kern="1200" dirty="0" err="1" smtClean="0">
                <a:solidFill>
                  <a:schemeClr val="tx1"/>
                </a:solidFill>
                <a:latin typeface="+mn-lt"/>
                <a:ea typeface="+mn-ea"/>
                <a:cs typeface="+mn-cs"/>
              </a:rPr>
              <a:t>востребованность</a:t>
            </a:r>
            <a:r>
              <a:rPr lang="ru-RU" sz="1200" kern="1200" dirty="0" smtClean="0">
                <a:solidFill>
                  <a:schemeClr val="tx1"/>
                </a:solidFill>
                <a:latin typeface="+mn-lt"/>
                <a:ea typeface="+mn-ea"/>
                <a:cs typeface="+mn-cs"/>
              </a:rPr>
              <a:t> создания эффективных приборов для анализа газовых сред. </a:t>
            </a:r>
          </a:p>
          <a:p>
            <a:r>
              <a:rPr lang="ru-RU" sz="1200" kern="1200" dirty="0" smtClean="0">
                <a:solidFill>
                  <a:schemeClr val="tx1"/>
                </a:solidFill>
                <a:latin typeface="+mn-lt"/>
                <a:ea typeface="+mn-ea"/>
                <a:cs typeface="+mn-cs"/>
              </a:rPr>
              <a:t>Т.е.</a:t>
            </a:r>
            <a:r>
              <a:rPr lang="ru-RU" sz="1200" kern="1200" baseline="0" dirty="0" smtClean="0">
                <a:solidFill>
                  <a:schemeClr val="tx1"/>
                </a:solidFill>
                <a:latin typeface="+mn-lt"/>
                <a:ea typeface="+mn-ea"/>
                <a:cs typeface="+mn-cs"/>
              </a:rPr>
              <a:t> технически мы должны разрешить узкую спектральную линию какого-нибудь газа, которого мы принялись </a:t>
            </a:r>
            <a:r>
              <a:rPr lang="ru-RU" sz="1200" kern="1200" baseline="0" dirty="0" err="1" smtClean="0">
                <a:solidFill>
                  <a:schemeClr val="tx1"/>
                </a:solidFill>
                <a:latin typeface="+mn-lt"/>
                <a:ea typeface="+mn-ea"/>
                <a:cs typeface="+mn-cs"/>
              </a:rPr>
              <a:t>иследовать</a:t>
            </a:r>
            <a:r>
              <a:rPr lang="ru-RU" sz="1200" kern="1200" baseline="0" dirty="0" smtClean="0">
                <a:solidFill>
                  <a:schemeClr val="tx1"/>
                </a:solidFill>
                <a:latin typeface="+mn-lt"/>
                <a:ea typeface="+mn-ea"/>
                <a:cs typeface="+mn-cs"/>
              </a:rPr>
              <a:t> ККЛ. Для этого линия излучения самого лазера естественно д.б. узкой и она д.б. одна и кроме того мы должны уметь её перестраивать. Лазерные КК структуры имеют широкую линию генерации, кроме того структура, помещенная в волновод излучает на частотах этого резонатора- резонатора </a:t>
            </a:r>
            <a:r>
              <a:rPr lang="ru-RU" sz="1200" kern="1200" baseline="0" dirty="0" err="1" smtClean="0">
                <a:solidFill>
                  <a:schemeClr val="tx1"/>
                </a:solidFill>
                <a:latin typeface="+mn-lt"/>
                <a:ea typeface="+mn-ea"/>
                <a:cs typeface="+mn-cs"/>
              </a:rPr>
              <a:t>Фабри-перо</a:t>
            </a:r>
            <a:r>
              <a:rPr lang="ru-RU" sz="1200" kern="1200" baseline="0" dirty="0" smtClean="0">
                <a:solidFill>
                  <a:schemeClr val="tx1"/>
                </a:solidFill>
                <a:latin typeface="+mn-lt"/>
                <a:ea typeface="+mn-ea"/>
                <a:cs typeface="+mn-cs"/>
              </a:rPr>
              <a:t>. Т.е. получается, что мы имеем дело с множеством линий генерации лазера, которые определяются модами резонатора </a:t>
            </a:r>
            <a:r>
              <a:rPr lang="ru-RU" sz="1200" kern="1200" baseline="0" dirty="0" err="1" smtClean="0">
                <a:solidFill>
                  <a:schemeClr val="tx1"/>
                </a:solidFill>
                <a:latin typeface="+mn-lt"/>
                <a:ea typeface="+mn-ea"/>
                <a:cs typeface="+mn-cs"/>
              </a:rPr>
              <a:t>Фабри-Перо</a:t>
            </a:r>
            <a:r>
              <a:rPr lang="ru-RU" sz="1200" kern="1200" baseline="0" dirty="0" smtClean="0">
                <a:solidFill>
                  <a:schemeClr val="tx1"/>
                </a:solidFill>
                <a:latin typeface="+mn-lt"/>
                <a:ea typeface="+mn-ea"/>
                <a:cs typeface="+mn-cs"/>
              </a:rPr>
              <a:t>. Это плохо для газовой спектроскопии, нам нужна одна узкая перестраиваемая линия. Поэтому был придуман выход </a:t>
            </a:r>
            <a:r>
              <a:rPr lang="ru-RU" sz="1200" kern="1200" baseline="0" dirty="0" err="1" smtClean="0">
                <a:solidFill>
                  <a:schemeClr val="tx1"/>
                </a:solidFill>
                <a:latin typeface="+mn-lt"/>
                <a:ea typeface="+mn-ea"/>
                <a:cs typeface="+mn-cs"/>
              </a:rPr>
              <a:t>промодулировать</a:t>
            </a:r>
            <a:r>
              <a:rPr lang="ru-RU" sz="1200" kern="1200" baseline="0" dirty="0" smtClean="0">
                <a:solidFill>
                  <a:schemeClr val="tx1"/>
                </a:solidFill>
                <a:latin typeface="+mn-lt"/>
                <a:ea typeface="+mn-ea"/>
                <a:cs typeface="+mn-cs"/>
              </a:rPr>
              <a:t> структуру с соответствующим периодом, добиваясь того, что остальные моды излучения погасли. В правом верхнем углу представлено изображение такой </a:t>
            </a:r>
            <a:r>
              <a:rPr lang="ru-RU" sz="1200" kern="1200" baseline="0" dirty="0" err="1" smtClean="0">
                <a:solidFill>
                  <a:schemeClr val="tx1"/>
                </a:solidFill>
                <a:latin typeface="+mn-lt"/>
                <a:ea typeface="+mn-ea"/>
                <a:cs typeface="+mn-cs"/>
              </a:rPr>
              <a:t>промодулированной</a:t>
            </a:r>
            <a:r>
              <a:rPr lang="ru-RU" sz="1200" kern="1200" baseline="0" dirty="0" smtClean="0">
                <a:solidFill>
                  <a:schemeClr val="tx1"/>
                </a:solidFill>
                <a:latin typeface="+mn-lt"/>
                <a:ea typeface="+mn-ea"/>
                <a:cs typeface="+mn-cs"/>
              </a:rPr>
              <a:t> структуры. Отчетливо видно, что кроме мелкого периода, есть и более крупный. И как видно из эксперимента, эффективно удалось погасить множество мод, хотя и видно, что увеличилась ширина спектральной линии. Так вот частоту этой линии можно изменять, в этой работе частоту изменяли температурой. Если линия поглощения какого-нибудь интересного нам исследуемого газа попадает в частотный диапазон в котором мы можем перестраивать лазер, то мы имеем все предпосылки для исследования спектров  поглощения этого газа, т.к. у нас есть газовый спектрометр на основе ККЛ. </a:t>
            </a:r>
            <a:endParaRPr lang="ru-RU" dirty="0"/>
          </a:p>
        </p:txBody>
      </p:sp>
      <p:sp>
        <p:nvSpPr>
          <p:cNvPr id="4" name="Номер слайда 3"/>
          <p:cNvSpPr>
            <a:spLocks noGrp="1"/>
          </p:cNvSpPr>
          <p:nvPr>
            <p:ph type="sldNum" sz="quarter" idx="10"/>
          </p:nvPr>
        </p:nvSpPr>
        <p:spPr/>
        <p:txBody>
          <a:bodyPr/>
          <a:lstStyle/>
          <a:p>
            <a:pPr>
              <a:defRPr/>
            </a:pPr>
            <a:fld id="{B6038726-C3A9-4138-A591-857CFD3D58B8}" type="slidenum">
              <a:rPr lang="ru-RU" smtClean="0"/>
              <a:pPr>
                <a:defRPr/>
              </a:pPr>
              <a:t>9</a:t>
            </a:fld>
            <a:endParaRPr lang="ru-RU"/>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Вот</a:t>
            </a:r>
            <a:r>
              <a:rPr lang="ru-RU" baseline="0" dirty="0" smtClean="0"/>
              <a:t> пример такого исследования. Слева экспериментальная установка, на основе ККЛ, справа результаты. Отчетливо видны спектры поглощения газов. </a:t>
            </a:r>
            <a:endParaRPr lang="ru-RU" dirty="0"/>
          </a:p>
        </p:txBody>
      </p:sp>
      <p:sp>
        <p:nvSpPr>
          <p:cNvPr id="4" name="Номер слайда 3"/>
          <p:cNvSpPr>
            <a:spLocks noGrp="1"/>
          </p:cNvSpPr>
          <p:nvPr>
            <p:ph type="sldNum" sz="quarter" idx="10"/>
          </p:nvPr>
        </p:nvSpPr>
        <p:spPr/>
        <p:txBody>
          <a:bodyPr/>
          <a:lstStyle/>
          <a:p>
            <a:pPr>
              <a:defRPr/>
            </a:pPr>
            <a:fld id="{B6038726-C3A9-4138-A591-857CFD3D58B8}" type="slidenum">
              <a:rPr lang="ru-RU" smtClean="0"/>
              <a:pPr>
                <a:defRPr/>
              </a:pPr>
              <a:t>10</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5FC7824D-A2C9-4B1E-9E1D-5538043DB068}" type="datetime1">
              <a:rPr lang="ru-RU" smtClean="0"/>
              <a:pPr>
                <a:defRPr/>
              </a:pPr>
              <a:t>16.12.2010</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EF0DD42D-E9B3-4C23-AB53-FF9F6FD4A7EF}"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B7E6FBF6-E677-49CE-BA84-3687441565A0}" type="datetime1">
              <a:rPr lang="ru-RU" smtClean="0"/>
              <a:pPr>
                <a:defRPr/>
              </a:pPr>
              <a:t>16.12.2010</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3771C8DC-7AB1-4505-A765-34D985702818}"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DBE73769-1155-4768-B58E-18AB6A2DF55D}" type="datetime1">
              <a:rPr lang="ru-RU" smtClean="0"/>
              <a:pPr>
                <a:defRPr/>
              </a:pPr>
              <a:t>16.12.2010</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4C412AF8-6592-475A-99BE-43A69D317F83}"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481CE5D8-07A7-4B3C-9E97-CD2218198500}" type="datetime1">
              <a:rPr lang="ru-RU" smtClean="0"/>
              <a:pPr>
                <a:defRPr/>
              </a:pPr>
              <a:t>16.12.2010</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7CC20BDC-B43C-4493-9FB6-6AD438484FA4}"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8B4E5B64-0058-4E8D-8196-068DD1CD21FF}" type="datetime1">
              <a:rPr lang="ru-RU" smtClean="0"/>
              <a:pPr>
                <a:defRPr/>
              </a:pPr>
              <a:t>16.12.2010</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A0004B8D-0B4A-46F5-BF6E-8E3ED75CAFA3}"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26EA384E-308D-4586-8C31-B981F2B71B25}" type="datetime1">
              <a:rPr lang="ru-RU" smtClean="0"/>
              <a:pPr>
                <a:defRPr/>
              </a:pPr>
              <a:t>16.12.2010</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8515760F-C1E9-480E-97CA-9B0347AC36E8}"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B6DA2C90-492B-465D-8B04-D24A15CF9EF0}" type="datetime1">
              <a:rPr lang="ru-RU" smtClean="0"/>
              <a:pPr>
                <a:defRPr/>
              </a:pPr>
              <a:t>16.12.2010</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F20B2683-1E4E-44AF-AAB6-5DFDD0FA4E67}"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F9DE86A1-9222-4C93-9C8F-430FDD4E97BA}" type="datetime1">
              <a:rPr lang="ru-RU" smtClean="0"/>
              <a:pPr>
                <a:defRPr/>
              </a:pPr>
              <a:t>16.12.2010</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695914B9-D7E3-4900-B3C0-7AF39A10D10C}"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07342353-F63D-41CD-A60C-F348617DE4EC}" type="datetime1">
              <a:rPr lang="ru-RU" smtClean="0"/>
              <a:pPr>
                <a:defRPr/>
              </a:pPr>
              <a:t>16.12.2010</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45F54582-0BCF-44AC-8797-3A9B794351F5}"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2AB6954F-DF1A-482D-ADCB-FBB1701F1ACD}" type="datetime1">
              <a:rPr lang="ru-RU" smtClean="0"/>
              <a:pPr>
                <a:defRPr/>
              </a:pPr>
              <a:t>16.12.2010</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EA02A38D-F159-470D-9CED-19E0928B3B4C}"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2310EB78-7F1E-4F9D-B463-A0431A869664}" type="datetime1">
              <a:rPr lang="ru-RU" smtClean="0"/>
              <a:pPr>
                <a:defRPr/>
              </a:pPr>
              <a:t>16.12.2010</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F6D83A71-9EA1-4534-957E-6CD7BE1C6915}"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3010" name="Заголовок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43011" name="Текст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271D95DC-8139-44DE-A230-2B21D8734DCD}" type="datetime1">
              <a:rPr lang="ru-RU" smtClean="0"/>
              <a:pPr>
                <a:defRPr/>
              </a:pPr>
              <a:t>16.12.2010</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34CB7FD1-206B-4D6E-8CD2-C8B4E2ADCEC7}"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hf hdr="0" ft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wmf"/></Relationships>
</file>

<file path=ppt/slides/_rels/slide11.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5.wmf"/></Relationships>
</file>

<file path=ppt/slides/_rels/slide12.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7.wmf"/></Relationships>
</file>

<file path=ppt/slides/_rels/slide13.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19.wmf"/></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25.wmf"/><Relationship Id="rId5" Type="http://schemas.openxmlformats.org/officeDocument/2006/relationships/image" Target="../media/image24.png"/><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1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34.jpeg"/><Relationship Id="rId5" Type="http://schemas.openxmlformats.org/officeDocument/2006/relationships/image" Target="../media/image33.wmf"/><Relationship Id="rId4" Type="http://schemas.openxmlformats.org/officeDocument/2006/relationships/image" Target="../media/image32.png"/></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xml"/><Relationship Id="rId1" Type="http://schemas.openxmlformats.org/officeDocument/2006/relationships/vmlDrawing" Target="../drawings/vmlDrawing2.vml"/><Relationship Id="rId5" Type="http://schemas.openxmlformats.org/officeDocument/2006/relationships/oleObject" Target="../embeddings/oleObject4.bin"/><Relationship Id="rId4" Type="http://schemas.openxmlformats.org/officeDocument/2006/relationships/oleObject" Target="../embeddings/oleObject3.bin"/></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8" Type="http://schemas.openxmlformats.org/officeDocument/2006/relationships/image" Target="../media/image42.jpeg"/><Relationship Id="rId3" Type="http://schemas.openxmlformats.org/officeDocument/2006/relationships/notesSlide" Target="../notesSlides/notesSlide21.xml"/><Relationship Id="rId7" Type="http://schemas.openxmlformats.org/officeDocument/2006/relationships/oleObject" Target="../embeddings/oleObject5.bin"/><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41.wmf"/><Relationship Id="rId5" Type="http://schemas.openxmlformats.org/officeDocument/2006/relationships/image" Target="../media/image40.wmf"/><Relationship Id="rId4" Type="http://schemas.openxmlformats.org/officeDocument/2006/relationships/image" Target="../media/image39.wmf"/></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7.wmf"/></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oleObject" Target="../embeddings/oleObject7.bin"/><Relationship Id="rId5" Type="http://schemas.openxmlformats.org/officeDocument/2006/relationships/oleObject" Target="../embeddings/oleObject6.bin"/><Relationship Id="rId4" Type="http://schemas.openxmlformats.org/officeDocument/2006/relationships/image" Target="../media/image46.jpe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7.xml"/><Relationship Id="rId1" Type="http://schemas.openxmlformats.org/officeDocument/2006/relationships/vmlDrawing" Target="../drawings/vmlDrawing5.vml"/><Relationship Id="rId4" Type="http://schemas.openxmlformats.org/officeDocument/2006/relationships/oleObject" Target="../embeddings/oleObject8.bin"/></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4.xml"/><Relationship Id="rId1" Type="http://schemas.openxmlformats.org/officeDocument/2006/relationships/vmlDrawing" Target="../drawings/vmlDrawing1.vml"/><Relationship Id="rId5" Type="http://schemas.openxmlformats.org/officeDocument/2006/relationships/oleObject" Target="../embeddings/oleObject1.bin"/><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wmf"/><Relationship Id="rId4" Type="http://schemas.openxmlformats.org/officeDocument/2006/relationships/image" Target="../media/image8.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p:txBody>
          <a:bodyPr/>
          <a:lstStyle/>
          <a:p>
            <a:r>
              <a:rPr lang="ru-RU" dirty="0" smtClean="0"/>
              <a:t>КВАНТОВЫЕ КАСКАДНЫЕ ЛАЗЕРЫ</a:t>
            </a:r>
            <a:endParaRPr lang="ru-RU" dirty="0"/>
          </a:p>
        </p:txBody>
      </p:sp>
      <p:sp>
        <p:nvSpPr>
          <p:cNvPr id="5" name="Подзаголовок 4"/>
          <p:cNvSpPr>
            <a:spLocks noGrp="1"/>
          </p:cNvSpPr>
          <p:nvPr>
            <p:ph type="subTitle" idx="1"/>
          </p:nvPr>
        </p:nvSpPr>
        <p:spPr/>
        <p:txBody>
          <a:bodyPr/>
          <a:lstStyle/>
          <a:p>
            <a:pPr algn="r"/>
            <a:r>
              <a:rPr lang="ru-RU" dirty="0" smtClean="0"/>
              <a:t>Ластовкин АА</a:t>
            </a:r>
            <a:endParaRPr lang="ru-RU"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ChangeArrowheads="1"/>
          </p:cNvSpPr>
          <p:nvPr>
            <p:ph type="title"/>
          </p:nvPr>
        </p:nvSpPr>
        <p:spPr>
          <a:xfrm>
            <a:off x="457200" y="0"/>
            <a:ext cx="8229600" cy="1143000"/>
          </a:xfrm>
        </p:spPr>
        <p:txBody>
          <a:bodyPr/>
          <a:lstStyle/>
          <a:p>
            <a:r>
              <a:rPr lang="ru-RU" sz="3200" b="1" i="1" smtClean="0"/>
              <a:t>Применения ККЛ: газовая спектроскопия</a:t>
            </a:r>
          </a:p>
        </p:txBody>
      </p:sp>
      <p:pic>
        <p:nvPicPr>
          <p:cNvPr id="26626" name="Picture 4"/>
          <p:cNvPicPr>
            <a:picLocks noChangeAspect="1" noChangeArrowheads="1"/>
          </p:cNvPicPr>
          <p:nvPr/>
        </p:nvPicPr>
        <p:blipFill>
          <a:blip r:embed="rId3" cstate="print"/>
          <a:srcRect/>
          <a:stretch>
            <a:fillRect/>
          </a:stretch>
        </p:blipFill>
        <p:spPr bwMode="auto">
          <a:xfrm>
            <a:off x="69850" y="1028700"/>
            <a:ext cx="4900613" cy="4156075"/>
          </a:xfrm>
          <a:prstGeom prst="rect">
            <a:avLst/>
          </a:prstGeom>
          <a:noFill/>
          <a:ln w="9525" algn="ctr">
            <a:noFill/>
            <a:miter lim="800000"/>
            <a:headEnd/>
            <a:tailEnd/>
          </a:ln>
        </p:spPr>
      </p:pic>
      <p:pic>
        <p:nvPicPr>
          <p:cNvPr id="26627" name="Picture 5"/>
          <p:cNvPicPr>
            <a:picLocks noChangeAspect="1" noChangeArrowheads="1"/>
          </p:cNvPicPr>
          <p:nvPr/>
        </p:nvPicPr>
        <p:blipFill>
          <a:blip r:embed="rId4" cstate="print"/>
          <a:srcRect/>
          <a:stretch>
            <a:fillRect/>
          </a:stretch>
        </p:blipFill>
        <p:spPr bwMode="auto">
          <a:xfrm>
            <a:off x="4938713" y="1851025"/>
            <a:ext cx="4205287" cy="3321050"/>
          </a:xfrm>
          <a:prstGeom prst="rect">
            <a:avLst/>
          </a:prstGeom>
          <a:noFill/>
          <a:ln w="9525" algn="ctr">
            <a:noFill/>
            <a:miter lim="800000"/>
            <a:headEnd/>
            <a:tailEnd/>
          </a:ln>
        </p:spPr>
      </p:pic>
      <p:pic>
        <p:nvPicPr>
          <p:cNvPr id="26628" name="Picture 6"/>
          <p:cNvPicPr>
            <a:picLocks noChangeAspect="1" noChangeArrowheads="1"/>
          </p:cNvPicPr>
          <p:nvPr/>
        </p:nvPicPr>
        <p:blipFill>
          <a:blip r:embed="rId5" cstate="print"/>
          <a:srcRect/>
          <a:stretch>
            <a:fillRect/>
          </a:stretch>
        </p:blipFill>
        <p:spPr bwMode="auto">
          <a:xfrm>
            <a:off x="1087438" y="5291138"/>
            <a:ext cx="7940675" cy="1379537"/>
          </a:xfrm>
          <a:prstGeom prst="rect">
            <a:avLst/>
          </a:prstGeom>
          <a:noFill/>
          <a:ln w="9525" algn="ctr">
            <a:noFill/>
            <a:miter lim="800000"/>
            <a:headEnd/>
            <a:tailEnd/>
          </a:ln>
        </p:spPr>
      </p:pic>
      <p:sp>
        <p:nvSpPr>
          <p:cNvPr id="26629" name="Text Box 7"/>
          <p:cNvSpPr txBox="1">
            <a:spLocks noChangeArrowheads="1"/>
          </p:cNvSpPr>
          <p:nvPr/>
        </p:nvSpPr>
        <p:spPr bwMode="auto">
          <a:xfrm>
            <a:off x="5524500" y="901700"/>
            <a:ext cx="3390900" cy="822325"/>
          </a:xfrm>
          <a:prstGeom prst="rect">
            <a:avLst/>
          </a:prstGeom>
          <a:noFill/>
          <a:ln w="9525" algn="ctr">
            <a:noFill/>
            <a:miter lim="800000"/>
            <a:headEnd/>
            <a:tailEnd/>
          </a:ln>
        </p:spPr>
        <p:txBody>
          <a:bodyPr>
            <a:spAutoFit/>
          </a:bodyPr>
          <a:lstStyle/>
          <a:p>
            <a:pPr>
              <a:spcBef>
                <a:spcPct val="50000"/>
              </a:spcBef>
            </a:pPr>
            <a:r>
              <a:rPr lang="en-US" sz="2400" b="1">
                <a:latin typeface="Calibri" pitchFamily="34" charset="0"/>
              </a:rPr>
              <a:t>IEEE J. Quant. Electr. V.38, P.582 (2002)</a:t>
            </a:r>
            <a:endParaRPr lang="ru-RU" sz="2400" b="1">
              <a:latin typeface="Calibri" pitchFamily="34" charset="0"/>
            </a:endParaRPr>
          </a:p>
        </p:txBody>
      </p:sp>
      <p:sp>
        <p:nvSpPr>
          <p:cNvPr id="7" name="Номер слайда 6"/>
          <p:cNvSpPr>
            <a:spLocks noGrp="1"/>
          </p:cNvSpPr>
          <p:nvPr>
            <p:ph type="sldNum" sz="quarter" idx="12"/>
          </p:nvPr>
        </p:nvSpPr>
        <p:spPr/>
        <p:txBody>
          <a:bodyPr/>
          <a:lstStyle/>
          <a:p>
            <a:pPr>
              <a:defRPr/>
            </a:pPr>
            <a:fld id="{7CC20BDC-B43C-4493-9FB6-6AD438484FA4}" type="slidenum">
              <a:rPr lang="ru-RU" smtClean="0"/>
              <a:pPr>
                <a:defRPr/>
              </a:pPr>
              <a:t>10</a:t>
            </a:fld>
            <a:endParaRPr lang="ru-RU"/>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4"/>
          <p:cNvSpPr>
            <a:spLocks noGrp="1"/>
          </p:cNvSpPr>
          <p:nvPr>
            <p:ph type="title" idx="4294967295"/>
          </p:nvPr>
        </p:nvSpPr>
        <p:spPr/>
        <p:txBody>
          <a:bodyPr/>
          <a:lstStyle/>
          <a:p>
            <a:r>
              <a:rPr lang="ru-RU" smtClean="0"/>
              <a:t>Перестройка частоты</a:t>
            </a:r>
          </a:p>
        </p:txBody>
      </p:sp>
      <p:pic>
        <p:nvPicPr>
          <p:cNvPr id="29698" name="Picture 5"/>
          <p:cNvPicPr>
            <a:picLocks noChangeAspect="1" noChangeArrowheads="1"/>
          </p:cNvPicPr>
          <p:nvPr/>
        </p:nvPicPr>
        <p:blipFill>
          <a:blip r:embed="rId3" cstate="print"/>
          <a:srcRect/>
          <a:stretch>
            <a:fillRect/>
          </a:stretch>
        </p:blipFill>
        <p:spPr bwMode="auto">
          <a:xfrm>
            <a:off x="4500563" y="1196975"/>
            <a:ext cx="4643437" cy="4945063"/>
          </a:xfrm>
          <a:prstGeom prst="rect">
            <a:avLst/>
          </a:prstGeom>
          <a:noFill/>
          <a:ln w="9525">
            <a:noFill/>
            <a:miter lim="800000"/>
            <a:headEnd/>
            <a:tailEnd/>
          </a:ln>
        </p:spPr>
      </p:pic>
      <p:sp>
        <p:nvSpPr>
          <p:cNvPr id="29699" name="Text Box 6"/>
          <p:cNvSpPr txBox="1">
            <a:spLocks noChangeArrowheads="1"/>
          </p:cNvSpPr>
          <p:nvPr/>
        </p:nvSpPr>
        <p:spPr bwMode="auto">
          <a:xfrm>
            <a:off x="376238" y="6256338"/>
            <a:ext cx="7423150" cy="915987"/>
          </a:xfrm>
          <a:prstGeom prst="rect">
            <a:avLst/>
          </a:prstGeom>
          <a:noFill/>
          <a:ln w="9525">
            <a:noFill/>
            <a:miter lim="800000"/>
            <a:headEnd/>
            <a:tailEnd/>
          </a:ln>
        </p:spPr>
        <p:txBody>
          <a:bodyPr wrap="none">
            <a:spAutoFit/>
          </a:bodyPr>
          <a:lstStyle/>
          <a:p>
            <a:r>
              <a:rPr lang="ru-RU">
                <a:latin typeface="Calibri" pitchFamily="34" charset="0"/>
              </a:rPr>
              <a:t>Qi Qin, Benjamin S. Williams, Sushil Kumar, John L. Reno and Qing Hu</a:t>
            </a:r>
          </a:p>
          <a:p>
            <a:r>
              <a:rPr lang="en-US">
                <a:latin typeface="Calibri" pitchFamily="34" charset="0"/>
              </a:rPr>
              <a:t>N</a:t>
            </a:r>
            <a:r>
              <a:rPr lang="ru-RU">
                <a:latin typeface="Calibri" pitchFamily="34" charset="0"/>
              </a:rPr>
              <a:t>ATURE PHOTONICS | VOL 3 | DECEMBER 2009</a:t>
            </a:r>
          </a:p>
          <a:p>
            <a:endParaRPr lang="ru-RU">
              <a:latin typeface="Calibri" pitchFamily="34" charset="0"/>
            </a:endParaRPr>
          </a:p>
        </p:txBody>
      </p:sp>
      <p:pic>
        <p:nvPicPr>
          <p:cNvPr id="29700" name="Picture 8"/>
          <p:cNvPicPr>
            <a:picLocks noChangeAspect="1" noChangeArrowheads="1"/>
          </p:cNvPicPr>
          <p:nvPr/>
        </p:nvPicPr>
        <p:blipFill>
          <a:blip r:embed="rId4" cstate="print"/>
          <a:srcRect/>
          <a:stretch>
            <a:fillRect/>
          </a:stretch>
        </p:blipFill>
        <p:spPr bwMode="auto">
          <a:xfrm>
            <a:off x="642910" y="2143116"/>
            <a:ext cx="3071834" cy="3168650"/>
          </a:xfrm>
          <a:prstGeom prst="rect">
            <a:avLst/>
          </a:prstGeom>
          <a:noFill/>
          <a:ln w="9525">
            <a:noFill/>
            <a:miter lim="800000"/>
            <a:headEnd/>
            <a:tailEnd/>
          </a:ln>
        </p:spPr>
      </p:pic>
      <p:sp>
        <p:nvSpPr>
          <p:cNvPr id="6" name="Номер слайда 5"/>
          <p:cNvSpPr>
            <a:spLocks noGrp="1"/>
          </p:cNvSpPr>
          <p:nvPr>
            <p:ph type="sldNum" sz="quarter" idx="12"/>
          </p:nvPr>
        </p:nvSpPr>
        <p:spPr/>
        <p:txBody>
          <a:bodyPr/>
          <a:lstStyle/>
          <a:p>
            <a:pPr>
              <a:defRPr/>
            </a:pPr>
            <a:fld id="{45F54582-0BCF-44AC-8797-3A9B794351F5}" type="slidenum">
              <a:rPr lang="ru-RU" smtClean="0"/>
              <a:pPr>
                <a:defRPr/>
              </a:pPr>
              <a:t>11</a:t>
            </a:fld>
            <a:endParaRPr lang="ru-RU"/>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p:cNvSpPr>
          <p:nvPr>
            <p:ph type="title" idx="4294967295"/>
          </p:nvPr>
        </p:nvSpPr>
        <p:spPr/>
        <p:txBody>
          <a:bodyPr/>
          <a:lstStyle/>
          <a:p>
            <a:r>
              <a:rPr lang="ru-RU" sz="3200" smtClean="0"/>
              <a:t>Линзы</a:t>
            </a:r>
            <a:br>
              <a:rPr lang="ru-RU" sz="3200" smtClean="0"/>
            </a:br>
            <a:endParaRPr lang="ru-RU" sz="3200" smtClean="0"/>
          </a:p>
        </p:txBody>
      </p:sp>
      <p:sp>
        <p:nvSpPr>
          <p:cNvPr id="30722" name="Rectangle 4"/>
          <p:cNvSpPr>
            <a:spLocks noChangeArrowheads="1"/>
          </p:cNvSpPr>
          <p:nvPr/>
        </p:nvSpPr>
        <p:spPr bwMode="auto">
          <a:xfrm>
            <a:off x="0" y="5942013"/>
            <a:ext cx="5657850" cy="915987"/>
          </a:xfrm>
          <a:prstGeom prst="rect">
            <a:avLst/>
          </a:prstGeom>
          <a:noFill/>
          <a:ln w="9525">
            <a:noFill/>
            <a:miter lim="800000"/>
            <a:headEnd/>
            <a:tailEnd/>
          </a:ln>
        </p:spPr>
        <p:txBody>
          <a:bodyPr wrap="none">
            <a:spAutoFit/>
          </a:bodyPr>
          <a:lstStyle/>
          <a:p>
            <a:r>
              <a:rPr lang="ru-RU" b="1">
                <a:latin typeface="Calibri" pitchFamily="34" charset="0"/>
              </a:rPr>
              <a:t>Qing Hu, Alan W. Min Lee,  Sushil Kumar,</a:t>
            </a:r>
          </a:p>
          <a:p>
            <a:r>
              <a:rPr lang="ru-RU">
                <a:latin typeface="Calibri" pitchFamily="34" charset="0"/>
              </a:rPr>
              <a:t>OPTICS LETTERS / Vol. 32, No. 19 / October 1, 2007</a:t>
            </a:r>
          </a:p>
          <a:p>
            <a:endParaRPr lang="ru-RU" b="1">
              <a:latin typeface="Calibri" pitchFamily="34" charset="0"/>
            </a:endParaRPr>
          </a:p>
        </p:txBody>
      </p:sp>
      <p:pic>
        <p:nvPicPr>
          <p:cNvPr id="30723" name="Picture 5"/>
          <p:cNvPicPr>
            <a:picLocks noChangeAspect="1" noChangeArrowheads="1"/>
          </p:cNvPicPr>
          <p:nvPr/>
        </p:nvPicPr>
        <p:blipFill>
          <a:blip r:embed="rId3" cstate="print"/>
          <a:srcRect/>
          <a:stretch>
            <a:fillRect/>
          </a:stretch>
        </p:blipFill>
        <p:spPr bwMode="auto">
          <a:xfrm>
            <a:off x="3995738" y="2133600"/>
            <a:ext cx="3457575" cy="1992313"/>
          </a:xfrm>
          <a:prstGeom prst="rect">
            <a:avLst/>
          </a:prstGeom>
          <a:noFill/>
          <a:ln w="9525" algn="ctr">
            <a:noFill/>
            <a:miter lim="800000"/>
            <a:headEnd/>
            <a:tailEnd/>
          </a:ln>
        </p:spPr>
      </p:pic>
      <p:pic>
        <p:nvPicPr>
          <p:cNvPr id="30724" name="Picture 6"/>
          <p:cNvPicPr>
            <a:picLocks noChangeAspect="1" noChangeArrowheads="1"/>
          </p:cNvPicPr>
          <p:nvPr/>
        </p:nvPicPr>
        <p:blipFill>
          <a:blip r:embed="rId4" cstate="print"/>
          <a:srcRect/>
          <a:stretch>
            <a:fillRect/>
          </a:stretch>
        </p:blipFill>
        <p:spPr bwMode="auto">
          <a:xfrm>
            <a:off x="0" y="1268413"/>
            <a:ext cx="3633788" cy="4252912"/>
          </a:xfrm>
          <a:prstGeom prst="rect">
            <a:avLst/>
          </a:prstGeom>
          <a:noFill/>
          <a:ln w="9525" algn="ctr">
            <a:noFill/>
            <a:miter lim="800000"/>
            <a:headEnd/>
            <a:tailEnd/>
          </a:ln>
        </p:spPr>
      </p:pic>
      <p:sp>
        <p:nvSpPr>
          <p:cNvPr id="30725" name="Text Box 7"/>
          <p:cNvSpPr txBox="1">
            <a:spLocks noChangeArrowheads="1"/>
          </p:cNvSpPr>
          <p:nvPr/>
        </p:nvSpPr>
        <p:spPr bwMode="auto">
          <a:xfrm>
            <a:off x="4192588" y="927100"/>
            <a:ext cx="2576512" cy="1187450"/>
          </a:xfrm>
          <a:prstGeom prst="rect">
            <a:avLst/>
          </a:prstGeom>
          <a:noFill/>
          <a:ln w="9525">
            <a:noFill/>
            <a:miter lim="800000"/>
            <a:headEnd/>
            <a:tailEnd/>
          </a:ln>
        </p:spPr>
        <p:txBody>
          <a:bodyPr wrap="none">
            <a:spAutoFit/>
          </a:bodyPr>
          <a:lstStyle/>
          <a:p>
            <a:r>
              <a:rPr lang="ru-RU" sz="2400">
                <a:latin typeface="Calibri" pitchFamily="34" charset="0"/>
              </a:rPr>
              <a:t>34 – </a:t>
            </a:r>
            <a:r>
              <a:rPr lang="en-US" sz="2400">
                <a:latin typeface="Calibri" pitchFamily="34" charset="0"/>
              </a:rPr>
              <a:t>spacer</a:t>
            </a:r>
          </a:p>
          <a:p>
            <a:r>
              <a:rPr lang="en-US" sz="2400">
                <a:latin typeface="Calibri" pitchFamily="34" charset="0"/>
              </a:rPr>
              <a:t>36 – lens</a:t>
            </a:r>
          </a:p>
          <a:p>
            <a:r>
              <a:rPr lang="en-US" sz="2400">
                <a:latin typeface="Calibri" pitchFamily="34" charset="0"/>
              </a:rPr>
              <a:t>38 – retaining clip</a:t>
            </a:r>
            <a:endParaRPr lang="ru-RU" sz="2400">
              <a:latin typeface="Calibri" pitchFamily="34" charset="0"/>
            </a:endParaRPr>
          </a:p>
        </p:txBody>
      </p:sp>
      <p:sp>
        <p:nvSpPr>
          <p:cNvPr id="7" name="Номер слайда 6"/>
          <p:cNvSpPr>
            <a:spLocks noGrp="1"/>
          </p:cNvSpPr>
          <p:nvPr>
            <p:ph type="sldNum" sz="quarter" idx="12"/>
          </p:nvPr>
        </p:nvSpPr>
        <p:spPr/>
        <p:txBody>
          <a:bodyPr/>
          <a:lstStyle/>
          <a:p>
            <a:pPr>
              <a:defRPr/>
            </a:pPr>
            <a:fld id="{45F54582-0BCF-44AC-8797-3A9B794351F5}" type="slidenum">
              <a:rPr lang="ru-RU" smtClean="0"/>
              <a:pPr>
                <a:defRPr/>
              </a:pPr>
              <a:t>12</a:t>
            </a:fld>
            <a:endParaRPr lang="ru-RU"/>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69" name="Rectangle 2"/>
          <p:cNvSpPr>
            <a:spLocks noGrp="1"/>
          </p:cNvSpPr>
          <p:nvPr>
            <p:ph type="title" idx="4294967295"/>
          </p:nvPr>
        </p:nvSpPr>
        <p:spPr/>
        <p:txBody>
          <a:bodyPr/>
          <a:lstStyle/>
          <a:p>
            <a:r>
              <a:rPr lang="ru-RU" sz="3200" smtClean="0"/>
              <a:t>Линзы</a:t>
            </a:r>
            <a:br>
              <a:rPr lang="ru-RU" sz="3200" smtClean="0"/>
            </a:br>
            <a:endParaRPr lang="ru-RU" sz="3200" smtClean="0"/>
          </a:p>
        </p:txBody>
      </p:sp>
      <p:sp>
        <p:nvSpPr>
          <p:cNvPr id="32770" name="Rectangle 3"/>
          <p:cNvSpPr>
            <a:spLocks noChangeArrowheads="1"/>
          </p:cNvSpPr>
          <p:nvPr/>
        </p:nvSpPr>
        <p:spPr bwMode="auto">
          <a:xfrm>
            <a:off x="0" y="5942013"/>
            <a:ext cx="5657850" cy="915987"/>
          </a:xfrm>
          <a:prstGeom prst="rect">
            <a:avLst/>
          </a:prstGeom>
          <a:noFill/>
          <a:ln w="9525">
            <a:noFill/>
            <a:miter lim="800000"/>
            <a:headEnd/>
            <a:tailEnd/>
          </a:ln>
        </p:spPr>
        <p:txBody>
          <a:bodyPr wrap="none">
            <a:spAutoFit/>
          </a:bodyPr>
          <a:lstStyle/>
          <a:p>
            <a:r>
              <a:rPr lang="ru-RU" b="1">
                <a:latin typeface="Calibri" pitchFamily="34" charset="0"/>
              </a:rPr>
              <a:t>Qing Hu, Alan W. Min Lee,  Sushil Kumar,</a:t>
            </a:r>
          </a:p>
          <a:p>
            <a:r>
              <a:rPr lang="ru-RU">
                <a:latin typeface="Calibri" pitchFamily="34" charset="0"/>
              </a:rPr>
              <a:t>OPTICS LETTERS / Vol. 32, No. 19 / October 1, 2007</a:t>
            </a:r>
          </a:p>
          <a:p>
            <a:endParaRPr lang="ru-RU" b="1">
              <a:latin typeface="Calibri" pitchFamily="34" charset="0"/>
            </a:endParaRPr>
          </a:p>
        </p:txBody>
      </p:sp>
      <p:pic>
        <p:nvPicPr>
          <p:cNvPr id="32771" name="Picture 6"/>
          <p:cNvPicPr>
            <a:picLocks noChangeAspect="1" noChangeArrowheads="1"/>
          </p:cNvPicPr>
          <p:nvPr/>
        </p:nvPicPr>
        <p:blipFill>
          <a:blip r:embed="rId3" cstate="print"/>
          <a:srcRect/>
          <a:stretch>
            <a:fillRect/>
          </a:stretch>
        </p:blipFill>
        <p:spPr bwMode="auto">
          <a:xfrm>
            <a:off x="0" y="1196975"/>
            <a:ext cx="4356100" cy="4024313"/>
          </a:xfrm>
          <a:prstGeom prst="rect">
            <a:avLst/>
          </a:prstGeom>
          <a:noFill/>
          <a:ln w="9525">
            <a:noFill/>
            <a:miter lim="800000"/>
            <a:headEnd/>
            <a:tailEnd/>
          </a:ln>
        </p:spPr>
      </p:pic>
      <p:pic>
        <p:nvPicPr>
          <p:cNvPr id="53255" name="Picture 7"/>
          <p:cNvPicPr>
            <a:picLocks noChangeAspect="1" noChangeArrowheads="1"/>
          </p:cNvPicPr>
          <p:nvPr/>
        </p:nvPicPr>
        <p:blipFill>
          <a:blip r:embed="rId4" cstate="print"/>
          <a:srcRect/>
          <a:stretch>
            <a:fillRect/>
          </a:stretch>
        </p:blipFill>
        <p:spPr bwMode="auto">
          <a:xfrm>
            <a:off x="4427538" y="1844675"/>
            <a:ext cx="4716462" cy="3095625"/>
          </a:xfrm>
          <a:prstGeom prst="rect">
            <a:avLst/>
          </a:prstGeom>
          <a:noFill/>
          <a:ln w="9525">
            <a:noFill/>
            <a:miter lim="800000"/>
            <a:headEnd/>
            <a:tailEnd/>
          </a:ln>
        </p:spPr>
      </p:pic>
      <p:pic>
        <p:nvPicPr>
          <p:cNvPr id="53256" name="Picture 8"/>
          <p:cNvPicPr>
            <a:picLocks noChangeAspect="1" noChangeArrowheads="1"/>
          </p:cNvPicPr>
          <p:nvPr/>
        </p:nvPicPr>
        <p:blipFill>
          <a:blip r:embed="rId5" cstate="print"/>
          <a:srcRect/>
          <a:stretch>
            <a:fillRect/>
          </a:stretch>
        </p:blipFill>
        <p:spPr bwMode="auto">
          <a:xfrm>
            <a:off x="4500563" y="1557338"/>
            <a:ext cx="4284662" cy="3663950"/>
          </a:xfrm>
          <a:prstGeom prst="rect">
            <a:avLst/>
          </a:prstGeom>
          <a:noFill/>
          <a:ln w="9525">
            <a:noFill/>
            <a:miter lim="800000"/>
            <a:headEnd/>
            <a:tailEnd/>
          </a:ln>
        </p:spPr>
      </p:pic>
      <p:sp>
        <p:nvSpPr>
          <p:cNvPr id="32774" name="Text Box 9"/>
          <p:cNvSpPr txBox="1">
            <a:spLocks noChangeArrowheads="1"/>
          </p:cNvSpPr>
          <p:nvPr/>
        </p:nvSpPr>
        <p:spPr bwMode="auto">
          <a:xfrm>
            <a:off x="4500563" y="5373688"/>
            <a:ext cx="2127250" cy="366712"/>
          </a:xfrm>
          <a:prstGeom prst="rect">
            <a:avLst/>
          </a:prstGeom>
          <a:noFill/>
          <a:ln w="9525">
            <a:noFill/>
            <a:miter lim="800000"/>
            <a:headEnd/>
            <a:tailEnd/>
          </a:ln>
        </p:spPr>
        <p:txBody>
          <a:bodyPr wrap="none">
            <a:spAutoFit/>
          </a:bodyPr>
          <a:lstStyle/>
          <a:p>
            <a:r>
              <a:rPr lang="en-US">
                <a:latin typeface="Calibri" pitchFamily="34" charset="0"/>
              </a:rPr>
              <a:t>Frequency 4.1 THz</a:t>
            </a:r>
            <a:endParaRPr lang="ru-RU">
              <a:latin typeface="Calibri" pitchFamily="34" charset="0"/>
            </a:endParaRPr>
          </a:p>
        </p:txBody>
      </p:sp>
      <p:sp>
        <p:nvSpPr>
          <p:cNvPr id="8" name="Номер слайда 7"/>
          <p:cNvSpPr>
            <a:spLocks noGrp="1"/>
          </p:cNvSpPr>
          <p:nvPr>
            <p:ph type="sldNum" sz="quarter" idx="12"/>
          </p:nvPr>
        </p:nvSpPr>
        <p:spPr/>
        <p:txBody>
          <a:bodyPr/>
          <a:lstStyle/>
          <a:p>
            <a:pPr>
              <a:defRPr/>
            </a:pPr>
            <a:fld id="{45F54582-0BCF-44AC-8797-3A9B794351F5}" type="slidenum">
              <a:rPr lang="ru-RU" smtClean="0"/>
              <a:pPr>
                <a:defRPr/>
              </a:pPr>
              <a:t>13</a:t>
            </a:fld>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2000"/>
                                        <p:tgtEl>
                                          <p:spTgt spid="53255"/>
                                        </p:tgtEl>
                                      </p:cBhvr>
                                    </p:animEffect>
                                    <p:set>
                                      <p:cBhvr>
                                        <p:cTn id="7" dur="1" fill="hold">
                                          <p:stCondLst>
                                            <p:cond delay="1999"/>
                                          </p:stCondLst>
                                        </p:cTn>
                                        <p:tgtEl>
                                          <p:spTgt spid="53255"/>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53256"/>
                                        </p:tgtEl>
                                        <p:attrNameLst>
                                          <p:attrName>style.visibility</p:attrName>
                                        </p:attrNameLst>
                                      </p:cBhvr>
                                      <p:to>
                                        <p:strVal val="visible"/>
                                      </p:to>
                                    </p:set>
                                    <p:animEffect transition="in" filter="fade">
                                      <p:cBhvr>
                                        <p:cTn id="10" dur="2000"/>
                                        <p:tgtEl>
                                          <p:spTgt spid="532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r>
              <a:rPr lang="ru-RU" b="1" i="1" dirty="0" smtClean="0"/>
              <a:t>ККЛ в ИФМ РАН</a:t>
            </a:r>
            <a:endParaRPr lang="en-US" b="1" i="1" dirty="0" smtClean="0"/>
          </a:p>
        </p:txBody>
      </p:sp>
      <p:pic>
        <p:nvPicPr>
          <p:cNvPr id="38915" name="Picture 4" descr="HPIM0008"/>
          <p:cNvPicPr>
            <a:picLocks noChangeAspect="1" noChangeArrowheads="1"/>
          </p:cNvPicPr>
          <p:nvPr/>
        </p:nvPicPr>
        <p:blipFill>
          <a:blip r:embed="rId3" cstate="print"/>
          <a:srcRect l="20729" t="28346" r="15945" b="28346"/>
          <a:stretch>
            <a:fillRect/>
          </a:stretch>
        </p:blipFill>
        <p:spPr bwMode="auto">
          <a:xfrm>
            <a:off x="174625" y="1343372"/>
            <a:ext cx="8842375" cy="4533900"/>
          </a:xfrm>
          <a:prstGeom prst="rect">
            <a:avLst/>
          </a:prstGeom>
          <a:noFill/>
          <a:ln w="9525">
            <a:noFill/>
            <a:miter lim="800000"/>
            <a:headEnd/>
            <a:tailEnd/>
          </a:ln>
        </p:spPr>
      </p:pic>
      <p:sp>
        <p:nvSpPr>
          <p:cNvPr id="38916" name="Text Box 5"/>
          <p:cNvSpPr txBox="1">
            <a:spLocks noChangeArrowheads="1"/>
          </p:cNvSpPr>
          <p:nvPr/>
        </p:nvSpPr>
        <p:spPr bwMode="auto">
          <a:xfrm>
            <a:off x="215900" y="5918200"/>
            <a:ext cx="8775700" cy="800219"/>
          </a:xfrm>
          <a:prstGeom prst="rect">
            <a:avLst/>
          </a:prstGeom>
          <a:noFill/>
          <a:ln w="9525" algn="ctr">
            <a:noFill/>
            <a:miter lim="800000"/>
            <a:headEnd/>
            <a:tailEnd/>
          </a:ln>
        </p:spPr>
        <p:txBody>
          <a:bodyPr>
            <a:spAutoFit/>
          </a:bodyPr>
          <a:lstStyle/>
          <a:p>
            <a:pPr>
              <a:spcBef>
                <a:spcPct val="50000"/>
              </a:spcBef>
            </a:pPr>
            <a:r>
              <a:rPr lang="ru-RU" sz="2200" b="1" i="1" dirty="0"/>
              <a:t>Фото ТГц ККЛ фирмы </a:t>
            </a:r>
            <a:r>
              <a:rPr lang="en-US" sz="2200" b="1" i="1" dirty="0"/>
              <a:t>TRION</a:t>
            </a:r>
            <a:r>
              <a:rPr lang="ru-RU" sz="2200" b="1" i="1" dirty="0"/>
              <a:t> (г.Темпе, Аризона)</a:t>
            </a:r>
            <a:r>
              <a:rPr lang="en-US" sz="2200" b="1" i="1" dirty="0"/>
              <a:t>;</a:t>
            </a:r>
            <a:r>
              <a:rPr lang="en-US" sz="2200" b="1" dirty="0"/>
              <a:t> </a:t>
            </a:r>
            <a:r>
              <a:rPr lang="en-US" sz="2200" b="1" i="1" dirty="0"/>
              <a:t>L</a:t>
            </a:r>
            <a:r>
              <a:rPr lang="en-US" sz="2200" b="1" dirty="0"/>
              <a:t> ~ 1.5 </a:t>
            </a:r>
            <a:r>
              <a:rPr lang="ru-RU" sz="2200" b="1" dirty="0"/>
              <a:t>мм</a:t>
            </a:r>
            <a:r>
              <a:rPr lang="en-US" sz="2200" b="1" dirty="0"/>
              <a:t>, </a:t>
            </a:r>
            <a:r>
              <a:rPr lang="en-US" sz="2200" b="1" i="1" dirty="0"/>
              <a:t>w</a:t>
            </a:r>
            <a:r>
              <a:rPr lang="en-US" sz="2200" b="1" dirty="0"/>
              <a:t> ~ 100 </a:t>
            </a:r>
            <a:r>
              <a:rPr lang="ru-RU" sz="2200" b="1" dirty="0"/>
              <a:t>мкм</a:t>
            </a:r>
            <a:r>
              <a:rPr lang="ru-RU" sz="2200" b="1" dirty="0" smtClean="0"/>
              <a:t>. </a:t>
            </a:r>
            <a:r>
              <a:rPr lang="ru-RU" sz="2400" b="1" i="1" dirty="0" smtClean="0"/>
              <a:t>Ю.Г.Садофьев</a:t>
            </a:r>
            <a:endParaRPr lang="en-US" sz="2200" b="1" dirty="0"/>
          </a:p>
        </p:txBody>
      </p:sp>
      <p:sp>
        <p:nvSpPr>
          <p:cNvPr id="5" name="Номер слайда 4"/>
          <p:cNvSpPr>
            <a:spLocks noGrp="1"/>
          </p:cNvSpPr>
          <p:nvPr>
            <p:ph type="sldNum" sz="quarter" idx="12"/>
          </p:nvPr>
        </p:nvSpPr>
        <p:spPr/>
        <p:txBody>
          <a:bodyPr/>
          <a:lstStyle/>
          <a:p>
            <a:pPr>
              <a:defRPr/>
            </a:pPr>
            <a:fld id="{7CC20BDC-B43C-4493-9FB6-6AD438484FA4}" type="slidenum">
              <a:rPr lang="ru-RU" smtClean="0"/>
              <a:pPr>
                <a:defRPr/>
              </a:pPr>
              <a:t>14</a:t>
            </a:fld>
            <a:endParaRPr lang="ru-RU"/>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214282" y="1000108"/>
            <a:ext cx="4495471" cy="3214710"/>
          </a:xfrm>
          <a:prstGeom prst="rect">
            <a:avLst/>
          </a:prstGeom>
          <a:noFill/>
          <a:ln w="9525">
            <a:noFill/>
            <a:miter lim="800000"/>
            <a:headEnd/>
            <a:tailEnd/>
          </a:ln>
          <a:effectLst/>
        </p:spPr>
      </p:pic>
      <p:pic>
        <p:nvPicPr>
          <p:cNvPr id="1027" name="Picture 3"/>
          <p:cNvPicPr>
            <a:picLocks noChangeAspect="1" noChangeArrowheads="1"/>
          </p:cNvPicPr>
          <p:nvPr/>
        </p:nvPicPr>
        <p:blipFill>
          <a:blip r:embed="rId4" cstate="print"/>
          <a:srcRect/>
          <a:stretch>
            <a:fillRect/>
          </a:stretch>
        </p:blipFill>
        <p:spPr bwMode="auto">
          <a:xfrm>
            <a:off x="5000596" y="1142984"/>
            <a:ext cx="4143404" cy="3000396"/>
          </a:xfrm>
          <a:prstGeom prst="rect">
            <a:avLst/>
          </a:prstGeom>
          <a:noFill/>
          <a:ln w="9525">
            <a:noFill/>
            <a:miter lim="800000"/>
            <a:headEnd/>
            <a:tailEnd/>
          </a:ln>
          <a:effectLst/>
        </p:spPr>
      </p:pic>
      <p:sp>
        <p:nvSpPr>
          <p:cNvPr id="4" name="TextBox 3"/>
          <p:cNvSpPr txBox="1"/>
          <p:nvPr/>
        </p:nvSpPr>
        <p:spPr>
          <a:xfrm>
            <a:off x="500034" y="142852"/>
            <a:ext cx="7425148" cy="584775"/>
          </a:xfrm>
          <a:prstGeom prst="rect">
            <a:avLst/>
          </a:prstGeom>
          <a:noFill/>
        </p:spPr>
        <p:txBody>
          <a:bodyPr wrap="square" rtlCol="0">
            <a:spAutoFit/>
          </a:bodyPr>
          <a:lstStyle/>
          <a:p>
            <a:r>
              <a:rPr lang="ru-RU" sz="3200" i="1" dirty="0" smtClean="0">
                <a:effectLst>
                  <a:outerShdw blurRad="38100" dist="38100" dir="2700000" algn="tl">
                    <a:srgbClr val="000000">
                      <a:alpha val="43137"/>
                    </a:srgbClr>
                  </a:outerShdw>
                </a:effectLst>
              </a:rPr>
              <a:t>Квантовые каскадные лазеры</a:t>
            </a:r>
            <a:endParaRPr lang="ru-RU" sz="3200" i="1" dirty="0">
              <a:effectLst>
                <a:outerShdw blurRad="38100" dist="38100" dir="2700000" algn="tl">
                  <a:srgbClr val="000000">
                    <a:alpha val="43137"/>
                  </a:srgbClr>
                </a:outerShdw>
              </a:effectLst>
            </a:endParaRPr>
          </a:p>
        </p:txBody>
      </p:sp>
      <p:pic>
        <p:nvPicPr>
          <p:cNvPr id="5" name="Picture 4"/>
          <p:cNvPicPr>
            <a:picLocks noChangeAspect="1" noChangeArrowheads="1"/>
          </p:cNvPicPr>
          <p:nvPr/>
        </p:nvPicPr>
        <p:blipFill>
          <a:blip r:embed="rId5" cstate="print"/>
          <a:srcRect/>
          <a:stretch>
            <a:fillRect/>
          </a:stretch>
        </p:blipFill>
        <p:spPr bwMode="auto">
          <a:xfrm>
            <a:off x="500034" y="4292600"/>
            <a:ext cx="3775075" cy="2565400"/>
          </a:xfrm>
          <a:prstGeom prst="rect">
            <a:avLst/>
          </a:prstGeom>
          <a:noFill/>
          <a:ln w="9525">
            <a:noFill/>
            <a:miter lim="800000"/>
            <a:headEnd/>
            <a:tailEnd/>
          </a:ln>
          <a:effectLst/>
        </p:spPr>
      </p:pic>
      <p:pic>
        <p:nvPicPr>
          <p:cNvPr id="6" name="Picture 15"/>
          <p:cNvPicPr>
            <a:picLocks noChangeAspect="1" noChangeArrowheads="1"/>
          </p:cNvPicPr>
          <p:nvPr/>
        </p:nvPicPr>
        <p:blipFill>
          <a:blip r:embed="rId6" cstate="print"/>
          <a:srcRect/>
          <a:stretch>
            <a:fillRect/>
          </a:stretch>
        </p:blipFill>
        <p:spPr>
          <a:xfrm>
            <a:off x="5572132" y="5072074"/>
            <a:ext cx="2351087" cy="1033463"/>
          </a:xfrm>
          <a:prstGeom prst="rect">
            <a:avLst/>
          </a:prstGeom>
          <a:ln/>
        </p:spPr>
      </p:pic>
      <p:sp>
        <p:nvSpPr>
          <p:cNvPr id="7" name="Номер слайда 6"/>
          <p:cNvSpPr>
            <a:spLocks noGrp="1"/>
          </p:cNvSpPr>
          <p:nvPr>
            <p:ph type="sldNum" sz="quarter" idx="12"/>
          </p:nvPr>
        </p:nvSpPr>
        <p:spPr/>
        <p:txBody>
          <a:bodyPr/>
          <a:lstStyle/>
          <a:p>
            <a:pPr>
              <a:defRPr/>
            </a:pPr>
            <a:fld id="{45F54582-0BCF-44AC-8797-3A9B794351F5}" type="slidenum">
              <a:rPr lang="ru-RU" smtClean="0"/>
              <a:pPr>
                <a:defRPr/>
              </a:pPr>
              <a:t>15</a:t>
            </a:fld>
            <a:endParaRPr lang="ru-RU"/>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313" y="285750"/>
            <a:ext cx="6003925" cy="584200"/>
          </a:xfrm>
          <a:prstGeom prst="rect">
            <a:avLst/>
          </a:prstGeom>
          <a:noFill/>
        </p:spPr>
        <p:txBody>
          <a:bodyPr wrap="none">
            <a:spAutoFit/>
          </a:bodyPr>
          <a:lstStyle/>
          <a:p>
            <a:pPr fontAlgn="auto">
              <a:spcBef>
                <a:spcPts val="0"/>
              </a:spcBef>
              <a:spcAft>
                <a:spcPts val="0"/>
              </a:spcAft>
              <a:defRPr/>
            </a:pPr>
            <a:r>
              <a:rPr lang="ru-RU" sz="3200" i="1" dirty="0">
                <a:effectLst>
                  <a:outerShdw blurRad="38100" dist="38100" dir="2700000" algn="tl">
                    <a:srgbClr val="000000">
                      <a:alpha val="43137"/>
                    </a:srgbClr>
                  </a:outerShdw>
                </a:effectLst>
                <a:latin typeface="+mn-lt"/>
              </a:rPr>
              <a:t>Оптическая схема установки</a:t>
            </a:r>
          </a:p>
        </p:txBody>
      </p:sp>
      <p:pic>
        <p:nvPicPr>
          <p:cNvPr id="33794" name="Рисунок 57" descr="Отическая схема установки.jpg"/>
          <p:cNvPicPr>
            <a:picLocks noChangeAspect="1"/>
          </p:cNvPicPr>
          <p:nvPr/>
        </p:nvPicPr>
        <p:blipFill>
          <a:blip r:embed="rId3" cstate="print"/>
          <a:srcRect/>
          <a:stretch>
            <a:fillRect/>
          </a:stretch>
        </p:blipFill>
        <p:spPr bwMode="auto">
          <a:xfrm>
            <a:off x="3321050" y="1357313"/>
            <a:ext cx="5822950" cy="5500687"/>
          </a:xfrm>
          <a:prstGeom prst="rect">
            <a:avLst/>
          </a:prstGeom>
          <a:noFill/>
          <a:ln w="9525">
            <a:noFill/>
            <a:miter lim="800000"/>
            <a:headEnd/>
            <a:tailEnd/>
          </a:ln>
        </p:spPr>
      </p:pic>
      <p:sp>
        <p:nvSpPr>
          <p:cNvPr id="33795" name="TextBox 58"/>
          <p:cNvSpPr txBox="1">
            <a:spLocks noChangeArrowheads="1"/>
          </p:cNvSpPr>
          <p:nvPr/>
        </p:nvSpPr>
        <p:spPr bwMode="auto">
          <a:xfrm>
            <a:off x="0" y="1941513"/>
            <a:ext cx="3919538" cy="3416300"/>
          </a:xfrm>
          <a:prstGeom prst="rect">
            <a:avLst/>
          </a:prstGeom>
          <a:noFill/>
          <a:ln w="9525">
            <a:noFill/>
            <a:miter lim="800000"/>
            <a:headEnd/>
            <a:tailEnd/>
          </a:ln>
        </p:spPr>
        <p:txBody>
          <a:bodyPr wrap="none">
            <a:spAutoFit/>
          </a:bodyPr>
          <a:lstStyle/>
          <a:p>
            <a:pPr>
              <a:tabLst>
                <a:tab pos="615950" algn="l"/>
              </a:tabLst>
            </a:pPr>
            <a:r>
              <a:rPr lang="ru-RU">
                <a:latin typeface="Calibri" pitchFamily="34" charset="0"/>
              </a:rPr>
              <a:t>1 – криостат замкнутого цикла</a:t>
            </a:r>
          </a:p>
          <a:p>
            <a:pPr>
              <a:tabLst>
                <a:tab pos="615950" algn="l"/>
              </a:tabLst>
            </a:pPr>
            <a:r>
              <a:rPr lang="ru-RU">
                <a:latin typeface="Calibri" pitchFamily="34" charset="0"/>
              </a:rPr>
              <a:t>2 – лазер</a:t>
            </a:r>
          </a:p>
          <a:p>
            <a:pPr>
              <a:tabLst>
                <a:tab pos="615950" algn="l"/>
              </a:tabLst>
            </a:pPr>
            <a:r>
              <a:rPr lang="ru-RU">
                <a:latin typeface="Calibri" pitchFamily="34" charset="0"/>
              </a:rPr>
              <a:t>3 – входной вакуумный волновод</a:t>
            </a:r>
          </a:p>
          <a:p>
            <a:pPr>
              <a:tabLst>
                <a:tab pos="615950" algn="l"/>
              </a:tabLst>
            </a:pPr>
            <a:r>
              <a:rPr lang="ru-RU">
                <a:latin typeface="Calibri" pitchFamily="34" charset="0"/>
              </a:rPr>
              <a:t>4 – входное окно спектрометра</a:t>
            </a:r>
          </a:p>
          <a:p>
            <a:pPr>
              <a:tabLst>
                <a:tab pos="615950" algn="l"/>
              </a:tabLst>
            </a:pPr>
            <a:r>
              <a:rPr lang="ru-RU">
                <a:latin typeface="Calibri" pitchFamily="34" charset="0"/>
              </a:rPr>
              <a:t>5 – выходной вакуумный волновод</a:t>
            </a:r>
          </a:p>
          <a:p>
            <a:pPr>
              <a:tabLst>
                <a:tab pos="615950" algn="l"/>
              </a:tabLst>
            </a:pPr>
            <a:r>
              <a:rPr lang="ru-RU">
                <a:latin typeface="Calibri" pitchFamily="34" charset="0"/>
              </a:rPr>
              <a:t>6 – </a:t>
            </a:r>
            <a:r>
              <a:rPr lang="en-US">
                <a:latin typeface="Calibri" pitchFamily="34" charset="0"/>
              </a:rPr>
              <a:t>Ge/Ga </a:t>
            </a:r>
            <a:r>
              <a:rPr lang="ru-RU">
                <a:latin typeface="Calibri" pitchFamily="34" charset="0"/>
              </a:rPr>
              <a:t>приемник</a:t>
            </a:r>
          </a:p>
          <a:p>
            <a:pPr>
              <a:tabLst>
                <a:tab pos="615950" algn="l"/>
              </a:tabLst>
            </a:pPr>
            <a:r>
              <a:rPr lang="ru-RU">
                <a:latin typeface="Calibri" pitchFamily="34" charset="0"/>
              </a:rPr>
              <a:t>7 – поворотное зеркало</a:t>
            </a:r>
          </a:p>
          <a:p>
            <a:pPr>
              <a:tabLst>
                <a:tab pos="615950" algn="l"/>
              </a:tabLst>
            </a:pPr>
            <a:r>
              <a:rPr lang="ru-RU">
                <a:latin typeface="Calibri" pitchFamily="34" charset="0"/>
              </a:rPr>
              <a:t>8 – сферическое зеркало</a:t>
            </a:r>
          </a:p>
          <a:p>
            <a:pPr>
              <a:tabLst>
                <a:tab pos="615950" algn="l"/>
              </a:tabLst>
            </a:pPr>
            <a:r>
              <a:rPr lang="ru-RU">
                <a:latin typeface="Calibri" pitchFamily="34" charset="0"/>
              </a:rPr>
              <a:t>9 – кварцевый делитель пучка</a:t>
            </a:r>
          </a:p>
          <a:p>
            <a:pPr>
              <a:tabLst>
                <a:tab pos="615950" algn="l"/>
              </a:tabLst>
            </a:pPr>
            <a:r>
              <a:rPr lang="ru-RU">
                <a:latin typeface="Calibri" pitchFamily="34" charset="0"/>
              </a:rPr>
              <a:t>10 – неподвижное зеркало</a:t>
            </a:r>
          </a:p>
          <a:p>
            <a:pPr>
              <a:tabLst>
                <a:tab pos="615950" algn="l"/>
              </a:tabLst>
            </a:pPr>
            <a:r>
              <a:rPr lang="ru-RU">
                <a:latin typeface="Calibri" pitchFamily="34" charset="0"/>
              </a:rPr>
              <a:t>11 – сканирующее зеркало</a:t>
            </a:r>
          </a:p>
          <a:p>
            <a:pPr>
              <a:tabLst>
                <a:tab pos="615950" algn="l"/>
              </a:tabLst>
            </a:pPr>
            <a:r>
              <a:rPr lang="ru-RU">
                <a:latin typeface="Calibri" pitchFamily="34" charset="0"/>
              </a:rPr>
              <a:t>12 – сферическое зеркало</a:t>
            </a:r>
          </a:p>
        </p:txBody>
      </p:sp>
      <p:sp>
        <p:nvSpPr>
          <p:cNvPr id="5" name="Номер слайда 4"/>
          <p:cNvSpPr>
            <a:spLocks noGrp="1"/>
          </p:cNvSpPr>
          <p:nvPr>
            <p:ph type="sldNum" sz="quarter" idx="12"/>
          </p:nvPr>
        </p:nvSpPr>
        <p:spPr/>
        <p:txBody>
          <a:bodyPr/>
          <a:lstStyle/>
          <a:p>
            <a:pPr>
              <a:defRPr/>
            </a:pPr>
            <a:fld id="{45F54582-0BCF-44AC-8797-3A9B794351F5}" type="slidenum">
              <a:rPr lang="ru-RU" smtClean="0"/>
              <a:pPr>
                <a:defRPr/>
              </a:pPr>
              <a:t>16</a:t>
            </a:fld>
            <a:endParaRPr lang="ru-RU"/>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noChangeArrowheads="1"/>
          </p:cNvSpPr>
          <p:nvPr>
            <p:ph type="title"/>
          </p:nvPr>
        </p:nvSpPr>
        <p:spPr>
          <a:xfrm>
            <a:off x="457200" y="0"/>
            <a:ext cx="8229600" cy="1143000"/>
          </a:xfrm>
        </p:spPr>
        <p:txBody>
          <a:bodyPr/>
          <a:lstStyle/>
          <a:p>
            <a:r>
              <a:rPr lang="ru-RU" b="1" i="1" smtClean="0"/>
              <a:t>ККЛ в ИФМ РАН</a:t>
            </a:r>
          </a:p>
        </p:txBody>
      </p:sp>
      <p:pic>
        <p:nvPicPr>
          <p:cNvPr id="34818" name="Picture 4" descr="IMG_0002"/>
          <p:cNvPicPr>
            <a:picLocks noChangeAspect="1" noChangeArrowheads="1"/>
          </p:cNvPicPr>
          <p:nvPr/>
        </p:nvPicPr>
        <p:blipFill>
          <a:blip r:embed="rId3" cstate="print"/>
          <a:srcRect/>
          <a:stretch>
            <a:fillRect/>
          </a:stretch>
        </p:blipFill>
        <p:spPr bwMode="auto">
          <a:xfrm>
            <a:off x="393700" y="1016000"/>
            <a:ext cx="4075113" cy="5430838"/>
          </a:xfrm>
          <a:prstGeom prst="rect">
            <a:avLst/>
          </a:prstGeom>
          <a:noFill/>
          <a:ln w="9525">
            <a:noFill/>
            <a:miter lim="800000"/>
            <a:headEnd/>
            <a:tailEnd/>
          </a:ln>
        </p:spPr>
      </p:pic>
      <p:pic>
        <p:nvPicPr>
          <p:cNvPr id="34819" name="Picture 5" descr="IMG_0009"/>
          <p:cNvPicPr>
            <a:picLocks noChangeAspect="1" noChangeArrowheads="1"/>
          </p:cNvPicPr>
          <p:nvPr/>
        </p:nvPicPr>
        <p:blipFill>
          <a:blip r:embed="rId4" cstate="print"/>
          <a:srcRect/>
          <a:stretch>
            <a:fillRect/>
          </a:stretch>
        </p:blipFill>
        <p:spPr bwMode="auto">
          <a:xfrm>
            <a:off x="4749800" y="1028700"/>
            <a:ext cx="4056063" cy="5407025"/>
          </a:xfrm>
          <a:prstGeom prst="rect">
            <a:avLst/>
          </a:prstGeom>
          <a:noFill/>
          <a:ln w="9525">
            <a:noFill/>
            <a:miter lim="800000"/>
            <a:headEnd/>
            <a:tailEnd/>
          </a:ln>
        </p:spPr>
      </p:pic>
      <p:sp>
        <p:nvSpPr>
          <p:cNvPr id="5" name="Номер слайда 4"/>
          <p:cNvSpPr>
            <a:spLocks noGrp="1"/>
          </p:cNvSpPr>
          <p:nvPr>
            <p:ph type="sldNum" sz="quarter" idx="12"/>
          </p:nvPr>
        </p:nvSpPr>
        <p:spPr/>
        <p:txBody>
          <a:bodyPr/>
          <a:lstStyle/>
          <a:p>
            <a:pPr>
              <a:defRPr/>
            </a:pPr>
            <a:fld id="{7CC20BDC-B43C-4493-9FB6-6AD438484FA4}" type="slidenum">
              <a:rPr lang="ru-RU" smtClean="0"/>
              <a:pPr>
                <a:defRPr/>
              </a:pPr>
              <a:t>17</a:t>
            </a:fld>
            <a:endParaRPr lang="ru-RU"/>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1" name="Рисунок 1" descr="Спектры при разных температурах.jpg"/>
          <p:cNvPicPr>
            <a:picLocks noChangeAspect="1"/>
          </p:cNvPicPr>
          <p:nvPr/>
        </p:nvPicPr>
        <p:blipFill>
          <a:blip r:embed="rId3" cstate="print"/>
          <a:srcRect/>
          <a:stretch>
            <a:fillRect/>
          </a:stretch>
        </p:blipFill>
        <p:spPr bwMode="auto">
          <a:xfrm>
            <a:off x="857250" y="1285875"/>
            <a:ext cx="7459663" cy="5276850"/>
          </a:xfrm>
          <a:prstGeom prst="rect">
            <a:avLst/>
          </a:prstGeom>
          <a:noFill/>
          <a:ln w="9525">
            <a:noFill/>
            <a:miter lim="800000"/>
            <a:headEnd/>
            <a:tailEnd/>
          </a:ln>
        </p:spPr>
      </p:pic>
      <p:sp>
        <p:nvSpPr>
          <p:cNvPr id="3" name="TextBox 2"/>
          <p:cNvSpPr txBox="1"/>
          <p:nvPr/>
        </p:nvSpPr>
        <p:spPr>
          <a:xfrm>
            <a:off x="500063" y="428625"/>
            <a:ext cx="2992437" cy="584200"/>
          </a:xfrm>
          <a:prstGeom prst="rect">
            <a:avLst/>
          </a:prstGeom>
          <a:noFill/>
        </p:spPr>
        <p:txBody>
          <a:bodyPr wrap="none">
            <a:spAutoFit/>
          </a:bodyPr>
          <a:lstStyle/>
          <a:p>
            <a:pPr fontAlgn="auto">
              <a:spcBef>
                <a:spcPts val="0"/>
              </a:spcBef>
              <a:spcAft>
                <a:spcPts val="0"/>
              </a:spcAft>
              <a:defRPr/>
            </a:pPr>
            <a:r>
              <a:rPr lang="ru-RU" sz="3200" i="1" dirty="0">
                <a:effectLst>
                  <a:outerShdw blurRad="38100" dist="38100" dir="2700000" algn="tl">
                    <a:srgbClr val="000000">
                      <a:alpha val="43137"/>
                    </a:srgbClr>
                  </a:outerShdw>
                </a:effectLst>
                <a:latin typeface="+mn-lt"/>
              </a:rPr>
              <a:t>Спектры ККЛ </a:t>
            </a:r>
          </a:p>
        </p:txBody>
      </p:sp>
      <p:sp>
        <p:nvSpPr>
          <p:cNvPr id="4" name="Номер слайда 3"/>
          <p:cNvSpPr>
            <a:spLocks noGrp="1"/>
          </p:cNvSpPr>
          <p:nvPr>
            <p:ph type="sldNum" sz="quarter" idx="12"/>
          </p:nvPr>
        </p:nvSpPr>
        <p:spPr/>
        <p:txBody>
          <a:bodyPr/>
          <a:lstStyle/>
          <a:p>
            <a:pPr>
              <a:defRPr/>
            </a:pPr>
            <a:fld id="{45F54582-0BCF-44AC-8797-3A9B794351F5}" type="slidenum">
              <a:rPr lang="ru-RU" smtClean="0"/>
              <a:pPr>
                <a:defRPr/>
              </a:pPr>
              <a:t>18</a:t>
            </a:fld>
            <a:endParaRPr lang="ru-RU"/>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5" name="Рисунок 1" descr="Зависимость частоты от температуры.jpg"/>
          <p:cNvPicPr>
            <a:picLocks noChangeAspect="1"/>
          </p:cNvPicPr>
          <p:nvPr/>
        </p:nvPicPr>
        <p:blipFill>
          <a:blip r:embed="rId3" cstate="print"/>
          <a:srcRect/>
          <a:stretch>
            <a:fillRect/>
          </a:stretch>
        </p:blipFill>
        <p:spPr bwMode="auto">
          <a:xfrm>
            <a:off x="1357313" y="1582738"/>
            <a:ext cx="6916737" cy="4846637"/>
          </a:xfrm>
          <a:prstGeom prst="rect">
            <a:avLst/>
          </a:prstGeom>
          <a:noFill/>
          <a:ln w="9525">
            <a:noFill/>
            <a:miter lim="800000"/>
            <a:headEnd/>
            <a:tailEnd/>
          </a:ln>
        </p:spPr>
      </p:pic>
      <p:sp>
        <p:nvSpPr>
          <p:cNvPr id="3" name="TextBox 2"/>
          <p:cNvSpPr txBox="1"/>
          <p:nvPr/>
        </p:nvSpPr>
        <p:spPr>
          <a:xfrm>
            <a:off x="0" y="285750"/>
            <a:ext cx="9144000" cy="1077913"/>
          </a:xfrm>
          <a:prstGeom prst="rect">
            <a:avLst/>
          </a:prstGeom>
          <a:noFill/>
        </p:spPr>
        <p:txBody>
          <a:bodyPr>
            <a:spAutoFit/>
          </a:bodyPr>
          <a:lstStyle/>
          <a:p>
            <a:pPr fontAlgn="auto">
              <a:spcBef>
                <a:spcPts val="0"/>
              </a:spcBef>
              <a:spcAft>
                <a:spcPts val="0"/>
              </a:spcAft>
              <a:defRPr/>
            </a:pPr>
            <a:r>
              <a:rPr lang="ru-RU" sz="3200" i="1" dirty="0">
                <a:effectLst>
                  <a:outerShdw blurRad="38100" dist="38100" dir="2700000" algn="tl">
                    <a:srgbClr val="000000">
                      <a:alpha val="43137"/>
                    </a:srgbClr>
                  </a:outerShdw>
                </a:effectLst>
                <a:latin typeface="+mn-lt"/>
              </a:rPr>
              <a:t>Зависимость частоты излучения от температуры</a:t>
            </a:r>
          </a:p>
        </p:txBody>
      </p:sp>
      <p:sp>
        <p:nvSpPr>
          <p:cNvPr id="36867" name="TextBox 6"/>
          <p:cNvSpPr txBox="1">
            <a:spLocks noChangeArrowheads="1"/>
          </p:cNvSpPr>
          <p:nvPr/>
        </p:nvSpPr>
        <p:spPr bwMode="auto">
          <a:xfrm>
            <a:off x="71438" y="6281738"/>
            <a:ext cx="7358062" cy="862012"/>
          </a:xfrm>
          <a:prstGeom prst="rect">
            <a:avLst/>
          </a:prstGeom>
          <a:noFill/>
          <a:ln w="9525">
            <a:noFill/>
            <a:miter lim="800000"/>
            <a:headEnd/>
            <a:tailEnd/>
          </a:ln>
        </p:spPr>
        <p:txBody>
          <a:bodyPr>
            <a:spAutoFit/>
          </a:bodyPr>
          <a:lstStyle/>
          <a:p>
            <a:pPr defTabSz="4938713"/>
            <a:r>
              <a:rPr lang="ru-RU" sz="1600">
                <a:latin typeface="Lucida Sans Unicode" pitchFamily="34" charset="0"/>
              </a:rPr>
              <a:t>1. A.L. Betz, R. T. Boreiko </a:t>
            </a:r>
            <a:r>
              <a:rPr lang="ru-RU" sz="1600" i="1">
                <a:latin typeface="Lucida Sans Unicode" pitchFamily="34" charset="0"/>
              </a:rPr>
              <a:t>et al.</a:t>
            </a:r>
            <a:r>
              <a:rPr lang="ru-RU" sz="1600">
                <a:latin typeface="Lucida Sans Unicode" pitchFamily="34" charset="0"/>
              </a:rPr>
              <a:t> / Optics Letters, </a:t>
            </a:r>
            <a:r>
              <a:rPr lang="ru-RU" sz="1600" b="1">
                <a:latin typeface="Lucida Sans Unicode" pitchFamily="34" charset="0"/>
              </a:rPr>
              <a:t>30</a:t>
            </a:r>
            <a:r>
              <a:rPr lang="ru-RU" sz="1600">
                <a:latin typeface="Lucida Sans Unicode" pitchFamily="34" charset="0"/>
              </a:rPr>
              <a:t>, 1837 (2005).</a:t>
            </a:r>
          </a:p>
          <a:p>
            <a:pPr defTabSz="4938713"/>
            <a:r>
              <a:rPr lang="ru-RU" sz="1600">
                <a:latin typeface="Lucida Sans Unicode" pitchFamily="34" charset="0"/>
              </a:rPr>
              <a:t>2. D. Rabanus, U.U. Graf </a:t>
            </a:r>
            <a:r>
              <a:rPr lang="ru-RU" sz="1600" i="1">
                <a:latin typeface="Lucida Sans Unicode" pitchFamily="34" charset="0"/>
              </a:rPr>
              <a:t>et al.</a:t>
            </a:r>
            <a:r>
              <a:rPr lang="ru-RU" sz="1600">
                <a:latin typeface="Lucida Sans Unicode" pitchFamily="34" charset="0"/>
              </a:rPr>
              <a:t> / Optics Express, </a:t>
            </a:r>
            <a:r>
              <a:rPr lang="ru-RU" sz="1600" b="1">
                <a:latin typeface="Lucida Sans Unicode" pitchFamily="34" charset="0"/>
              </a:rPr>
              <a:t>17</a:t>
            </a:r>
            <a:r>
              <a:rPr lang="ru-RU" sz="1600">
                <a:latin typeface="Lucida Sans Unicode" pitchFamily="34" charset="0"/>
              </a:rPr>
              <a:t>, 1159 (2009).</a:t>
            </a:r>
          </a:p>
          <a:p>
            <a:pPr defTabSz="4938713"/>
            <a:endParaRPr lang="ru-RU">
              <a:latin typeface="Calibri" pitchFamily="34" charset="0"/>
            </a:endParaRPr>
          </a:p>
        </p:txBody>
      </p:sp>
      <p:sp>
        <p:nvSpPr>
          <p:cNvPr id="5" name="Номер слайда 4"/>
          <p:cNvSpPr>
            <a:spLocks noGrp="1"/>
          </p:cNvSpPr>
          <p:nvPr>
            <p:ph type="sldNum" sz="quarter" idx="12"/>
          </p:nvPr>
        </p:nvSpPr>
        <p:spPr/>
        <p:txBody>
          <a:bodyPr/>
          <a:lstStyle/>
          <a:p>
            <a:pPr>
              <a:defRPr/>
            </a:pPr>
            <a:fld id="{45F54582-0BCF-44AC-8797-3A9B794351F5}" type="slidenum">
              <a:rPr lang="ru-RU" smtClean="0"/>
              <a:pPr>
                <a:defRPr/>
              </a:pPr>
              <a:t>19</a:t>
            </a:fld>
            <a:endParaRPr lang="ru-RU"/>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5954" name="Rectangle 2"/>
          <p:cNvSpPr>
            <a:spLocks noGrp="1" noChangeArrowheads="1"/>
          </p:cNvSpPr>
          <p:nvPr>
            <p:ph type="title"/>
          </p:nvPr>
        </p:nvSpPr>
        <p:spPr>
          <a:xfrm>
            <a:off x="-190500" y="152400"/>
            <a:ext cx="9334500" cy="531813"/>
          </a:xfrm>
        </p:spPr>
        <p:txBody>
          <a:bodyPr rtlCol="0">
            <a:normAutofit fontScale="90000"/>
          </a:bodyPr>
          <a:lstStyle/>
          <a:p>
            <a:pPr fontAlgn="auto">
              <a:spcAft>
                <a:spcPts val="0"/>
              </a:spcAft>
              <a:defRPr/>
            </a:pPr>
            <a:r>
              <a:rPr lang="en-US" sz="2400" b="1">
                <a:effectLst>
                  <a:outerShdw blurRad="38100" dist="38100" dir="2700000" algn="tl">
                    <a:srgbClr val="C0C0C0"/>
                  </a:outerShdw>
                </a:effectLst>
              </a:rPr>
              <a:t> </a:t>
            </a:r>
            <a:r>
              <a:rPr lang="ru-RU" sz="2400" b="1">
                <a:effectLst>
                  <a:outerShdw blurRad="38100" dist="38100" dir="2700000" algn="tl">
                    <a:srgbClr val="C0C0C0"/>
                  </a:outerShdw>
                </a:effectLst>
              </a:rPr>
              <a:t>Лазер на двойной гетероструктуре</a:t>
            </a:r>
            <a:r>
              <a:rPr lang="en-US" sz="2400" b="1">
                <a:effectLst>
                  <a:outerShdw blurRad="38100" dist="38100" dir="2700000" algn="tl">
                    <a:srgbClr val="C0C0C0"/>
                  </a:outerShdw>
                </a:effectLst>
              </a:rPr>
              <a:t>:</a:t>
            </a:r>
            <a:r>
              <a:rPr lang="en-US" sz="3200" b="1">
                <a:effectLst>
                  <a:outerShdw blurRad="38100" dist="38100" dir="2700000" algn="tl">
                    <a:srgbClr val="C0C0C0"/>
                  </a:outerShdw>
                </a:effectLst>
              </a:rPr>
              <a:t> </a:t>
            </a:r>
            <a:r>
              <a:rPr lang="ru-RU" sz="1800" b="1">
                <a:solidFill>
                  <a:srgbClr val="000099"/>
                </a:solidFill>
                <a:effectLst>
                  <a:outerShdw blurRad="38100" dist="38100" dir="2700000" algn="tl">
                    <a:srgbClr val="C0C0C0"/>
                  </a:outerShdw>
                </a:effectLst>
              </a:rPr>
              <a:t>МЕЖЗОННЫЕ ПЕРЕХОДЫ</a:t>
            </a:r>
          </a:p>
        </p:txBody>
      </p:sp>
      <p:sp>
        <p:nvSpPr>
          <p:cNvPr id="14338" name="Line 5"/>
          <p:cNvSpPr>
            <a:spLocks noChangeShapeType="1"/>
          </p:cNvSpPr>
          <p:nvPr/>
        </p:nvSpPr>
        <p:spPr bwMode="auto">
          <a:xfrm>
            <a:off x="1608138" y="2211388"/>
            <a:ext cx="2532062" cy="6350"/>
          </a:xfrm>
          <a:prstGeom prst="line">
            <a:avLst/>
          </a:prstGeom>
          <a:noFill/>
          <a:ln w="28575">
            <a:solidFill>
              <a:schemeClr val="tx1"/>
            </a:solidFill>
            <a:round/>
            <a:headEnd/>
            <a:tailEnd/>
          </a:ln>
        </p:spPr>
        <p:txBody>
          <a:bodyPr/>
          <a:lstStyle/>
          <a:p>
            <a:endParaRPr lang="ru-RU"/>
          </a:p>
        </p:txBody>
      </p:sp>
      <p:sp>
        <p:nvSpPr>
          <p:cNvPr id="14339" name="Line 6"/>
          <p:cNvSpPr>
            <a:spLocks noChangeShapeType="1"/>
          </p:cNvSpPr>
          <p:nvPr/>
        </p:nvSpPr>
        <p:spPr bwMode="auto">
          <a:xfrm flipH="1">
            <a:off x="4125913" y="2217738"/>
            <a:ext cx="14287" cy="962025"/>
          </a:xfrm>
          <a:prstGeom prst="line">
            <a:avLst/>
          </a:prstGeom>
          <a:noFill/>
          <a:ln w="28575">
            <a:solidFill>
              <a:schemeClr val="tx1"/>
            </a:solidFill>
            <a:round/>
            <a:headEnd/>
            <a:tailEnd/>
          </a:ln>
        </p:spPr>
        <p:txBody>
          <a:bodyPr/>
          <a:lstStyle/>
          <a:p>
            <a:endParaRPr lang="ru-RU"/>
          </a:p>
        </p:txBody>
      </p:sp>
      <p:sp>
        <p:nvSpPr>
          <p:cNvPr id="14340" name="Line 7"/>
          <p:cNvSpPr>
            <a:spLocks noChangeShapeType="1"/>
          </p:cNvSpPr>
          <p:nvPr/>
        </p:nvSpPr>
        <p:spPr bwMode="auto">
          <a:xfrm>
            <a:off x="4125913" y="2970213"/>
            <a:ext cx="935037" cy="0"/>
          </a:xfrm>
          <a:prstGeom prst="line">
            <a:avLst/>
          </a:prstGeom>
          <a:noFill/>
          <a:ln w="28575">
            <a:solidFill>
              <a:srgbClr val="0000FF"/>
            </a:solidFill>
            <a:round/>
            <a:headEnd/>
            <a:tailEnd/>
          </a:ln>
        </p:spPr>
        <p:txBody>
          <a:bodyPr/>
          <a:lstStyle/>
          <a:p>
            <a:endParaRPr lang="ru-RU"/>
          </a:p>
        </p:txBody>
      </p:sp>
      <p:sp>
        <p:nvSpPr>
          <p:cNvPr id="14341" name="Line 8"/>
          <p:cNvSpPr>
            <a:spLocks noChangeShapeType="1"/>
          </p:cNvSpPr>
          <p:nvPr/>
        </p:nvSpPr>
        <p:spPr bwMode="auto">
          <a:xfrm flipH="1">
            <a:off x="5062538" y="2217738"/>
            <a:ext cx="12700" cy="936625"/>
          </a:xfrm>
          <a:prstGeom prst="line">
            <a:avLst/>
          </a:prstGeom>
          <a:noFill/>
          <a:ln w="28575">
            <a:solidFill>
              <a:schemeClr val="tx1"/>
            </a:solidFill>
            <a:round/>
            <a:headEnd/>
            <a:tailEnd/>
          </a:ln>
        </p:spPr>
        <p:txBody>
          <a:bodyPr/>
          <a:lstStyle/>
          <a:p>
            <a:endParaRPr lang="ru-RU"/>
          </a:p>
        </p:txBody>
      </p:sp>
      <p:sp>
        <p:nvSpPr>
          <p:cNvPr id="14342" name="Line 12"/>
          <p:cNvSpPr>
            <a:spLocks noChangeShapeType="1"/>
          </p:cNvSpPr>
          <p:nvPr/>
        </p:nvSpPr>
        <p:spPr bwMode="auto">
          <a:xfrm flipH="1" flipV="1">
            <a:off x="4130675" y="4232275"/>
            <a:ext cx="9525" cy="793750"/>
          </a:xfrm>
          <a:prstGeom prst="line">
            <a:avLst/>
          </a:prstGeom>
          <a:noFill/>
          <a:ln w="28575">
            <a:solidFill>
              <a:schemeClr val="tx1"/>
            </a:solidFill>
            <a:round/>
            <a:headEnd/>
            <a:tailEnd/>
          </a:ln>
        </p:spPr>
        <p:txBody>
          <a:bodyPr/>
          <a:lstStyle/>
          <a:p>
            <a:endParaRPr lang="ru-RU"/>
          </a:p>
        </p:txBody>
      </p:sp>
      <p:sp>
        <p:nvSpPr>
          <p:cNvPr id="14343" name="Line 13"/>
          <p:cNvSpPr>
            <a:spLocks noChangeShapeType="1"/>
          </p:cNvSpPr>
          <p:nvPr/>
        </p:nvSpPr>
        <p:spPr bwMode="auto">
          <a:xfrm flipV="1">
            <a:off x="4140200" y="4378325"/>
            <a:ext cx="935038" cy="0"/>
          </a:xfrm>
          <a:prstGeom prst="line">
            <a:avLst/>
          </a:prstGeom>
          <a:noFill/>
          <a:ln w="28575">
            <a:solidFill>
              <a:srgbClr val="0000FF"/>
            </a:solidFill>
            <a:round/>
            <a:headEnd/>
            <a:tailEnd/>
          </a:ln>
        </p:spPr>
        <p:txBody>
          <a:bodyPr/>
          <a:lstStyle/>
          <a:p>
            <a:endParaRPr lang="ru-RU"/>
          </a:p>
        </p:txBody>
      </p:sp>
      <p:sp>
        <p:nvSpPr>
          <p:cNvPr id="125968" name="Oval 16"/>
          <p:cNvSpPr>
            <a:spLocks noChangeArrowheads="1"/>
          </p:cNvSpPr>
          <p:nvPr/>
        </p:nvSpPr>
        <p:spPr bwMode="auto">
          <a:xfrm>
            <a:off x="2339975" y="2001838"/>
            <a:ext cx="215900" cy="215900"/>
          </a:xfrm>
          <a:prstGeom prst="ellipse">
            <a:avLst/>
          </a:prstGeom>
          <a:solidFill>
            <a:schemeClr val="accent1"/>
          </a:solidFill>
          <a:ln w="28575">
            <a:solidFill>
              <a:schemeClr val="tx1"/>
            </a:solidFill>
            <a:round/>
            <a:headEnd/>
            <a:tailEnd/>
          </a:ln>
        </p:spPr>
        <p:txBody>
          <a:bodyPr wrap="none" anchor="ctr"/>
          <a:lstStyle/>
          <a:p>
            <a:endParaRPr lang="ru-RU">
              <a:latin typeface="Calibri" pitchFamily="34" charset="0"/>
            </a:endParaRPr>
          </a:p>
        </p:txBody>
      </p:sp>
      <p:sp>
        <p:nvSpPr>
          <p:cNvPr id="125969" name="Oval 17"/>
          <p:cNvSpPr>
            <a:spLocks noChangeArrowheads="1"/>
          </p:cNvSpPr>
          <p:nvPr/>
        </p:nvSpPr>
        <p:spPr bwMode="auto">
          <a:xfrm>
            <a:off x="4211638" y="2722563"/>
            <a:ext cx="215900" cy="215900"/>
          </a:xfrm>
          <a:prstGeom prst="ellipse">
            <a:avLst/>
          </a:prstGeom>
          <a:solidFill>
            <a:schemeClr val="accent1"/>
          </a:solidFill>
          <a:ln w="28575">
            <a:solidFill>
              <a:schemeClr val="tx1"/>
            </a:solidFill>
            <a:round/>
            <a:headEnd/>
            <a:tailEnd/>
          </a:ln>
        </p:spPr>
        <p:txBody>
          <a:bodyPr wrap="none" anchor="ctr"/>
          <a:lstStyle/>
          <a:p>
            <a:endParaRPr lang="ru-RU">
              <a:latin typeface="Calibri" pitchFamily="34" charset="0"/>
            </a:endParaRPr>
          </a:p>
        </p:txBody>
      </p:sp>
      <p:sp>
        <p:nvSpPr>
          <p:cNvPr id="14346" name="Oval 18"/>
          <p:cNvSpPr>
            <a:spLocks noChangeArrowheads="1"/>
          </p:cNvSpPr>
          <p:nvPr/>
        </p:nvSpPr>
        <p:spPr bwMode="auto">
          <a:xfrm>
            <a:off x="4643438" y="2722563"/>
            <a:ext cx="215900" cy="215900"/>
          </a:xfrm>
          <a:prstGeom prst="ellipse">
            <a:avLst/>
          </a:prstGeom>
          <a:solidFill>
            <a:schemeClr val="accent1"/>
          </a:solidFill>
          <a:ln w="28575">
            <a:solidFill>
              <a:schemeClr val="tx1"/>
            </a:solidFill>
            <a:round/>
            <a:headEnd/>
            <a:tailEnd/>
          </a:ln>
        </p:spPr>
        <p:txBody>
          <a:bodyPr wrap="none" anchor="ctr"/>
          <a:lstStyle/>
          <a:p>
            <a:endParaRPr lang="ru-RU">
              <a:latin typeface="Calibri" pitchFamily="34" charset="0"/>
            </a:endParaRPr>
          </a:p>
        </p:txBody>
      </p:sp>
      <p:sp>
        <p:nvSpPr>
          <p:cNvPr id="125971" name="Oval 19"/>
          <p:cNvSpPr>
            <a:spLocks noChangeArrowheads="1"/>
          </p:cNvSpPr>
          <p:nvPr/>
        </p:nvSpPr>
        <p:spPr bwMode="auto">
          <a:xfrm>
            <a:off x="4211638" y="4378325"/>
            <a:ext cx="215900" cy="215900"/>
          </a:xfrm>
          <a:prstGeom prst="ellipse">
            <a:avLst/>
          </a:prstGeom>
          <a:solidFill>
            <a:srgbClr val="FF6600"/>
          </a:solidFill>
          <a:ln w="28575">
            <a:solidFill>
              <a:schemeClr val="tx1"/>
            </a:solidFill>
            <a:round/>
            <a:headEnd/>
            <a:tailEnd/>
          </a:ln>
        </p:spPr>
        <p:txBody>
          <a:bodyPr wrap="none" anchor="ctr"/>
          <a:lstStyle/>
          <a:p>
            <a:endParaRPr lang="ru-RU">
              <a:latin typeface="Calibri" pitchFamily="34" charset="0"/>
            </a:endParaRPr>
          </a:p>
        </p:txBody>
      </p:sp>
      <p:sp>
        <p:nvSpPr>
          <p:cNvPr id="14348" name="Oval 20"/>
          <p:cNvSpPr>
            <a:spLocks noChangeArrowheads="1"/>
          </p:cNvSpPr>
          <p:nvPr/>
        </p:nvSpPr>
        <p:spPr bwMode="auto">
          <a:xfrm>
            <a:off x="4643438" y="4378325"/>
            <a:ext cx="215900" cy="215900"/>
          </a:xfrm>
          <a:prstGeom prst="ellipse">
            <a:avLst/>
          </a:prstGeom>
          <a:solidFill>
            <a:srgbClr val="FF6600"/>
          </a:solidFill>
          <a:ln w="28575">
            <a:solidFill>
              <a:schemeClr val="tx1"/>
            </a:solidFill>
            <a:round/>
            <a:headEnd/>
            <a:tailEnd/>
          </a:ln>
        </p:spPr>
        <p:txBody>
          <a:bodyPr wrap="none" anchor="ctr"/>
          <a:lstStyle/>
          <a:p>
            <a:endParaRPr lang="ru-RU">
              <a:latin typeface="Calibri" pitchFamily="34" charset="0"/>
            </a:endParaRPr>
          </a:p>
        </p:txBody>
      </p:sp>
      <p:sp>
        <p:nvSpPr>
          <p:cNvPr id="125973" name="Oval 21"/>
          <p:cNvSpPr>
            <a:spLocks noChangeArrowheads="1"/>
          </p:cNvSpPr>
          <p:nvPr/>
        </p:nvSpPr>
        <p:spPr bwMode="auto">
          <a:xfrm>
            <a:off x="6503988" y="5021263"/>
            <a:ext cx="215900" cy="215900"/>
          </a:xfrm>
          <a:prstGeom prst="ellipse">
            <a:avLst/>
          </a:prstGeom>
          <a:solidFill>
            <a:srgbClr val="FF6600"/>
          </a:solidFill>
          <a:ln w="28575">
            <a:solidFill>
              <a:schemeClr val="tx1"/>
            </a:solidFill>
            <a:round/>
            <a:headEnd/>
            <a:tailEnd/>
          </a:ln>
        </p:spPr>
        <p:txBody>
          <a:bodyPr wrap="none" anchor="ctr"/>
          <a:lstStyle/>
          <a:p>
            <a:endParaRPr lang="ru-RU">
              <a:latin typeface="Calibri" pitchFamily="34" charset="0"/>
            </a:endParaRPr>
          </a:p>
        </p:txBody>
      </p:sp>
      <p:sp>
        <p:nvSpPr>
          <p:cNvPr id="125974" name="AutoShape 22"/>
          <p:cNvSpPr>
            <a:spLocks noChangeArrowheads="1"/>
          </p:cNvSpPr>
          <p:nvPr/>
        </p:nvSpPr>
        <p:spPr bwMode="auto">
          <a:xfrm>
            <a:off x="4046538" y="3332163"/>
            <a:ext cx="576262" cy="431800"/>
          </a:xfrm>
          <a:prstGeom prst="sun">
            <a:avLst>
              <a:gd name="adj" fmla="val 25000"/>
            </a:avLst>
          </a:prstGeom>
          <a:solidFill>
            <a:schemeClr val="accent1"/>
          </a:solidFill>
          <a:ln w="28575">
            <a:solidFill>
              <a:schemeClr val="tx1"/>
            </a:solidFill>
            <a:miter lim="800000"/>
            <a:headEnd/>
            <a:tailEnd/>
          </a:ln>
        </p:spPr>
        <p:txBody>
          <a:bodyPr wrap="none" anchor="ctr"/>
          <a:lstStyle/>
          <a:p>
            <a:endParaRPr lang="ru-RU">
              <a:latin typeface="Calibri" pitchFamily="34" charset="0"/>
            </a:endParaRPr>
          </a:p>
        </p:txBody>
      </p:sp>
      <p:sp>
        <p:nvSpPr>
          <p:cNvPr id="14351" name="Line 23"/>
          <p:cNvSpPr>
            <a:spLocks noChangeShapeType="1"/>
          </p:cNvSpPr>
          <p:nvPr/>
        </p:nvSpPr>
        <p:spPr bwMode="auto">
          <a:xfrm>
            <a:off x="4149725" y="3176588"/>
            <a:ext cx="935038" cy="0"/>
          </a:xfrm>
          <a:prstGeom prst="line">
            <a:avLst/>
          </a:prstGeom>
          <a:noFill/>
          <a:ln w="28575">
            <a:solidFill>
              <a:schemeClr val="tx1"/>
            </a:solidFill>
            <a:round/>
            <a:headEnd/>
            <a:tailEnd/>
          </a:ln>
        </p:spPr>
        <p:txBody>
          <a:bodyPr/>
          <a:lstStyle/>
          <a:p>
            <a:endParaRPr lang="ru-RU"/>
          </a:p>
        </p:txBody>
      </p:sp>
      <p:sp>
        <p:nvSpPr>
          <p:cNvPr id="14352" name="Line 25"/>
          <p:cNvSpPr>
            <a:spLocks noChangeShapeType="1"/>
          </p:cNvSpPr>
          <p:nvPr/>
        </p:nvSpPr>
        <p:spPr bwMode="auto">
          <a:xfrm>
            <a:off x="4135438" y="4233863"/>
            <a:ext cx="935037" cy="0"/>
          </a:xfrm>
          <a:prstGeom prst="line">
            <a:avLst/>
          </a:prstGeom>
          <a:noFill/>
          <a:ln w="28575">
            <a:solidFill>
              <a:schemeClr val="tx1"/>
            </a:solidFill>
            <a:round/>
            <a:headEnd/>
            <a:tailEnd/>
          </a:ln>
        </p:spPr>
        <p:txBody>
          <a:bodyPr/>
          <a:lstStyle/>
          <a:p>
            <a:endParaRPr lang="ru-RU"/>
          </a:p>
        </p:txBody>
      </p:sp>
      <p:sp>
        <p:nvSpPr>
          <p:cNvPr id="14353" name="Line 28"/>
          <p:cNvSpPr>
            <a:spLocks noChangeShapeType="1"/>
          </p:cNvSpPr>
          <p:nvPr/>
        </p:nvSpPr>
        <p:spPr bwMode="auto">
          <a:xfrm flipV="1">
            <a:off x="5054600" y="4217988"/>
            <a:ext cx="9525" cy="812800"/>
          </a:xfrm>
          <a:prstGeom prst="line">
            <a:avLst/>
          </a:prstGeom>
          <a:noFill/>
          <a:ln w="28575">
            <a:solidFill>
              <a:schemeClr val="tx1"/>
            </a:solidFill>
            <a:round/>
            <a:headEnd/>
            <a:tailEnd/>
          </a:ln>
        </p:spPr>
        <p:txBody>
          <a:bodyPr/>
          <a:lstStyle/>
          <a:p>
            <a:endParaRPr lang="ru-RU"/>
          </a:p>
        </p:txBody>
      </p:sp>
      <p:sp>
        <p:nvSpPr>
          <p:cNvPr id="125984" name="Oval 32"/>
          <p:cNvSpPr>
            <a:spLocks noChangeArrowheads="1"/>
          </p:cNvSpPr>
          <p:nvPr/>
        </p:nvSpPr>
        <p:spPr bwMode="auto">
          <a:xfrm>
            <a:off x="1571625" y="1987550"/>
            <a:ext cx="215900" cy="215900"/>
          </a:xfrm>
          <a:prstGeom prst="ellipse">
            <a:avLst/>
          </a:prstGeom>
          <a:solidFill>
            <a:schemeClr val="accent1"/>
          </a:solidFill>
          <a:ln w="28575">
            <a:solidFill>
              <a:schemeClr val="tx1"/>
            </a:solidFill>
            <a:round/>
            <a:headEnd/>
            <a:tailEnd/>
          </a:ln>
        </p:spPr>
        <p:txBody>
          <a:bodyPr wrap="none" anchor="ctr"/>
          <a:lstStyle/>
          <a:p>
            <a:endParaRPr lang="ru-RU">
              <a:latin typeface="Calibri" pitchFamily="34" charset="0"/>
            </a:endParaRPr>
          </a:p>
        </p:txBody>
      </p:sp>
      <p:sp>
        <p:nvSpPr>
          <p:cNvPr id="125985" name="Oval 33"/>
          <p:cNvSpPr>
            <a:spLocks noChangeArrowheads="1"/>
          </p:cNvSpPr>
          <p:nvPr/>
        </p:nvSpPr>
        <p:spPr bwMode="auto">
          <a:xfrm>
            <a:off x="7299325" y="5027613"/>
            <a:ext cx="215900" cy="215900"/>
          </a:xfrm>
          <a:prstGeom prst="ellipse">
            <a:avLst/>
          </a:prstGeom>
          <a:solidFill>
            <a:srgbClr val="FF6600"/>
          </a:solidFill>
          <a:ln w="28575">
            <a:solidFill>
              <a:schemeClr val="tx1"/>
            </a:solidFill>
            <a:round/>
            <a:headEnd/>
            <a:tailEnd/>
          </a:ln>
        </p:spPr>
        <p:txBody>
          <a:bodyPr wrap="none" anchor="ctr"/>
          <a:lstStyle/>
          <a:p>
            <a:endParaRPr lang="ru-RU">
              <a:latin typeface="Calibri" pitchFamily="34" charset="0"/>
            </a:endParaRPr>
          </a:p>
        </p:txBody>
      </p:sp>
      <p:sp>
        <p:nvSpPr>
          <p:cNvPr id="14356" name="Line 34"/>
          <p:cNvSpPr>
            <a:spLocks noChangeShapeType="1"/>
          </p:cNvSpPr>
          <p:nvPr/>
        </p:nvSpPr>
        <p:spPr bwMode="auto">
          <a:xfrm>
            <a:off x="1622425" y="5006975"/>
            <a:ext cx="2532063" cy="6350"/>
          </a:xfrm>
          <a:prstGeom prst="line">
            <a:avLst/>
          </a:prstGeom>
          <a:noFill/>
          <a:ln w="28575">
            <a:solidFill>
              <a:schemeClr val="tx1"/>
            </a:solidFill>
            <a:round/>
            <a:headEnd/>
            <a:tailEnd/>
          </a:ln>
        </p:spPr>
        <p:txBody>
          <a:bodyPr/>
          <a:lstStyle/>
          <a:p>
            <a:endParaRPr lang="ru-RU"/>
          </a:p>
        </p:txBody>
      </p:sp>
      <p:sp>
        <p:nvSpPr>
          <p:cNvPr id="14357" name="Line 35"/>
          <p:cNvSpPr>
            <a:spLocks noChangeShapeType="1"/>
          </p:cNvSpPr>
          <p:nvPr/>
        </p:nvSpPr>
        <p:spPr bwMode="auto">
          <a:xfrm>
            <a:off x="5051425" y="2225675"/>
            <a:ext cx="2532063" cy="6350"/>
          </a:xfrm>
          <a:prstGeom prst="line">
            <a:avLst/>
          </a:prstGeom>
          <a:noFill/>
          <a:ln w="28575">
            <a:solidFill>
              <a:schemeClr val="tx1"/>
            </a:solidFill>
            <a:round/>
            <a:headEnd/>
            <a:tailEnd/>
          </a:ln>
        </p:spPr>
        <p:txBody>
          <a:bodyPr/>
          <a:lstStyle/>
          <a:p>
            <a:endParaRPr lang="ru-RU"/>
          </a:p>
        </p:txBody>
      </p:sp>
      <p:sp>
        <p:nvSpPr>
          <p:cNvPr id="14358" name="Line 36"/>
          <p:cNvSpPr>
            <a:spLocks noChangeShapeType="1"/>
          </p:cNvSpPr>
          <p:nvPr/>
        </p:nvSpPr>
        <p:spPr bwMode="auto">
          <a:xfrm>
            <a:off x="5051425" y="4994275"/>
            <a:ext cx="2532063" cy="6350"/>
          </a:xfrm>
          <a:prstGeom prst="line">
            <a:avLst/>
          </a:prstGeom>
          <a:noFill/>
          <a:ln w="28575">
            <a:solidFill>
              <a:schemeClr val="tx1"/>
            </a:solidFill>
            <a:round/>
            <a:headEnd/>
            <a:tailEnd/>
          </a:ln>
        </p:spPr>
        <p:txBody>
          <a:bodyPr/>
          <a:lstStyle/>
          <a:p>
            <a:endParaRPr lang="ru-RU"/>
          </a:p>
        </p:txBody>
      </p:sp>
      <p:sp>
        <p:nvSpPr>
          <p:cNvPr id="125991" name="Text Box 39"/>
          <p:cNvSpPr txBox="1">
            <a:spLocks noChangeArrowheads="1"/>
          </p:cNvSpPr>
          <p:nvPr/>
        </p:nvSpPr>
        <p:spPr bwMode="auto">
          <a:xfrm>
            <a:off x="3035300" y="1600200"/>
            <a:ext cx="1409700" cy="336550"/>
          </a:xfrm>
          <a:prstGeom prst="rect">
            <a:avLst/>
          </a:prstGeom>
          <a:noFill/>
          <a:ln w="9525" algn="ctr">
            <a:noFill/>
            <a:miter lim="800000"/>
            <a:headEnd/>
            <a:tailEnd/>
          </a:ln>
          <a:effectLst/>
        </p:spPr>
        <p:txBody>
          <a:bodyPr>
            <a:spAutoFit/>
          </a:bodyPr>
          <a:lstStyle/>
          <a:p>
            <a:pPr fontAlgn="auto">
              <a:spcBef>
                <a:spcPct val="50000"/>
              </a:spcBef>
              <a:spcAft>
                <a:spcPts val="0"/>
              </a:spcAft>
              <a:defRPr/>
            </a:pPr>
            <a:r>
              <a:rPr lang="ru-RU" sz="1600" b="1">
                <a:solidFill>
                  <a:srgbClr val="000099"/>
                </a:solidFill>
                <a:effectLst>
                  <a:outerShdw blurRad="38100" dist="38100" dir="2700000" algn="tl">
                    <a:srgbClr val="C0C0C0"/>
                  </a:outerShdw>
                </a:effectLst>
                <a:latin typeface="+mn-lt"/>
              </a:rPr>
              <a:t>ЭЛЕКТРОНЫ</a:t>
            </a:r>
          </a:p>
        </p:txBody>
      </p:sp>
      <p:sp>
        <p:nvSpPr>
          <p:cNvPr id="125994" name="Text Box 42"/>
          <p:cNvSpPr txBox="1">
            <a:spLocks noChangeArrowheads="1"/>
          </p:cNvSpPr>
          <p:nvPr/>
        </p:nvSpPr>
        <p:spPr bwMode="auto">
          <a:xfrm>
            <a:off x="3721100" y="3771900"/>
            <a:ext cx="1117600" cy="336550"/>
          </a:xfrm>
          <a:prstGeom prst="rect">
            <a:avLst/>
          </a:prstGeom>
          <a:noFill/>
          <a:ln w="9525" algn="ctr">
            <a:noFill/>
            <a:miter lim="800000"/>
            <a:headEnd/>
            <a:tailEnd/>
          </a:ln>
        </p:spPr>
        <p:txBody>
          <a:bodyPr>
            <a:spAutoFit/>
          </a:bodyPr>
          <a:lstStyle/>
          <a:p>
            <a:pPr>
              <a:spcBef>
                <a:spcPct val="50000"/>
              </a:spcBef>
            </a:pPr>
            <a:r>
              <a:rPr lang="ru-RU" sz="1600" b="1">
                <a:latin typeface="Calibri" pitchFamily="34" charset="0"/>
              </a:rPr>
              <a:t>ФОТОН</a:t>
            </a:r>
          </a:p>
        </p:txBody>
      </p:sp>
      <p:grpSp>
        <p:nvGrpSpPr>
          <p:cNvPr id="14361" name="Group 86"/>
          <p:cNvGrpSpPr>
            <a:grpSpLocks/>
          </p:cNvGrpSpPr>
          <p:nvPr/>
        </p:nvGrpSpPr>
        <p:grpSpPr bwMode="auto">
          <a:xfrm>
            <a:off x="152400" y="1943100"/>
            <a:ext cx="1263650" cy="574675"/>
            <a:chOff x="0" y="1528"/>
            <a:chExt cx="796" cy="362"/>
          </a:xfrm>
        </p:grpSpPr>
        <p:sp>
          <p:nvSpPr>
            <p:cNvPr id="14392" name="AutoShape 46"/>
            <p:cNvSpPr>
              <a:spLocks noChangeArrowheads="1"/>
            </p:cNvSpPr>
            <p:nvPr/>
          </p:nvSpPr>
          <p:spPr bwMode="auto">
            <a:xfrm rot="10800000">
              <a:off x="0" y="1528"/>
              <a:ext cx="796" cy="362"/>
            </a:xfrm>
            <a:prstGeom prst="homePlate">
              <a:avLst>
                <a:gd name="adj" fmla="val 54972"/>
              </a:avLst>
            </a:prstGeom>
            <a:solidFill>
              <a:srgbClr val="FFFF99"/>
            </a:solidFill>
            <a:ln w="12700" algn="ctr">
              <a:solidFill>
                <a:schemeClr val="tx1"/>
              </a:solidFill>
              <a:miter lim="800000"/>
              <a:headEnd/>
              <a:tailEnd/>
            </a:ln>
          </p:spPr>
          <p:txBody>
            <a:bodyPr wrap="none" anchor="ctr">
              <a:spAutoFit/>
            </a:bodyPr>
            <a:lstStyle/>
            <a:p>
              <a:endParaRPr lang="ru-RU">
                <a:latin typeface="Calibri" pitchFamily="34" charset="0"/>
              </a:endParaRPr>
            </a:p>
          </p:txBody>
        </p:sp>
        <p:sp>
          <p:nvSpPr>
            <p:cNvPr id="125999" name="Text Box 47"/>
            <p:cNvSpPr txBox="1">
              <a:spLocks noChangeArrowheads="1"/>
            </p:cNvSpPr>
            <p:nvPr/>
          </p:nvSpPr>
          <p:spPr bwMode="auto">
            <a:xfrm>
              <a:off x="155" y="1559"/>
              <a:ext cx="637" cy="192"/>
            </a:xfrm>
            <a:prstGeom prst="rect">
              <a:avLst/>
            </a:prstGeom>
            <a:noFill/>
            <a:ln w="9525" algn="ctr">
              <a:noFill/>
              <a:miter lim="800000"/>
              <a:headEnd/>
              <a:tailEnd/>
            </a:ln>
            <a:effectLst/>
          </p:spPr>
          <p:txBody>
            <a:bodyPr>
              <a:spAutoFit/>
            </a:bodyPr>
            <a:lstStyle/>
            <a:p>
              <a:pPr fontAlgn="auto">
                <a:spcBef>
                  <a:spcPct val="50000"/>
                </a:spcBef>
                <a:spcAft>
                  <a:spcPts val="0"/>
                </a:spcAft>
                <a:defRPr/>
              </a:pPr>
              <a:r>
                <a:rPr lang="ru-RU" b="1">
                  <a:solidFill>
                    <a:srgbClr val="000000"/>
                  </a:solidFill>
                  <a:effectLst>
                    <a:outerShdw blurRad="38100" dist="38100" dir="2700000" algn="tl">
                      <a:srgbClr val="C0C0C0"/>
                    </a:outerShdw>
                  </a:effectLst>
                  <a:latin typeface="+mn-lt"/>
                </a:rPr>
                <a:t>ТОК</a:t>
              </a:r>
            </a:p>
          </p:txBody>
        </p:sp>
      </p:grpSp>
      <p:sp>
        <p:nvSpPr>
          <p:cNvPr id="14362" name="AutoShape 52"/>
          <p:cNvSpPr>
            <a:spLocks noChangeArrowheads="1"/>
          </p:cNvSpPr>
          <p:nvPr/>
        </p:nvSpPr>
        <p:spPr bwMode="auto">
          <a:xfrm>
            <a:off x="6057900" y="2438400"/>
            <a:ext cx="2082800" cy="419100"/>
          </a:xfrm>
          <a:prstGeom prst="wedgeRectCallout">
            <a:avLst>
              <a:gd name="adj1" fmla="val -121801"/>
              <a:gd name="adj2" fmla="val -27653"/>
            </a:avLst>
          </a:prstGeom>
          <a:noFill/>
          <a:ln w="12700" algn="ctr">
            <a:solidFill>
              <a:srgbClr val="0000FF"/>
            </a:solidFill>
            <a:miter lim="800000"/>
            <a:headEnd/>
            <a:tailEnd/>
          </a:ln>
        </p:spPr>
        <p:txBody>
          <a:bodyPr/>
          <a:lstStyle/>
          <a:p>
            <a:pPr algn="ctr"/>
            <a:r>
              <a:rPr lang="ru-RU" sz="1600" b="1">
                <a:solidFill>
                  <a:srgbClr val="0000FF"/>
                </a:solidFill>
                <a:latin typeface="Calibri" pitchFamily="34" charset="0"/>
              </a:rPr>
              <a:t>КВАНТОВАЯ ЯМА</a:t>
            </a:r>
          </a:p>
        </p:txBody>
      </p:sp>
      <p:sp>
        <p:nvSpPr>
          <p:cNvPr id="14363" name="Text Box 54"/>
          <p:cNvSpPr txBox="1">
            <a:spLocks noChangeArrowheads="1"/>
          </p:cNvSpPr>
          <p:nvPr/>
        </p:nvSpPr>
        <p:spPr bwMode="auto">
          <a:xfrm>
            <a:off x="6604000" y="1854200"/>
            <a:ext cx="2171700" cy="336550"/>
          </a:xfrm>
          <a:prstGeom prst="rect">
            <a:avLst/>
          </a:prstGeom>
          <a:noFill/>
          <a:ln w="9525" algn="ctr">
            <a:noFill/>
            <a:miter lim="800000"/>
            <a:headEnd/>
            <a:tailEnd/>
          </a:ln>
        </p:spPr>
        <p:txBody>
          <a:bodyPr>
            <a:spAutoFit/>
          </a:bodyPr>
          <a:lstStyle/>
          <a:p>
            <a:pPr>
              <a:spcBef>
                <a:spcPct val="50000"/>
              </a:spcBef>
            </a:pPr>
            <a:r>
              <a:rPr lang="ru-RU" sz="1600" b="1">
                <a:solidFill>
                  <a:srgbClr val="0000FF"/>
                </a:solidFill>
                <a:latin typeface="Calibri" pitchFamily="34" charset="0"/>
              </a:rPr>
              <a:t>ЗОНА ПРОВОДИМОСТИ</a:t>
            </a:r>
          </a:p>
        </p:txBody>
      </p:sp>
      <p:sp>
        <p:nvSpPr>
          <p:cNvPr id="126007" name="Text Box 55"/>
          <p:cNvSpPr txBox="1">
            <a:spLocks noChangeArrowheads="1"/>
          </p:cNvSpPr>
          <p:nvPr/>
        </p:nvSpPr>
        <p:spPr bwMode="auto">
          <a:xfrm>
            <a:off x="7327900" y="4965700"/>
            <a:ext cx="1816100" cy="336550"/>
          </a:xfrm>
          <a:prstGeom prst="rect">
            <a:avLst/>
          </a:prstGeom>
          <a:noFill/>
          <a:ln w="9525" algn="ctr">
            <a:noFill/>
            <a:miter lim="800000"/>
            <a:headEnd/>
            <a:tailEnd/>
          </a:ln>
          <a:effectLst/>
        </p:spPr>
        <p:txBody>
          <a:bodyPr>
            <a:spAutoFit/>
          </a:bodyPr>
          <a:lstStyle/>
          <a:p>
            <a:pPr fontAlgn="auto">
              <a:spcBef>
                <a:spcPct val="50000"/>
              </a:spcBef>
              <a:spcAft>
                <a:spcPts val="0"/>
              </a:spcAft>
              <a:defRPr/>
            </a:pPr>
            <a:r>
              <a:rPr lang="ru-RU" sz="1600" b="1">
                <a:solidFill>
                  <a:srgbClr val="FF3300"/>
                </a:solidFill>
                <a:effectLst>
                  <a:outerShdw blurRad="38100" dist="38100" dir="2700000" algn="tl">
                    <a:srgbClr val="C0C0C0"/>
                  </a:outerShdw>
                </a:effectLst>
                <a:latin typeface="+mn-lt"/>
              </a:rPr>
              <a:t>ВАЛЕНТНАЯ ЗОНА</a:t>
            </a:r>
          </a:p>
        </p:txBody>
      </p:sp>
      <p:sp>
        <p:nvSpPr>
          <p:cNvPr id="126009" name="Text Box 57"/>
          <p:cNvSpPr txBox="1">
            <a:spLocks noChangeArrowheads="1"/>
          </p:cNvSpPr>
          <p:nvPr/>
        </p:nvSpPr>
        <p:spPr bwMode="auto">
          <a:xfrm>
            <a:off x="5753100" y="3352800"/>
            <a:ext cx="3200400" cy="366713"/>
          </a:xfrm>
          <a:prstGeom prst="rect">
            <a:avLst/>
          </a:prstGeom>
          <a:noFill/>
          <a:ln w="9525" algn="ctr">
            <a:noFill/>
            <a:miter lim="800000"/>
            <a:headEnd/>
            <a:tailEnd/>
          </a:ln>
        </p:spPr>
        <p:txBody>
          <a:bodyPr>
            <a:spAutoFit/>
          </a:bodyPr>
          <a:lstStyle/>
          <a:p>
            <a:pPr>
              <a:spcBef>
                <a:spcPct val="50000"/>
              </a:spcBef>
            </a:pPr>
            <a:r>
              <a:rPr lang="ru-RU" b="1"/>
              <a:t>МЕЖЗОННЫЕ ПЕРЕХОДЫ</a:t>
            </a:r>
          </a:p>
        </p:txBody>
      </p:sp>
      <p:sp>
        <p:nvSpPr>
          <p:cNvPr id="126010" name="Line 58"/>
          <p:cNvSpPr>
            <a:spLocks noChangeShapeType="1"/>
          </p:cNvSpPr>
          <p:nvPr/>
        </p:nvSpPr>
        <p:spPr bwMode="auto">
          <a:xfrm flipH="1" flipV="1">
            <a:off x="5118100" y="3124200"/>
            <a:ext cx="876300" cy="177800"/>
          </a:xfrm>
          <a:prstGeom prst="line">
            <a:avLst/>
          </a:prstGeom>
          <a:noFill/>
          <a:ln w="12700">
            <a:solidFill>
              <a:schemeClr val="tx1"/>
            </a:solidFill>
            <a:round/>
            <a:headEnd/>
            <a:tailEnd type="triangle" w="med" len="med"/>
          </a:ln>
        </p:spPr>
        <p:txBody>
          <a:bodyPr>
            <a:spAutoFit/>
          </a:bodyPr>
          <a:lstStyle/>
          <a:p>
            <a:endParaRPr lang="ru-RU"/>
          </a:p>
        </p:txBody>
      </p:sp>
      <p:sp>
        <p:nvSpPr>
          <p:cNvPr id="126011" name="Line 59"/>
          <p:cNvSpPr>
            <a:spLocks noChangeShapeType="1"/>
          </p:cNvSpPr>
          <p:nvPr/>
        </p:nvSpPr>
        <p:spPr bwMode="auto">
          <a:xfrm flipH="1">
            <a:off x="5068888" y="3697288"/>
            <a:ext cx="952500" cy="508000"/>
          </a:xfrm>
          <a:prstGeom prst="line">
            <a:avLst/>
          </a:prstGeom>
          <a:noFill/>
          <a:ln w="12700">
            <a:solidFill>
              <a:schemeClr val="tx1"/>
            </a:solidFill>
            <a:round/>
            <a:headEnd/>
            <a:tailEnd type="triangle" w="med" len="med"/>
          </a:ln>
        </p:spPr>
        <p:txBody>
          <a:bodyPr>
            <a:spAutoFit/>
          </a:bodyPr>
          <a:lstStyle/>
          <a:p>
            <a:endParaRPr lang="ru-RU"/>
          </a:p>
        </p:txBody>
      </p:sp>
      <p:sp>
        <p:nvSpPr>
          <p:cNvPr id="125993" name="Text Box 41"/>
          <p:cNvSpPr txBox="1">
            <a:spLocks noChangeArrowheads="1"/>
          </p:cNvSpPr>
          <p:nvPr/>
        </p:nvSpPr>
        <p:spPr bwMode="auto">
          <a:xfrm>
            <a:off x="5334000" y="5067300"/>
            <a:ext cx="990600" cy="336550"/>
          </a:xfrm>
          <a:prstGeom prst="rect">
            <a:avLst/>
          </a:prstGeom>
          <a:noFill/>
          <a:ln w="9525" algn="ctr">
            <a:noFill/>
            <a:miter lim="800000"/>
            <a:headEnd/>
            <a:tailEnd/>
          </a:ln>
          <a:effectLst/>
        </p:spPr>
        <p:txBody>
          <a:bodyPr>
            <a:spAutoFit/>
          </a:bodyPr>
          <a:lstStyle/>
          <a:p>
            <a:pPr fontAlgn="auto">
              <a:spcBef>
                <a:spcPct val="50000"/>
              </a:spcBef>
              <a:spcAft>
                <a:spcPts val="0"/>
              </a:spcAft>
              <a:defRPr/>
            </a:pPr>
            <a:r>
              <a:rPr lang="ru-RU" sz="1600" b="1">
                <a:solidFill>
                  <a:srgbClr val="FF3300"/>
                </a:solidFill>
                <a:effectLst>
                  <a:outerShdw blurRad="38100" dist="38100" dir="2700000" algn="tl">
                    <a:srgbClr val="C0C0C0"/>
                  </a:outerShdw>
                </a:effectLst>
                <a:latin typeface="+mn-lt"/>
              </a:rPr>
              <a:t>ДЫРКИ</a:t>
            </a:r>
          </a:p>
        </p:txBody>
      </p:sp>
      <p:grpSp>
        <p:nvGrpSpPr>
          <p:cNvPr id="3" name="Group 75"/>
          <p:cNvGrpSpPr>
            <a:grpSpLocks/>
          </p:cNvGrpSpPr>
          <p:nvPr/>
        </p:nvGrpSpPr>
        <p:grpSpPr bwMode="auto">
          <a:xfrm>
            <a:off x="863600" y="5640388"/>
            <a:ext cx="6772275" cy="598487"/>
            <a:chOff x="544" y="3817"/>
            <a:chExt cx="4266" cy="377"/>
          </a:xfrm>
        </p:grpSpPr>
        <p:sp>
          <p:nvSpPr>
            <p:cNvPr id="14381" name="Rectangle 60"/>
            <p:cNvSpPr>
              <a:spLocks noChangeArrowheads="1"/>
            </p:cNvSpPr>
            <p:nvPr/>
          </p:nvSpPr>
          <p:spPr bwMode="auto">
            <a:xfrm>
              <a:off x="984" y="3824"/>
              <a:ext cx="3528" cy="368"/>
            </a:xfrm>
            <a:prstGeom prst="rect">
              <a:avLst/>
            </a:prstGeom>
            <a:noFill/>
            <a:ln w="28575" algn="ctr">
              <a:solidFill>
                <a:schemeClr val="tx1"/>
              </a:solidFill>
              <a:miter lim="800000"/>
              <a:headEnd/>
              <a:tailEnd/>
            </a:ln>
          </p:spPr>
          <p:txBody>
            <a:bodyPr anchor="ctr">
              <a:spAutoFit/>
            </a:bodyPr>
            <a:lstStyle/>
            <a:p>
              <a:endParaRPr lang="ru-RU">
                <a:latin typeface="Calibri" pitchFamily="34" charset="0"/>
              </a:endParaRPr>
            </a:p>
          </p:txBody>
        </p:sp>
        <p:sp>
          <p:nvSpPr>
            <p:cNvPr id="14382" name="Line 61"/>
            <p:cNvSpPr>
              <a:spLocks noChangeShapeType="1"/>
            </p:cNvSpPr>
            <p:nvPr/>
          </p:nvSpPr>
          <p:spPr bwMode="auto">
            <a:xfrm flipH="1">
              <a:off x="3200" y="3832"/>
              <a:ext cx="0" cy="362"/>
            </a:xfrm>
            <a:prstGeom prst="line">
              <a:avLst/>
            </a:prstGeom>
            <a:noFill/>
            <a:ln w="28575">
              <a:solidFill>
                <a:schemeClr val="tx1"/>
              </a:solidFill>
              <a:round/>
              <a:headEnd/>
              <a:tailEnd/>
            </a:ln>
          </p:spPr>
          <p:txBody>
            <a:bodyPr>
              <a:spAutoFit/>
            </a:bodyPr>
            <a:lstStyle/>
            <a:p>
              <a:endParaRPr lang="ru-RU"/>
            </a:p>
          </p:txBody>
        </p:sp>
        <p:sp>
          <p:nvSpPr>
            <p:cNvPr id="14383" name="Line 62"/>
            <p:cNvSpPr>
              <a:spLocks noChangeShapeType="1"/>
            </p:cNvSpPr>
            <p:nvPr/>
          </p:nvSpPr>
          <p:spPr bwMode="auto">
            <a:xfrm flipH="1">
              <a:off x="2579" y="3817"/>
              <a:ext cx="6" cy="354"/>
            </a:xfrm>
            <a:prstGeom prst="line">
              <a:avLst/>
            </a:prstGeom>
            <a:noFill/>
            <a:ln w="28575">
              <a:solidFill>
                <a:schemeClr val="tx1"/>
              </a:solidFill>
              <a:round/>
              <a:headEnd/>
              <a:tailEnd/>
            </a:ln>
          </p:spPr>
          <p:txBody>
            <a:bodyPr>
              <a:spAutoFit/>
            </a:bodyPr>
            <a:lstStyle/>
            <a:p>
              <a:endParaRPr lang="ru-RU"/>
            </a:p>
          </p:txBody>
        </p:sp>
        <p:sp>
          <p:nvSpPr>
            <p:cNvPr id="14384" name="Text Box 63"/>
            <p:cNvSpPr txBox="1">
              <a:spLocks noChangeArrowheads="1"/>
            </p:cNvSpPr>
            <p:nvPr/>
          </p:nvSpPr>
          <p:spPr bwMode="auto">
            <a:xfrm>
              <a:off x="1726" y="3886"/>
              <a:ext cx="300" cy="212"/>
            </a:xfrm>
            <a:prstGeom prst="rect">
              <a:avLst/>
            </a:prstGeom>
            <a:noFill/>
            <a:ln w="9525" algn="ctr">
              <a:noFill/>
              <a:miter lim="800000"/>
              <a:headEnd/>
              <a:tailEnd/>
            </a:ln>
          </p:spPr>
          <p:txBody>
            <a:bodyPr>
              <a:spAutoFit/>
            </a:bodyPr>
            <a:lstStyle/>
            <a:p>
              <a:pPr>
                <a:spcBef>
                  <a:spcPct val="50000"/>
                </a:spcBef>
              </a:pPr>
              <a:r>
                <a:rPr lang="en-US" sz="1600" b="1">
                  <a:latin typeface="Calibri" pitchFamily="34" charset="0"/>
                </a:rPr>
                <a:t>n</a:t>
              </a:r>
              <a:endParaRPr lang="ru-RU" sz="1600" b="1">
                <a:latin typeface="Calibri" pitchFamily="34" charset="0"/>
              </a:endParaRPr>
            </a:p>
          </p:txBody>
        </p:sp>
        <p:sp>
          <p:nvSpPr>
            <p:cNvPr id="14385" name="Text Box 64"/>
            <p:cNvSpPr txBox="1">
              <a:spLocks noChangeArrowheads="1"/>
            </p:cNvSpPr>
            <p:nvPr/>
          </p:nvSpPr>
          <p:spPr bwMode="auto">
            <a:xfrm>
              <a:off x="2751" y="3903"/>
              <a:ext cx="300" cy="212"/>
            </a:xfrm>
            <a:prstGeom prst="rect">
              <a:avLst/>
            </a:prstGeom>
            <a:noFill/>
            <a:ln w="9525" algn="ctr">
              <a:noFill/>
              <a:miter lim="800000"/>
              <a:headEnd/>
              <a:tailEnd/>
            </a:ln>
          </p:spPr>
          <p:txBody>
            <a:bodyPr>
              <a:spAutoFit/>
            </a:bodyPr>
            <a:lstStyle/>
            <a:p>
              <a:pPr>
                <a:spcBef>
                  <a:spcPct val="50000"/>
                </a:spcBef>
              </a:pPr>
              <a:r>
                <a:rPr lang="en-US" sz="1600" b="1">
                  <a:latin typeface="Calibri" pitchFamily="34" charset="0"/>
                </a:rPr>
                <a:t>p</a:t>
              </a:r>
              <a:endParaRPr lang="ru-RU" sz="1600" b="1">
                <a:latin typeface="Calibri" pitchFamily="34" charset="0"/>
              </a:endParaRPr>
            </a:p>
          </p:txBody>
        </p:sp>
        <p:sp>
          <p:nvSpPr>
            <p:cNvPr id="14386" name="Text Box 65"/>
            <p:cNvSpPr txBox="1">
              <a:spLocks noChangeArrowheads="1"/>
            </p:cNvSpPr>
            <p:nvPr/>
          </p:nvSpPr>
          <p:spPr bwMode="auto">
            <a:xfrm>
              <a:off x="3752" y="3890"/>
              <a:ext cx="300" cy="212"/>
            </a:xfrm>
            <a:prstGeom prst="rect">
              <a:avLst/>
            </a:prstGeom>
            <a:noFill/>
            <a:ln w="9525" algn="ctr">
              <a:noFill/>
              <a:miter lim="800000"/>
              <a:headEnd/>
              <a:tailEnd/>
            </a:ln>
          </p:spPr>
          <p:txBody>
            <a:bodyPr>
              <a:spAutoFit/>
            </a:bodyPr>
            <a:lstStyle/>
            <a:p>
              <a:pPr>
                <a:spcBef>
                  <a:spcPct val="50000"/>
                </a:spcBef>
              </a:pPr>
              <a:r>
                <a:rPr lang="en-US" sz="1600" b="1">
                  <a:latin typeface="Calibri" pitchFamily="34" charset="0"/>
                </a:rPr>
                <a:t>p</a:t>
              </a:r>
              <a:endParaRPr lang="ru-RU" sz="1600" b="1">
                <a:latin typeface="Calibri" pitchFamily="34" charset="0"/>
              </a:endParaRPr>
            </a:p>
          </p:txBody>
        </p:sp>
        <p:sp>
          <p:nvSpPr>
            <p:cNvPr id="14387" name="Line 66"/>
            <p:cNvSpPr>
              <a:spLocks noChangeShapeType="1"/>
            </p:cNvSpPr>
            <p:nvPr/>
          </p:nvSpPr>
          <p:spPr bwMode="auto">
            <a:xfrm>
              <a:off x="4522" y="3994"/>
              <a:ext cx="180" cy="0"/>
            </a:xfrm>
            <a:prstGeom prst="line">
              <a:avLst/>
            </a:prstGeom>
            <a:noFill/>
            <a:ln w="28575">
              <a:solidFill>
                <a:schemeClr val="tx1"/>
              </a:solidFill>
              <a:round/>
              <a:headEnd/>
              <a:tailEnd/>
            </a:ln>
          </p:spPr>
          <p:txBody>
            <a:bodyPr>
              <a:spAutoFit/>
            </a:bodyPr>
            <a:lstStyle/>
            <a:p>
              <a:endParaRPr lang="ru-RU"/>
            </a:p>
          </p:txBody>
        </p:sp>
        <p:sp>
          <p:nvSpPr>
            <p:cNvPr id="14388" name="Line 67"/>
            <p:cNvSpPr>
              <a:spLocks noChangeShapeType="1"/>
            </p:cNvSpPr>
            <p:nvPr/>
          </p:nvSpPr>
          <p:spPr bwMode="auto">
            <a:xfrm>
              <a:off x="4708" y="3994"/>
              <a:ext cx="0" cy="192"/>
            </a:xfrm>
            <a:prstGeom prst="line">
              <a:avLst/>
            </a:prstGeom>
            <a:noFill/>
            <a:ln w="28575">
              <a:solidFill>
                <a:schemeClr val="tx1"/>
              </a:solidFill>
              <a:round/>
              <a:headEnd/>
              <a:tailEnd/>
            </a:ln>
          </p:spPr>
          <p:txBody>
            <a:bodyPr>
              <a:spAutoFit/>
            </a:bodyPr>
            <a:lstStyle/>
            <a:p>
              <a:endParaRPr lang="ru-RU"/>
            </a:p>
          </p:txBody>
        </p:sp>
        <p:sp>
          <p:nvSpPr>
            <p:cNvPr id="14389" name="Line 69"/>
            <p:cNvSpPr>
              <a:spLocks noChangeShapeType="1"/>
            </p:cNvSpPr>
            <p:nvPr/>
          </p:nvSpPr>
          <p:spPr bwMode="auto">
            <a:xfrm flipV="1">
              <a:off x="4624" y="4180"/>
              <a:ext cx="186" cy="6"/>
            </a:xfrm>
            <a:prstGeom prst="line">
              <a:avLst/>
            </a:prstGeom>
            <a:noFill/>
            <a:ln w="28575">
              <a:solidFill>
                <a:schemeClr val="tx1"/>
              </a:solidFill>
              <a:round/>
              <a:headEnd/>
              <a:tailEnd/>
            </a:ln>
          </p:spPr>
          <p:txBody>
            <a:bodyPr>
              <a:spAutoFit/>
            </a:bodyPr>
            <a:lstStyle/>
            <a:p>
              <a:endParaRPr lang="ru-RU"/>
            </a:p>
          </p:txBody>
        </p:sp>
        <p:sp>
          <p:nvSpPr>
            <p:cNvPr id="14390" name="Line 70"/>
            <p:cNvSpPr>
              <a:spLocks noChangeShapeType="1"/>
            </p:cNvSpPr>
            <p:nvPr/>
          </p:nvSpPr>
          <p:spPr bwMode="auto">
            <a:xfrm>
              <a:off x="663" y="3975"/>
              <a:ext cx="336" cy="6"/>
            </a:xfrm>
            <a:prstGeom prst="line">
              <a:avLst/>
            </a:prstGeom>
            <a:noFill/>
            <a:ln w="28575">
              <a:solidFill>
                <a:schemeClr val="tx1"/>
              </a:solidFill>
              <a:round/>
              <a:headEnd/>
              <a:tailEnd/>
            </a:ln>
          </p:spPr>
          <p:txBody>
            <a:bodyPr>
              <a:spAutoFit/>
            </a:bodyPr>
            <a:lstStyle/>
            <a:p>
              <a:endParaRPr lang="ru-RU"/>
            </a:p>
          </p:txBody>
        </p:sp>
        <p:sp>
          <p:nvSpPr>
            <p:cNvPr id="14391" name="Oval 71"/>
            <p:cNvSpPr>
              <a:spLocks noChangeArrowheads="1"/>
            </p:cNvSpPr>
            <p:nvPr/>
          </p:nvSpPr>
          <p:spPr bwMode="auto">
            <a:xfrm>
              <a:off x="544" y="3922"/>
              <a:ext cx="114" cy="122"/>
            </a:xfrm>
            <a:prstGeom prst="ellipse">
              <a:avLst/>
            </a:prstGeom>
            <a:noFill/>
            <a:ln w="28575" algn="ctr">
              <a:solidFill>
                <a:schemeClr val="tx1"/>
              </a:solidFill>
              <a:round/>
              <a:headEnd/>
              <a:tailEnd/>
            </a:ln>
          </p:spPr>
          <p:txBody>
            <a:bodyPr anchor="ctr">
              <a:spAutoFit/>
            </a:bodyPr>
            <a:lstStyle/>
            <a:p>
              <a:endParaRPr lang="ru-RU">
                <a:latin typeface="Calibri" pitchFamily="34" charset="0"/>
              </a:endParaRPr>
            </a:p>
          </p:txBody>
        </p:sp>
      </p:grpSp>
      <p:sp>
        <p:nvSpPr>
          <p:cNvPr id="126024" name="Text Box 72"/>
          <p:cNvSpPr txBox="1">
            <a:spLocks noChangeArrowheads="1"/>
          </p:cNvSpPr>
          <p:nvPr/>
        </p:nvSpPr>
        <p:spPr bwMode="auto">
          <a:xfrm>
            <a:off x="717550" y="5387975"/>
            <a:ext cx="593725" cy="457200"/>
          </a:xfrm>
          <a:prstGeom prst="rect">
            <a:avLst/>
          </a:prstGeom>
          <a:noFill/>
          <a:ln w="9525" algn="ctr">
            <a:noFill/>
            <a:miter lim="800000"/>
            <a:headEnd/>
            <a:tailEnd/>
          </a:ln>
        </p:spPr>
        <p:txBody>
          <a:bodyPr>
            <a:spAutoFit/>
          </a:bodyPr>
          <a:lstStyle/>
          <a:p>
            <a:pPr>
              <a:spcBef>
                <a:spcPct val="50000"/>
              </a:spcBef>
            </a:pPr>
            <a:r>
              <a:rPr lang="en-US" sz="2400" b="1">
                <a:solidFill>
                  <a:srgbClr val="000099"/>
                </a:solidFill>
                <a:latin typeface="Calibri" pitchFamily="34" charset="0"/>
              </a:rPr>
              <a:t>-V</a:t>
            </a:r>
            <a:endParaRPr lang="ru-RU" sz="2400" b="1">
              <a:solidFill>
                <a:srgbClr val="000099"/>
              </a:solidFill>
              <a:latin typeface="Calibri" pitchFamily="34" charset="0"/>
            </a:endParaRPr>
          </a:p>
        </p:txBody>
      </p:sp>
      <p:sp>
        <p:nvSpPr>
          <p:cNvPr id="126028" name="Text Box 76"/>
          <p:cNvSpPr txBox="1">
            <a:spLocks noChangeArrowheads="1"/>
          </p:cNvSpPr>
          <p:nvPr/>
        </p:nvSpPr>
        <p:spPr bwMode="auto">
          <a:xfrm>
            <a:off x="1511300" y="2489200"/>
            <a:ext cx="2387600" cy="304800"/>
          </a:xfrm>
          <a:prstGeom prst="rect">
            <a:avLst/>
          </a:prstGeom>
          <a:noFill/>
          <a:ln w="9525" algn="ctr">
            <a:noFill/>
            <a:miter lim="800000"/>
            <a:headEnd/>
            <a:tailEnd/>
          </a:ln>
          <a:effectLst/>
        </p:spPr>
        <p:txBody>
          <a:bodyPr>
            <a:spAutoFit/>
          </a:bodyPr>
          <a:lstStyle/>
          <a:p>
            <a:pPr fontAlgn="auto">
              <a:spcBef>
                <a:spcPct val="50000"/>
              </a:spcBef>
              <a:spcAft>
                <a:spcPts val="0"/>
              </a:spcAft>
              <a:defRPr/>
            </a:pPr>
            <a:r>
              <a:rPr lang="ru-RU" b="1">
                <a:effectLst>
                  <a:outerShdw blurRad="38100" dist="38100" dir="2700000" algn="tl">
                    <a:srgbClr val="C0C0C0"/>
                  </a:outerShdw>
                </a:effectLst>
                <a:latin typeface="+mn-lt"/>
              </a:rPr>
              <a:t>ИНВЕРСИЯ НАСЕЛЕННОСТИ</a:t>
            </a:r>
          </a:p>
        </p:txBody>
      </p:sp>
      <p:grpSp>
        <p:nvGrpSpPr>
          <p:cNvPr id="4" name="Group 83"/>
          <p:cNvGrpSpPr>
            <a:grpSpLocks/>
          </p:cNvGrpSpPr>
          <p:nvPr/>
        </p:nvGrpSpPr>
        <p:grpSpPr bwMode="auto">
          <a:xfrm>
            <a:off x="1854200" y="2946400"/>
            <a:ext cx="2127250" cy="1387475"/>
            <a:chOff x="1312" y="2120"/>
            <a:chExt cx="1196" cy="874"/>
          </a:xfrm>
        </p:grpSpPr>
        <p:sp>
          <p:nvSpPr>
            <p:cNvPr id="14377" name="Line 78"/>
            <p:cNvSpPr>
              <a:spLocks noChangeShapeType="1"/>
            </p:cNvSpPr>
            <p:nvPr/>
          </p:nvSpPr>
          <p:spPr bwMode="auto">
            <a:xfrm flipH="1">
              <a:off x="2392" y="2120"/>
              <a:ext cx="116" cy="1"/>
            </a:xfrm>
            <a:prstGeom prst="line">
              <a:avLst/>
            </a:prstGeom>
            <a:noFill/>
            <a:ln w="12700">
              <a:solidFill>
                <a:schemeClr val="tx1"/>
              </a:solidFill>
              <a:round/>
              <a:headEnd/>
              <a:tailEnd/>
            </a:ln>
          </p:spPr>
          <p:txBody>
            <a:bodyPr>
              <a:spAutoFit/>
            </a:bodyPr>
            <a:lstStyle/>
            <a:p>
              <a:endParaRPr lang="ru-RU"/>
            </a:p>
          </p:txBody>
        </p:sp>
        <p:sp>
          <p:nvSpPr>
            <p:cNvPr id="14378" name="Line 79"/>
            <p:cNvSpPr>
              <a:spLocks noChangeShapeType="1"/>
            </p:cNvSpPr>
            <p:nvPr/>
          </p:nvSpPr>
          <p:spPr bwMode="auto">
            <a:xfrm flipH="1">
              <a:off x="2377" y="2993"/>
              <a:ext cx="116" cy="1"/>
            </a:xfrm>
            <a:prstGeom prst="line">
              <a:avLst/>
            </a:prstGeom>
            <a:noFill/>
            <a:ln w="12700">
              <a:solidFill>
                <a:schemeClr val="tx1"/>
              </a:solidFill>
              <a:round/>
              <a:headEnd/>
              <a:tailEnd/>
            </a:ln>
          </p:spPr>
          <p:txBody>
            <a:bodyPr>
              <a:spAutoFit/>
            </a:bodyPr>
            <a:lstStyle/>
            <a:p>
              <a:endParaRPr lang="ru-RU"/>
            </a:p>
          </p:txBody>
        </p:sp>
        <p:sp>
          <p:nvSpPr>
            <p:cNvPr id="14379" name="Line 80"/>
            <p:cNvSpPr>
              <a:spLocks noChangeShapeType="1"/>
            </p:cNvSpPr>
            <p:nvPr/>
          </p:nvSpPr>
          <p:spPr bwMode="auto">
            <a:xfrm flipH="1">
              <a:off x="2488" y="2120"/>
              <a:ext cx="9" cy="872"/>
            </a:xfrm>
            <a:prstGeom prst="line">
              <a:avLst/>
            </a:prstGeom>
            <a:noFill/>
            <a:ln w="19050">
              <a:solidFill>
                <a:schemeClr val="tx1"/>
              </a:solidFill>
              <a:round/>
              <a:headEnd type="arrow" w="med" len="med"/>
              <a:tailEnd type="arrow" w="med" len="med"/>
            </a:ln>
          </p:spPr>
          <p:txBody>
            <a:bodyPr>
              <a:spAutoFit/>
            </a:bodyPr>
            <a:lstStyle/>
            <a:p>
              <a:endParaRPr lang="ru-RU"/>
            </a:p>
          </p:txBody>
        </p:sp>
        <p:sp>
          <p:nvSpPr>
            <p:cNvPr id="126033" name="Text Box 81"/>
            <p:cNvSpPr txBox="1">
              <a:spLocks noChangeArrowheads="1"/>
            </p:cNvSpPr>
            <p:nvPr/>
          </p:nvSpPr>
          <p:spPr bwMode="auto">
            <a:xfrm>
              <a:off x="1312" y="2280"/>
              <a:ext cx="1032" cy="525"/>
            </a:xfrm>
            <a:prstGeom prst="rect">
              <a:avLst/>
            </a:prstGeom>
            <a:noFill/>
            <a:ln w="9525" algn="ctr">
              <a:noFill/>
              <a:miter lim="800000"/>
              <a:headEnd/>
              <a:tailEnd/>
            </a:ln>
            <a:effectLst/>
          </p:spPr>
          <p:txBody>
            <a:bodyPr>
              <a:spAutoFit/>
            </a:bodyPr>
            <a:lstStyle/>
            <a:p>
              <a:pPr fontAlgn="auto">
                <a:spcBef>
                  <a:spcPct val="50000"/>
                </a:spcBef>
                <a:spcAft>
                  <a:spcPts val="0"/>
                </a:spcAft>
                <a:defRPr/>
              </a:pPr>
              <a:r>
                <a:rPr lang="ru-RU" sz="1600" b="1" dirty="0">
                  <a:effectLst>
                    <a:outerShdw blurRad="38100" dist="38100" dir="2700000" algn="tl">
                      <a:srgbClr val="C0C0C0"/>
                    </a:outerShdw>
                  </a:effectLst>
                  <a:latin typeface="+mn-lt"/>
                </a:rPr>
                <a:t>ЭНЕРГИЯ ФОТОНА</a:t>
              </a:r>
              <a:r>
                <a:rPr lang="en-US" sz="1600" b="1" dirty="0">
                  <a:effectLst>
                    <a:outerShdw blurRad="38100" dist="38100" dir="2700000" algn="tl">
                      <a:srgbClr val="C0C0C0"/>
                    </a:outerShdw>
                  </a:effectLst>
                  <a:latin typeface="+mn-lt"/>
                </a:rPr>
                <a:t> </a:t>
              </a:r>
              <a:r>
                <a:rPr lang="ru-RU" sz="1600" b="1" dirty="0">
                  <a:effectLst>
                    <a:outerShdw blurRad="38100" dist="38100" dir="2700000" algn="tl">
                      <a:srgbClr val="C0C0C0"/>
                    </a:outerShdw>
                  </a:effectLst>
                  <a:latin typeface="+mn-lt"/>
                </a:rPr>
                <a:t/>
              </a:r>
              <a:br>
                <a:rPr lang="ru-RU" sz="1600" b="1" dirty="0">
                  <a:effectLst>
                    <a:outerShdw blurRad="38100" dist="38100" dir="2700000" algn="tl">
                      <a:srgbClr val="C0C0C0"/>
                    </a:outerShdw>
                  </a:effectLst>
                  <a:latin typeface="+mn-lt"/>
                </a:rPr>
              </a:br>
              <a:r>
                <a:rPr lang="en-US" sz="1600" b="1" dirty="0">
                  <a:effectLst>
                    <a:outerShdw blurRad="38100" dist="38100" dir="2700000" algn="tl">
                      <a:srgbClr val="C0C0C0"/>
                    </a:outerShdw>
                  </a:effectLst>
                  <a:latin typeface="+mn-lt"/>
                </a:rPr>
                <a:t>= E</a:t>
              </a:r>
              <a:r>
                <a:rPr lang="en-US" sz="1600" b="1" baseline="-25000" dirty="0">
                  <a:effectLst>
                    <a:outerShdw blurRad="38100" dist="38100" dir="2700000" algn="tl">
                      <a:srgbClr val="C0C0C0"/>
                    </a:outerShdw>
                  </a:effectLst>
                  <a:latin typeface="+mn-lt"/>
                </a:rPr>
                <a:t>G </a:t>
              </a:r>
              <a:r>
                <a:rPr lang="en-US" sz="1600" b="1" dirty="0">
                  <a:effectLst>
                    <a:outerShdw blurRad="38100" dist="38100" dir="2700000" algn="tl">
                      <a:srgbClr val="C0C0C0"/>
                    </a:outerShdw>
                  </a:effectLst>
                  <a:latin typeface="+mn-lt"/>
                </a:rPr>
                <a:t>+ E</a:t>
              </a:r>
              <a:r>
                <a:rPr lang="en-US" sz="1600" b="1" baseline="-25000" dirty="0">
                  <a:effectLst>
                    <a:outerShdw blurRad="38100" dist="38100" dir="2700000" algn="tl">
                      <a:srgbClr val="C0C0C0"/>
                    </a:outerShdw>
                  </a:effectLst>
                  <a:latin typeface="+mn-lt"/>
                </a:rPr>
                <a:t>Q E</a:t>
              </a:r>
              <a:r>
                <a:rPr lang="en-US" sz="1600" b="1" dirty="0">
                  <a:effectLst>
                    <a:outerShdw blurRad="38100" dist="38100" dir="2700000" algn="tl">
                      <a:srgbClr val="C0C0C0"/>
                    </a:outerShdw>
                  </a:effectLst>
                  <a:latin typeface="+mn-lt"/>
                </a:rPr>
                <a:t> + E</a:t>
              </a:r>
              <a:r>
                <a:rPr lang="en-US" sz="1600" b="1" baseline="-25000" dirty="0">
                  <a:effectLst>
                    <a:outerShdw blurRad="38100" dist="38100" dir="2700000" algn="tl">
                      <a:srgbClr val="C0C0C0"/>
                    </a:outerShdw>
                  </a:effectLst>
                  <a:latin typeface="+mn-lt"/>
                </a:rPr>
                <a:t>Q H</a:t>
              </a:r>
              <a:endParaRPr lang="ru-RU" sz="1600" b="1" baseline="-25000" dirty="0">
                <a:effectLst>
                  <a:outerShdw blurRad="38100" dist="38100" dir="2700000" algn="tl">
                    <a:srgbClr val="C0C0C0"/>
                  </a:outerShdw>
                </a:effectLst>
                <a:latin typeface="+mn-lt"/>
              </a:endParaRPr>
            </a:p>
            <a:p>
              <a:pPr fontAlgn="auto">
                <a:spcBef>
                  <a:spcPct val="50000"/>
                </a:spcBef>
                <a:spcAft>
                  <a:spcPts val="0"/>
                </a:spcAft>
                <a:defRPr/>
              </a:pPr>
              <a:endParaRPr lang="ru-RU" sz="1600" b="1" baseline="-25000" dirty="0">
                <a:effectLst>
                  <a:outerShdw blurRad="38100" dist="38100" dir="2700000" algn="tl">
                    <a:srgbClr val="C0C0C0"/>
                  </a:outerShdw>
                </a:effectLst>
                <a:latin typeface="+mn-lt"/>
              </a:endParaRPr>
            </a:p>
          </p:txBody>
        </p:sp>
      </p:grpSp>
      <p:sp>
        <p:nvSpPr>
          <p:cNvPr id="126036" name="Text Box 84"/>
          <p:cNvSpPr txBox="1">
            <a:spLocks noChangeArrowheads="1"/>
          </p:cNvSpPr>
          <p:nvPr/>
        </p:nvSpPr>
        <p:spPr bwMode="auto">
          <a:xfrm>
            <a:off x="1485900" y="5691188"/>
            <a:ext cx="6172200" cy="731837"/>
          </a:xfrm>
          <a:prstGeom prst="rect">
            <a:avLst/>
          </a:prstGeom>
          <a:noFill/>
          <a:ln w="9525" algn="ctr">
            <a:noFill/>
            <a:miter lim="800000"/>
            <a:headEnd/>
            <a:tailEnd/>
          </a:ln>
          <a:effectLst/>
        </p:spPr>
        <p:txBody>
          <a:bodyPr>
            <a:spAutoFit/>
          </a:bodyPr>
          <a:lstStyle/>
          <a:p>
            <a:pPr fontAlgn="auto">
              <a:lnSpc>
                <a:spcPct val="55000"/>
              </a:lnSpc>
              <a:spcBef>
                <a:spcPct val="50000"/>
              </a:spcBef>
              <a:spcAft>
                <a:spcPts val="0"/>
              </a:spcAft>
              <a:defRPr/>
            </a:pPr>
            <a:r>
              <a:rPr lang="ru-RU" sz="2400" b="1">
                <a:effectLst>
                  <a:outerShdw blurRad="38100" dist="38100" dir="2700000" algn="tl">
                    <a:srgbClr val="C0C0C0"/>
                  </a:outerShdw>
                </a:effectLst>
                <a:latin typeface="+mn-lt"/>
              </a:rPr>
              <a:t>Электрон-дырочная пара рождает один фотон</a:t>
            </a:r>
          </a:p>
          <a:p>
            <a:pPr algn="ctr" fontAlgn="auto">
              <a:lnSpc>
                <a:spcPct val="70000"/>
              </a:lnSpc>
              <a:spcBef>
                <a:spcPct val="50000"/>
              </a:spcBef>
              <a:spcAft>
                <a:spcPts val="0"/>
              </a:spcAft>
              <a:defRPr/>
            </a:pPr>
            <a:r>
              <a:rPr lang="en-US" sz="2400" b="1">
                <a:effectLst>
                  <a:outerShdw blurRad="38100" dist="38100" dir="2700000" algn="tl">
                    <a:srgbClr val="C0C0C0"/>
                  </a:outerShdw>
                </a:effectLst>
                <a:latin typeface="+mn-lt"/>
              </a:rPr>
              <a:t>DHL </a:t>
            </a:r>
            <a:r>
              <a:rPr lang="ru-RU" sz="2400" b="1">
                <a:effectLst>
                  <a:outerShdw blurRad="38100" dist="38100" dir="2700000" algn="tl">
                    <a:srgbClr val="C0C0C0"/>
                  </a:outerShdw>
                </a:effectLst>
                <a:latin typeface="+mn-lt"/>
              </a:rPr>
              <a:t>– биполярный прибор</a:t>
            </a:r>
            <a:endParaRPr lang="en-US" sz="2400" b="1">
              <a:effectLst>
                <a:outerShdw blurRad="38100" dist="38100" dir="2700000" algn="tl">
                  <a:srgbClr val="C0C0C0"/>
                </a:outerShdw>
              </a:effectLst>
              <a:latin typeface="+mn-lt"/>
            </a:endParaRPr>
          </a:p>
        </p:txBody>
      </p:sp>
      <p:grpSp>
        <p:nvGrpSpPr>
          <p:cNvPr id="14374" name="Group 87"/>
          <p:cNvGrpSpPr>
            <a:grpSpLocks/>
          </p:cNvGrpSpPr>
          <p:nvPr/>
        </p:nvGrpSpPr>
        <p:grpSpPr bwMode="auto">
          <a:xfrm>
            <a:off x="7710488" y="5259388"/>
            <a:ext cx="1263650" cy="574675"/>
            <a:chOff x="0" y="1528"/>
            <a:chExt cx="796" cy="362"/>
          </a:xfrm>
        </p:grpSpPr>
        <p:sp>
          <p:nvSpPr>
            <p:cNvPr id="14375" name="AutoShape 88"/>
            <p:cNvSpPr>
              <a:spLocks noChangeArrowheads="1"/>
            </p:cNvSpPr>
            <p:nvPr/>
          </p:nvSpPr>
          <p:spPr bwMode="auto">
            <a:xfrm rot="10800000">
              <a:off x="0" y="1528"/>
              <a:ext cx="796" cy="362"/>
            </a:xfrm>
            <a:prstGeom prst="homePlate">
              <a:avLst>
                <a:gd name="adj" fmla="val 54972"/>
              </a:avLst>
            </a:prstGeom>
            <a:solidFill>
              <a:srgbClr val="FFFF99"/>
            </a:solidFill>
            <a:ln w="12700" algn="ctr">
              <a:solidFill>
                <a:schemeClr val="tx1"/>
              </a:solidFill>
              <a:miter lim="800000"/>
              <a:headEnd/>
              <a:tailEnd/>
            </a:ln>
          </p:spPr>
          <p:txBody>
            <a:bodyPr wrap="none" anchor="ctr">
              <a:spAutoFit/>
            </a:bodyPr>
            <a:lstStyle/>
            <a:p>
              <a:endParaRPr lang="ru-RU">
                <a:latin typeface="Calibri" pitchFamily="34" charset="0"/>
              </a:endParaRPr>
            </a:p>
          </p:txBody>
        </p:sp>
        <p:sp>
          <p:nvSpPr>
            <p:cNvPr id="126041" name="Text Box 89"/>
            <p:cNvSpPr txBox="1">
              <a:spLocks noChangeArrowheads="1"/>
            </p:cNvSpPr>
            <p:nvPr/>
          </p:nvSpPr>
          <p:spPr bwMode="auto">
            <a:xfrm>
              <a:off x="155" y="1559"/>
              <a:ext cx="637" cy="192"/>
            </a:xfrm>
            <a:prstGeom prst="rect">
              <a:avLst/>
            </a:prstGeom>
            <a:noFill/>
            <a:ln w="9525" algn="ctr">
              <a:noFill/>
              <a:miter lim="800000"/>
              <a:headEnd/>
              <a:tailEnd/>
            </a:ln>
            <a:effectLst/>
          </p:spPr>
          <p:txBody>
            <a:bodyPr>
              <a:spAutoFit/>
            </a:bodyPr>
            <a:lstStyle/>
            <a:p>
              <a:pPr fontAlgn="auto">
                <a:spcBef>
                  <a:spcPct val="50000"/>
                </a:spcBef>
                <a:spcAft>
                  <a:spcPts val="0"/>
                </a:spcAft>
                <a:defRPr/>
              </a:pPr>
              <a:r>
                <a:rPr lang="ru-RU" b="1">
                  <a:solidFill>
                    <a:srgbClr val="000000"/>
                  </a:solidFill>
                  <a:effectLst>
                    <a:outerShdw blurRad="38100" dist="38100" dir="2700000" algn="tl">
                      <a:srgbClr val="C0C0C0"/>
                    </a:outerShdw>
                  </a:effectLst>
                  <a:latin typeface="+mn-lt"/>
                </a:rPr>
                <a:t>ТОК</a:t>
              </a:r>
              <a:r>
                <a:rPr lang="en-US" b="1">
                  <a:solidFill>
                    <a:srgbClr val="000000"/>
                  </a:solidFill>
                  <a:effectLst>
                    <a:outerShdw blurRad="38100" dist="38100" dir="2700000" algn="tl">
                      <a:srgbClr val="C0C0C0"/>
                    </a:outerShdw>
                  </a:effectLst>
                  <a:latin typeface="+mn-lt"/>
                </a:rPr>
                <a:t> </a:t>
              </a:r>
              <a:endParaRPr lang="ru-RU" b="1">
                <a:solidFill>
                  <a:srgbClr val="000000"/>
                </a:solidFill>
                <a:effectLst>
                  <a:outerShdw blurRad="38100" dist="38100" dir="2700000" algn="tl">
                    <a:srgbClr val="C0C0C0"/>
                  </a:outerShdw>
                </a:effectLst>
                <a:latin typeface="+mn-lt"/>
              </a:endParaRPr>
            </a:p>
          </p:txBody>
        </p:sp>
      </p:grpSp>
      <p:sp>
        <p:nvSpPr>
          <p:cNvPr id="59" name="Номер слайда 58"/>
          <p:cNvSpPr>
            <a:spLocks noGrp="1"/>
          </p:cNvSpPr>
          <p:nvPr>
            <p:ph type="sldNum" sz="quarter" idx="12"/>
          </p:nvPr>
        </p:nvSpPr>
        <p:spPr/>
        <p:txBody>
          <a:bodyPr/>
          <a:lstStyle/>
          <a:p>
            <a:pPr>
              <a:defRPr/>
            </a:pPr>
            <a:fld id="{695914B9-D7E3-4900-B3C0-7AF39A10D10C}" type="slidenum">
              <a:rPr lang="ru-RU" smtClean="0"/>
              <a:pPr>
                <a:defRPr/>
              </a:pPr>
              <a:t>2</a:t>
            </a:fld>
            <a:endParaRPr lang="ru-RU"/>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path" presetSubtype="0" accel="50000" decel="50000" fill="hold" grpId="0" nodeType="clickEffect">
                                  <p:stCondLst>
                                    <p:cond delay="0"/>
                                  </p:stCondLst>
                                  <p:childTnLst>
                                    <p:animMotion origin="layout" path="M 0.00382 -0.00509 L 0.10417 -0.00509 C 0.1493 -0.00509 0.20469 0.0252 0.20469 0.04995 L 0.20469 0.10499 " pathEditMode="relative" rAng="0" ptsTypes="FfFF">
                                      <p:cBhvr>
                                        <p:cTn id="6" dur="5000" fill="hold"/>
                                        <p:tgtEl>
                                          <p:spTgt spid="125968"/>
                                        </p:tgtEl>
                                        <p:attrNameLst>
                                          <p:attrName>ppt_x</p:attrName>
                                          <p:attrName>ppt_y</p:attrName>
                                        </p:attrNameLst>
                                      </p:cBhvr>
                                      <p:rCtr x="100" y="55"/>
                                    </p:animMotion>
                                  </p:childTnLst>
                                </p:cTn>
                              </p:par>
                              <p:par>
                                <p:cTn id="7" presetID="0" presetClass="path" presetSubtype="0" accel="50000" decel="50000" fill="hold" grpId="0" nodeType="withEffect">
                                  <p:stCondLst>
                                    <p:cond delay="0"/>
                                  </p:stCondLst>
                                  <p:childTnLst>
                                    <p:animMotion origin="layout" path="M 0.00295 -0.00023 C -0.07969 0.00023 -0.16198 0.00116 -0.20035 -0.00255 C -0.23872 -0.00579 -0.21875 -0.00555 -0.22726 -0.02083 C -0.23559 -0.03588 -0.24688 -0.08102 -0.2507 -0.09375 " pathEditMode="relative" rAng="0" ptsTypes="aaaA">
                                      <p:cBhvr>
                                        <p:cTn id="8" dur="5000" fill="hold"/>
                                        <p:tgtEl>
                                          <p:spTgt spid="125973"/>
                                        </p:tgtEl>
                                        <p:attrNameLst>
                                          <p:attrName>ppt_x</p:attrName>
                                          <p:attrName>ppt_y</p:attrName>
                                        </p:attrNameLst>
                                      </p:cBhvr>
                                      <p:rCtr x="-127" y="-46"/>
                                    </p:animMotion>
                                  </p:childTnLst>
                                </p:cTn>
                              </p:par>
                            </p:childTnLst>
                          </p:cTn>
                        </p:par>
                        <p:par>
                          <p:cTn id="9" fill="hold">
                            <p:stCondLst>
                              <p:cond delay="5000"/>
                            </p:stCondLst>
                            <p:childTnLst>
                              <p:par>
                                <p:cTn id="10" presetID="1" presetClass="entr" presetSubtype="0" fill="hold" grpId="0" nodeType="afterEffect">
                                  <p:stCondLst>
                                    <p:cond delay="0"/>
                                  </p:stCondLst>
                                  <p:childTnLst>
                                    <p:set>
                                      <p:cBhvr>
                                        <p:cTn id="11" dur="1" fill="hold">
                                          <p:stCondLst>
                                            <p:cond delay="0"/>
                                          </p:stCondLst>
                                        </p:cTn>
                                        <p:tgtEl>
                                          <p:spTgt spid="126009"/>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126011"/>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126010"/>
                                        </p:tgtEl>
                                        <p:attrNameLst>
                                          <p:attrName>style.visibility</p:attrName>
                                        </p:attrNameLst>
                                      </p:cBhvr>
                                      <p:to>
                                        <p:strVal val="visible"/>
                                      </p:to>
                                    </p:set>
                                  </p:childTnLst>
                                </p:cTn>
                              </p:par>
                              <p:par>
                                <p:cTn id="16" presetID="1" presetClass="entr" presetSubtype="0" fill="hold" grpId="1" nodeType="withEffect">
                                  <p:stCondLst>
                                    <p:cond delay="0"/>
                                  </p:stCondLst>
                                  <p:childTnLst>
                                    <p:set>
                                      <p:cBhvr>
                                        <p:cTn id="17" dur="1" fill="hold">
                                          <p:stCondLst>
                                            <p:cond delay="0"/>
                                          </p:stCondLst>
                                        </p:cTn>
                                        <p:tgtEl>
                                          <p:spTgt spid="126011"/>
                                        </p:tgtEl>
                                        <p:attrNameLst>
                                          <p:attrName>style.visibility</p:attrName>
                                        </p:attrNameLst>
                                      </p:cBhvr>
                                      <p:to>
                                        <p:strVal val="visible"/>
                                      </p:to>
                                    </p:set>
                                  </p:childTnLst>
                                </p:cTn>
                              </p:par>
                            </p:childTnLst>
                          </p:cTn>
                        </p:par>
                        <p:par>
                          <p:cTn id="18" fill="hold">
                            <p:stCondLst>
                              <p:cond delay="5000"/>
                            </p:stCondLst>
                            <p:childTnLst>
                              <p:par>
                                <p:cTn id="19" presetID="42" presetClass="path" presetSubtype="0" accel="50000" decel="50000" fill="hold" grpId="0" nodeType="afterEffect">
                                  <p:stCondLst>
                                    <p:cond delay="0"/>
                                  </p:stCondLst>
                                  <p:childTnLst>
                                    <p:animMotion origin="layout" path="M 1.11111E-6 -2.13691E-6 L 1.11111E-6 0.09968 " pathEditMode="relative" rAng="0" ptsTypes="AA">
                                      <p:cBhvr>
                                        <p:cTn id="20" dur="5000" fill="hold"/>
                                        <p:tgtEl>
                                          <p:spTgt spid="125969"/>
                                        </p:tgtEl>
                                        <p:attrNameLst>
                                          <p:attrName>ppt_x</p:attrName>
                                          <p:attrName>ppt_y</p:attrName>
                                        </p:attrNameLst>
                                      </p:cBhvr>
                                      <p:rCtr x="0" y="50"/>
                                    </p:animMotion>
                                  </p:childTnLst>
                                </p:cTn>
                              </p:par>
                              <p:par>
                                <p:cTn id="21" presetID="64" presetClass="path" presetSubtype="0" accel="50000" decel="50000" fill="hold" grpId="0" nodeType="withEffect">
                                  <p:stCondLst>
                                    <p:cond delay="0"/>
                                  </p:stCondLst>
                                  <p:childTnLst>
                                    <p:animMotion origin="layout" path="M 4.16667E-6 3.90379E-6 L 0.00399 -0.14154 " pathEditMode="relative" rAng="0" ptsTypes="AA">
                                      <p:cBhvr>
                                        <p:cTn id="22" dur="5000" fill="hold"/>
                                        <p:tgtEl>
                                          <p:spTgt spid="125971"/>
                                        </p:tgtEl>
                                        <p:attrNameLst>
                                          <p:attrName>ppt_x</p:attrName>
                                          <p:attrName>ppt_y</p:attrName>
                                        </p:attrNameLst>
                                      </p:cBhvr>
                                      <p:rCtr x="2" y="-71"/>
                                    </p:animMotion>
                                  </p:childTnLst>
                                </p:cTn>
                              </p:par>
                              <p:par>
                                <p:cTn id="23" presetID="1" presetClass="entr" presetSubtype="0" fill="hold" grpId="0" nodeType="withEffect">
                                  <p:stCondLst>
                                    <p:cond delay="0"/>
                                  </p:stCondLst>
                                  <p:childTnLst>
                                    <p:set>
                                      <p:cBhvr>
                                        <p:cTn id="24" dur="1" fill="hold">
                                          <p:stCondLst>
                                            <p:cond delay="0"/>
                                          </p:stCondLst>
                                        </p:cTn>
                                        <p:tgtEl>
                                          <p:spTgt spid="12598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25984"/>
                                        </p:tgtEl>
                                        <p:attrNameLst>
                                          <p:attrName>style.visibility</p:attrName>
                                        </p:attrNameLst>
                                      </p:cBhvr>
                                      <p:to>
                                        <p:strVal val="visible"/>
                                      </p:to>
                                    </p:set>
                                  </p:childTnLst>
                                </p:cTn>
                              </p:par>
                            </p:childTnLst>
                          </p:cTn>
                        </p:par>
                        <p:par>
                          <p:cTn id="27" fill="hold">
                            <p:stCondLst>
                              <p:cond delay="10000"/>
                            </p:stCondLst>
                            <p:childTnLst>
                              <p:par>
                                <p:cTn id="28" presetID="1" presetClass="exit" presetSubtype="0" fill="hold" grpId="1" nodeType="afterEffect">
                                  <p:stCondLst>
                                    <p:cond delay="0"/>
                                  </p:stCondLst>
                                  <p:childTnLst>
                                    <p:set>
                                      <p:cBhvr>
                                        <p:cTn id="29" dur="1" fill="hold">
                                          <p:stCondLst>
                                            <p:cond delay="0"/>
                                          </p:stCondLst>
                                        </p:cTn>
                                        <p:tgtEl>
                                          <p:spTgt spid="125969"/>
                                        </p:tgtEl>
                                        <p:attrNameLst>
                                          <p:attrName>style.visibility</p:attrName>
                                        </p:attrNameLst>
                                      </p:cBhvr>
                                      <p:to>
                                        <p:strVal val="hidden"/>
                                      </p:to>
                                    </p:set>
                                  </p:childTnLst>
                                </p:cTn>
                              </p:par>
                              <p:par>
                                <p:cTn id="30" presetID="1" presetClass="exit" presetSubtype="0" fill="hold" grpId="1" nodeType="withEffect">
                                  <p:stCondLst>
                                    <p:cond delay="0"/>
                                  </p:stCondLst>
                                  <p:childTnLst>
                                    <p:set>
                                      <p:cBhvr>
                                        <p:cTn id="31" dur="1" fill="hold">
                                          <p:stCondLst>
                                            <p:cond delay="0"/>
                                          </p:stCondLst>
                                        </p:cTn>
                                        <p:tgtEl>
                                          <p:spTgt spid="125971"/>
                                        </p:tgtEl>
                                        <p:attrNameLst>
                                          <p:attrName>style.visibility</p:attrName>
                                        </p:attrNameLst>
                                      </p:cBhvr>
                                      <p:to>
                                        <p:strVal val="hidden"/>
                                      </p:to>
                                    </p:set>
                                  </p:childTnLst>
                                </p:cTn>
                              </p:par>
                            </p:childTnLst>
                          </p:cTn>
                        </p:par>
                        <p:par>
                          <p:cTn id="32" fill="hold">
                            <p:stCondLst>
                              <p:cond delay="10000"/>
                            </p:stCondLst>
                            <p:childTnLst>
                              <p:par>
                                <p:cTn id="33" presetID="1" presetClass="entr" presetSubtype="0" fill="hold" nodeType="afterEffect">
                                  <p:stCondLst>
                                    <p:cond delay="0"/>
                                  </p:stCondLst>
                                  <p:childTnLst>
                                    <p:set>
                                      <p:cBhvr>
                                        <p:cTn id="34" dur="1" fill="hold">
                                          <p:stCondLst>
                                            <p:cond delay="0"/>
                                          </p:stCondLst>
                                        </p:cTn>
                                        <p:tgtEl>
                                          <p:spTgt spid="125994"/>
                                        </p:tgtEl>
                                        <p:attrNameLst>
                                          <p:attrName>style.visibility</p:attrName>
                                        </p:attrNameLst>
                                      </p:cBhvr>
                                      <p:to>
                                        <p:strVal val="visible"/>
                                      </p:to>
                                    </p:set>
                                  </p:childTnLst>
                                </p:cTn>
                              </p:par>
                            </p:childTnLst>
                          </p:cTn>
                        </p:par>
                        <p:par>
                          <p:cTn id="35" fill="hold">
                            <p:stCondLst>
                              <p:cond delay="10000"/>
                            </p:stCondLst>
                            <p:childTnLst>
                              <p:par>
                                <p:cTn id="36" presetID="1" presetClass="entr" presetSubtype="0" fill="hold" grpId="0" nodeType="afterEffect">
                                  <p:stCondLst>
                                    <p:cond delay="0"/>
                                  </p:stCondLst>
                                  <p:childTnLst>
                                    <p:set>
                                      <p:cBhvr>
                                        <p:cTn id="37" dur="1" fill="hold">
                                          <p:stCondLst>
                                            <p:cond delay="0"/>
                                          </p:stCondLst>
                                        </p:cTn>
                                        <p:tgtEl>
                                          <p:spTgt spid="125974"/>
                                        </p:tgtEl>
                                        <p:attrNameLst>
                                          <p:attrName>style.visibility</p:attrName>
                                        </p:attrNameLst>
                                      </p:cBhvr>
                                      <p:to>
                                        <p:strVal val="visible"/>
                                      </p:to>
                                    </p:set>
                                  </p:childTnLst>
                                </p:cTn>
                              </p:par>
                              <p:par>
                                <p:cTn id="38" presetID="63" presetClass="path" presetSubtype="0" accel="50000" decel="50000" fill="hold" grpId="1" nodeType="withEffect">
                                  <p:stCondLst>
                                    <p:cond delay="0"/>
                                  </p:stCondLst>
                                  <p:childTnLst>
                                    <p:animMotion origin="layout" path="M -5.55556E-7 1.48148E-6 L 0.23195 -0.00741 " pathEditMode="relative" rAng="0" ptsTypes="AA">
                                      <p:cBhvr>
                                        <p:cTn id="39" dur="5000" fill="hold"/>
                                        <p:tgtEl>
                                          <p:spTgt spid="125984"/>
                                        </p:tgtEl>
                                        <p:attrNameLst>
                                          <p:attrName>ppt_x</p:attrName>
                                          <p:attrName>ppt_y</p:attrName>
                                        </p:attrNameLst>
                                      </p:cBhvr>
                                      <p:rCtr x="116" y="-4"/>
                                    </p:animMotion>
                                  </p:childTnLst>
                                </p:cTn>
                              </p:par>
                              <p:par>
                                <p:cTn id="40" presetID="35" presetClass="path" presetSubtype="0" accel="50000" decel="50000" fill="hold" grpId="1" nodeType="withEffect">
                                  <p:stCondLst>
                                    <p:cond delay="0"/>
                                  </p:stCondLst>
                                  <p:childTnLst>
                                    <p:animMotion origin="layout" path="M -5.55556E-7 0 L -0.21424 0.00417 " pathEditMode="relative" rAng="0" ptsTypes="AA">
                                      <p:cBhvr>
                                        <p:cTn id="41" dur="5000" fill="hold"/>
                                        <p:tgtEl>
                                          <p:spTgt spid="125985"/>
                                        </p:tgtEl>
                                        <p:attrNameLst>
                                          <p:attrName>ppt_x</p:attrName>
                                          <p:attrName>ppt_y</p:attrName>
                                        </p:attrNameLst>
                                      </p:cBhvr>
                                      <p:rCtr x="-107" y="2"/>
                                    </p:animMotion>
                                  </p:childTnLst>
                                </p:cTn>
                              </p:par>
                              <p:par>
                                <p:cTn id="42" presetID="35" presetClass="path" presetSubtype="0" accel="50000" decel="50000" fill="hold" grpId="1" nodeType="withEffect">
                                  <p:stCondLst>
                                    <p:cond delay="0"/>
                                  </p:stCondLst>
                                  <p:childTnLst>
                                    <p:animMotion origin="layout" path="M 4.16667E-6 -1.11111E-6 L -0.52535 -1.11111E-6 " pathEditMode="relative" rAng="0" ptsTypes="AA">
                                      <p:cBhvr>
                                        <p:cTn id="43" dur="5000" fill="hold"/>
                                        <p:tgtEl>
                                          <p:spTgt spid="125974"/>
                                        </p:tgtEl>
                                        <p:attrNameLst>
                                          <p:attrName>ppt_x</p:attrName>
                                          <p:attrName>ppt_y</p:attrName>
                                        </p:attrNameLst>
                                      </p:cBhvr>
                                      <p:rCtr x="-263" y="0"/>
                                    </p:animMotion>
                                  </p:childTnLst>
                                </p:cTn>
                              </p:par>
                              <p:par>
                                <p:cTn id="44" presetID="35" presetClass="path" presetSubtype="0" accel="50000" decel="50000" fill="hold" nodeType="withEffect">
                                  <p:stCondLst>
                                    <p:cond delay="0"/>
                                  </p:stCondLst>
                                  <p:childTnLst>
                                    <p:animMotion origin="layout" path="M -3.33333E-6 0 L -0.52361 -0.00185 " pathEditMode="relative" rAng="0" ptsTypes="AA">
                                      <p:cBhvr>
                                        <p:cTn id="45" dur="5000" fill="hold"/>
                                        <p:tgtEl>
                                          <p:spTgt spid="125994"/>
                                        </p:tgtEl>
                                        <p:attrNameLst>
                                          <p:attrName>ppt_x</p:attrName>
                                          <p:attrName>ppt_y</p:attrName>
                                        </p:attrNameLst>
                                      </p:cBhvr>
                                      <p:rCtr x="-262" y="-1"/>
                                    </p:animMotion>
                                  </p:childTnLst>
                                </p:cTn>
                              </p:par>
                            </p:childTnLst>
                          </p:cTn>
                        </p:par>
                        <p:par>
                          <p:cTn id="46" fill="hold">
                            <p:stCondLst>
                              <p:cond delay="15000"/>
                            </p:stCondLst>
                            <p:childTnLst>
                              <p:par>
                                <p:cTn id="47" presetID="1" presetClass="entr" presetSubtype="0" fill="hold" nodeType="afterEffect">
                                  <p:stCondLst>
                                    <p:cond delay="0"/>
                                  </p:stCondLst>
                                  <p:childTnLst>
                                    <p:set>
                                      <p:cBhvr>
                                        <p:cTn id="48" dur="1" fill="hold">
                                          <p:stCondLst>
                                            <p:cond delay="0"/>
                                          </p:stCondLst>
                                        </p:cTn>
                                        <p:tgtEl>
                                          <p:spTgt spid="4"/>
                                        </p:tgtEl>
                                        <p:attrNameLst>
                                          <p:attrName>style.visibility</p:attrName>
                                        </p:attrNameLst>
                                      </p:cBhvr>
                                      <p:to>
                                        <p:strVal val="visible"/>
                                      </p:to>
                                    </p:set>
                                  </p:childTnLst>
                                </p:cTn>
                              </p:par>
                              <p:par>
                                <p:cTn id="49" presetID="10" presetClass="exit" presetSubtype="0" fill="hold" nodeType="withEffect">
                                  <p:stCondLst>
                                    <p:cond delay="0"/>
                                  </p:stCondLst>
                                  <p:childTnLst>
                                    <p:animEffect transition="out" filter="fade">
                                      <p:cBhvr>
                                        <p:cTn id="50" dur="2000"/>
                                        <p:tgtEl>
                                          <p:spTgt spid="3"/>
                                        </p:tgtEl>
                                      </p:cBhvr>
                                    </p:animEffect>
                                    <p:set>
                                      <p:cBhvr>
                                        <p:cTn id="51" dur="1" fill="hold">
                                          <p:stCondLst>
                                            <p:cond delay="1999"/>
                                          </p:stCondLst>
                                        </p:cTn>
                                        <p:tgtEl>
                                          <p:spTgt spid="3"/>
                                        </p:tgtEl>
                                        <p:attrNameLst>
                                          <p:attrName>style.visibility</p:attrName>
                                        </p:attrNameLst>
                                      </p:cBhvr>
                                      <p:to>
                                        <p:strVal val="hidden"/>
                                      </p:to>
                                    </p:set>
                                  </p:childTnLst>
                                </p:cTn>
                              </p:par>
                              <p:par>
                                <p:cTn id="52" presetID="10" presetClass="exit" presetSubtype="0" fill="hold" grpId="0" nodeType="withEffect">
                                  <p:stCondLst>
                                    <p:cond delay="0"/>
                                  </p:stCondLst>
                                  <p:childTnLst>
                                    <p:animEffect transition="out" filter="fade">
                                      <p:cBhvr>
                                        <p:cTn id="53" dur="2000"/>
                                        <p:tgtEl>
                                          <p:spTgt spid="126024"/>
                                        </p:tgtEl>
                                      </p:cBhvr>
                                    </p:animEffect>
                                    <p:set>
                                      <p:cBhvr>
                                        <p:cTn id="54" dur="1" fill="hold">
                                          <p:stCondLst>
                                            <p:cond delay="1999"/>
                                          </p:stCondLst>
                                        </p:cTn>
                                        <p:tgtEl>
                                          <p:spTgt spid="126024"/>
                                        </p:tgtEl>
                                        <p:attrNameLst>
                                          <p:attrName>style.visibility</p:attrName>
                                        </p:attrNameLst>
                                      </p:cBhvr>
                                      <p:to>
                                        <p:strVal val="hidden"/>
                                      </p:to>
                                    </p:set>
                                  </p:childTnLst>
                                </p:cTn>
                              </p:par>
                            </p:childTnLst>
                          </p:cTn>
                        </p:par>
                        <p:par>
                          <p:cTn id="55" fill="hold">
                            <p:stCondLst>
                              <p:cond delay="17000"/>
                            </p:stCondLst>
                            <p:childTnLst>
                              <p:par>
                                <p:cTn id="56" presetID="29" presetClass="entr" presetSubtype="0" fill="hold" nodeType="afterEffect">
                                  <p:stCondLst>
                                    <p:cond delay="0"/>
                                  </p:stCondLst>
                                  <p:childTnLst>
                                    <p:set>
                                      <p:cBhvr>
                                        <p:cTn id="57" dur="1" fill="hold">
                                          <p:stCondLst>
                                            <p:cond delay="0"/>
                                          </p:stCondLst>
                                        </p:cTn>
                                        <p:tgtEl>
                                          <p:spTgt spid="126036">
                                            <p:txEl>
                                              <p:pRg st="0" end="0"/>
                                            </p:txEl>
                                          </p:spTgt>
                                        </p:tgtEl>
                                        <p:attrNameLst>
                                          <p:attrName>style.visibility</p:attrName>
                                        </p:attrNameLst>
                                      </p:cBhvr>
                                      <p:to>
                                        <p:strVal val="visible"/>
                                      </p:to>
                                    </p:set>
                                    <p:anim calcmode="lin" valueType="num">
                                      <p:cBhvr>
                                        <p:cTn id="58" dur="2000" fill="hold"/>
                                        <p:tgtEl>
                                          <p:spTgt spid="126036">
                                            <p:txEl>
                                              <p:pRg st="0" end="0"/>
                                            </p:txEl>
                                          </p:spTgt>
                                        </p:tgtEl>
                                        <p:attrNameLst>
                                          <p:attrName>ppt_x</p:attrName>
                                        </p:attrNameLst>
                                      </p:cBhvr>
                                      <p:tavLst>
                                        <p:tav tm="0">
                                          <p:val>
                                            <p:strVal val="#ppt_x-.2"/>
                                          </p:val>
                                        </p:tav>
                                        <p:tav tm="100000">
                                          <p:val>
                                            <p:strVal val="#ppt_x"/>
                                          </p:val>
                                        </p:tav>
                                      </p:tavLst>
                                    </p:anim>
                                    <p:anim calcmode="lin" valueType="num">
                                      <p:cBhvr>
                                        <p:cTn id="59" dur="2000" fill="hold"/>
                                        <p:tgtEl>
                                          <p:spTgt spid="126036">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60" dur="2000"/>
                                        <p:tgtEl>
                                          <p:spTgt spid="126036">
                                            <p:txEl>
                                              <p:pRg st="0" end="0"/>
                                            </p:txEl>
                                          </p:spTgt>
                                        </p:tgtEl>
                                      </p:cBhvr>
                                    </p:animEffect>
                                  </p:childTnLst>
                                </p:cTn>
                              </p:par>
                            </p:childTnLst>
                          </p:cTn>
                        </p:par>
                        <p:par>
                          <p:cTn id="61" fill="hold">
                            <p:stCondLst>
                              <p:cond delay="19000"/>
                            </p:stCondLst>
                            <p:childTnLst>
                              <p:par>
                                <p:cTn id="62" presetID="29" presetClass="entr" presetSubtype="0" fill="hold" nodeType="afterEffect">
                                  <p:stCondLst>
                                    <p:cond delay="0"/>
                                  </p:stCondLst>
                                  <p:childTnLst>
                                    <p:set>
                                      <p:cBhvr>
                                        <p:cTn id="63" dur="1" fill="hold">
                                          <p:stCondLst>
                                            <p:cond delay="0"/>
                                          </p:stCondLst>
                                        </p:cTn>
                                        <p:tgtEl>
                                          <p:spTgt spid="126036">
                                            <p:txEl>
                                              <p:pRg st="1" end="1"/>
                                            </p:txEl>
                                          </p:spTgt>
                                        </p:tgtEl>
                                        <p:attrNameLst>
                                          <p:attrName>style.visibility</p:attrName>
                                        </p:attrNameLst>
                                      </p:cBhvr>
                                      <p:to>
                                        <p:strVal val="visible"/>
                                      </p:to>
                                    </p:set>
                                    <p:anim calcmode="lin" valueType="num">
                                      <p:cBhvr>
                                        <p:cTn id="64" dur="2000" fill="hold"/>
                                        <p:tgtEl>
                                          <p:spTgt spid="126036">
                                            <p:txEl>
                                              <p:pRg st="1" end="1"/>
                                            </p:txEl>
                                          </p:spTgt>
                                        </p:tgtEl>
                                        <p:attrNameLst>
                                          <p:attrName>ppt_x</p:attrName>
                                        </p:attrNameLst>
                                      </p:cBhvr>
                                      <p:tavLst>
                                        <p:tav tm="0">
                                          <p:val>
                                            <p:strVal val="#ppt_x-.2"/>
                                          </p:val>
                                        </p:tav>
                                        <p:tav tm="100000">
                                          <p:val>
                                            <p:strVal val="#ppt_x"/>
                                          </p:val>
                                        </p:tav>
                                      </p:tavLst>
                                    </p:anim>
                                    <p:anim calcmode="lin" valueType="num">
                                      <p:cBhvr>
                                        <p:cTn id="65" dur="2000" fill="hold"/>
                                        <p:tgtEl>
                                          <p:spTgt spid="126036">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66" dur="2000"/>
                                        <p:tgtEl>
                                          <p:spTgt spid="12603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968" grpId="0" animBg="1"/>
      <p:bldP spid="125969" grpId="0" animBg="1"/>
      <p:bldP spid="125969" grpId="1" animBg="1"/>
      <p:bldP spid="125971" grpId="0" animBg="1"/>
      <p:bldP spid="125971" grpId="1" animBg="1"/>
      <p:bldP spid="125973" grpId="0" animBg="1"/>
      <p:bldP spid="125974" grpId="0" animBg="1"/>
      <p:bldP spid="125974" grpId="1" animBg="1"/>
      <p:bldP spid="125984" grpId="0" animBg="1"/>
      <p:bldP spid="125984" grpId="1" animBg="1"/>
      <p:bldP spid="125985" grpId="0" animBg="1"/>
      <p:bldP spid="125985" grpId="1" animBg="1"/>
      <p:bldP spid="126009" grpId="0"/>
      <p:bldP spid="126010" grpId="0" animBg="1"/>
      <p:bldP spid="126011" grpId="0" animBg="1"/>
      <p:bldP spid="126011" grpId="1" animBg="1"/>
      <p:bldP spid="12602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ext Box 5"/>
          <p:cNvSpPr txBox="1">
            <a:spLocks noChangeArrowheads="1"/>
          </p:cNvSpPr>
          <p:nvPr/>
        </p:nvSpPr>
        <p:spPr bwMode="auto">
          <a:xfrm>
            <a:off x="323850" y="6302375"/>
            <a:ext cx="2016125" cy="369888"/>
          </a:xfrm>
          <a:prstGeom prst="rect">
            <a:avLst/>
          </a:prstGeom>
          <a:noFill/>
          <a:ln w="9525">
            <a:noFill/>
            <a:miter lim="800000"/>
            <a:headEnd/>
            <a:tailEnd/>
          </a:ln>
        </p:spPr>
        <p:txBody>
          <a:bodyPr>
            <a:spAutoFit/>
          </a:bodyPr>
          <a:lstStyle/>
          <a:p>
            <a:pPr>
              <a:spcBef>
                <a:spcPct val="50000"/>
              </a:spcBef>
            </a:pPr>
            <a:r>
              <a:rPr lang="ru-RU">
                <a:latin typeface="Calibri" pitchFamily="34" charset="0"/>
              </a:rPr>
              <a:t>Ластовкин А.А.</a:t>
            </a:r>
          </a:p>
        </p:txBody>
      </p:sp>
      <p:pic>
        <p:nvPicPr>
          <p:cNvPr id="44034" name="Picture 3"/>
          <p:cNvPicPr>
            <a:picLocks noChangeAspect="1" noChangeArrowheads="1"/>
          </p:cNvPicPr>
          <p:nvPr/>
        </p:nvPicPr>
        <p:blipFill>
          <a:blip r:embed="rId3" cstate="print"/>
          <a:srcRect/>
          <a:stretch>
            <a:fillRect/>
          </a:stretch>
        </p:blipFill>
        <p:spPr bwMode="auto">
          <a:xfrm>
            <a:off x="285750" y="1571625"/>
            <a:ext cx="4211638" cy="2428875"/>
          </a:xfrm>
          <a:prstGeom prst="rect">
            <a:avLst/>
          </a:prstGeom>
          <a:noFill/>
          <a:ln w="9525">
            <a:noFill/>
            <a:miter lim="800000"/>
            <a:headEnd/>
            <a:tailEnd/>
          </a:ln>
        </p:spPr>
      </p:pic>
      <p:pic>
        <p:nvPicPr>
          <p:cNvPr id="44035" name="Picture 4"/>
          <p:cNvPicPr>
            <a:picLocks noChangeAspect="1" noChangeArrowheads="1"/>
          </p:cNvPicPr>
          <p:nvPr/>
        </p:nvPicPr>
        <p:blipFill>
          <a:blip r:embed="rId4" cstate="print"/>
          <a:srcRect/>
          <a:stretch>
            <a:fillRect/>
          </a:stretch>
        </p:blipFill>
        <p:spPr bwMode="auto">
          <a:xfrm>
            <a:off x="357188" y="3857625"/>
            <a:ext cx="4214812" cy="1525588"/>
          </a:xfrm>
          <a:prstGeom prst="rect">
            <a:avLst/>
          </a:prstGeom>
          <a:noFill/>
          <a:ln w="9525">
            <a:noFill/>
            <a:miter lim="800000"/>
            <a:headEnd/>
            <a:tailEnd/>
          </a:ln>
        </p:spPr>
      </p:pic>
      <p:pic>
        <p:nvPicPr>
          <p:cNvPr id="44036" name="Picture 5"/>
          <p:cNvPicPr>
            <a:picLocks noChangeAspect="1" noChangeArrowheads="1"/>
          </p:cNvPicPr>
          <p:nvPr/>
        </p:nvPicPr>
        <p:blipFill>
          <a:blip r:embed="rId5" cstate="print"/>
          <a:srcRect/>
          <a:stretch>
            <a:fillRect/>
          </a:stretch>
        </p:blipFill>
        <p:spPr bwMode="auto">
          <a:xfrm>
            <a:off x="428625" y="5429250"/>
            <a:ext cx="3487738" cy="606425"/>
          </a:xfrm>
          <a:prstGeom prst="rect">
            <a:avLst/>
          </a:prstGeom>
          <a:noFill/>
          <a:ln w="9525">
            <a:noFill/>
            <a:miter lim="800000"/>
            <a:headEnd/>
            <a:tailEnd/>
          </a:ln>
        </p:spPr>
      </p:pic>
      <p:pic>
        <p:nvPicPr>
          <p:cNvPr id="44037" name="Рисунок 8" descr="Graph1.jpg"/>
          <p:cNvPicPr>
            <a:picLocks noChangeAspect="1"/>
          </p:cNvPicPr>
          <p:nvPr/>
        </p:nvPicPr>
        <p:blipFill>
          <a:blip r:embed="rId6" cstate="print"/>
          <a:srcRect/>
          <a:stretch>
            <a:fillRect/>
          </a:stretch>
        </p:blipFill>
        <p:spPr bwMode="auto">
          <a:xfrm>
            <a:off x="4500563" y="1901825"/>
            <a:ext cx="4675187" cy="3241675"/>
          </a:xfrm>
          <a:prstGeom prst="rect">
            <a:avLst/>
          </a:prstGeom>
          <a:noFill/>
          <a:ln w="9525">
            <a:noFill/>
            <a:miter lim="800000"/>
            <a:headEnd/>
            <a:tailEnd/>
          </a:ln>
        </p:spPr>
      </p:pic>
      <p:sp>
        <p:nvSpPr>
          <p:cNvPr id="44038" name="TextBox 8"/>
          <p:cNvSpPr txBox="1">
            <a:spLocks noChangeArrowheads="1"/>
          </p:cNvSpPr>
          <p:nvPr/>
        </p:nvSpPr>
        <p:spPr bwMode="auto">
          <a:xfrm>
            <a:off x="0" y="142875"/>
            <a:ext cx="7358063" cy="954088"/>
          </a:xfrm>
          <a:prstGeom prst="rect">
            <a:avLst/>
          </a:prstGeom>
          <a:noFill/>
          <a:ln w="9525">
            <a:noFill/>
            <a:miter lim="800000"/>
            <a:headEnd/>
            <a:tailEnd/>
          </a:ln>
        </p:spPr>
        <p:txBody>
          <a:bodyPr>
            <a:spAutoFit/>
          </a:bodyPr>
          <a:lstStyle/>
          <a:p>
            <a:r>
              <a:rPr lang="ru-RU" sz="2800">
                <a:latin typeface="Calibri" pitchFamily="34" charset="0"/>
              </a:rPr>
              <a:t>Гетероструктуры на основе </a:t>
            </a:r>
            <a:r>
              <a:rPr lang="en-US" sz="2800">
                <a:latin typeface="Calibri" pitchFamily="34" charset="0"/>
              </a:rPr>
              <a:t>HgCdTe</a:t>
            </a:r>
            <a:r>
              <a:rPr lang="ru-RU" sz="2800">
                <a:latin typeface="Calibri" pitchFamily="34" charset="0"/>
              </a:rPr>
              <a:t> с квантовыми ямами</a:t>
            </a:r>
          </a:p>
        </p:txBody>
      </p:sp>
      <p:sp>
        <p:nvSpPr>
          <p:cNvPr id="8" name="Номер слайда 7"/>
          <p:cNvSpPr>
            <a:spLocks noGrp="1"/>
          </p:cNvSpPr>
          <p:nvPr>
            <p:ph type="sldNum" sz="quarter" idx="12"/>
          </p:nvPr>
        </p:nvSpPr>
        <p:spPr/>
        <p:txBody>
          <a:bodyPr/>
          <a:lstStyle/>
          <a:p>
            <a:pPr>
              <a:defRPr/>
            </a:pPr>
            <a:fld id="{7CC20BDC-B43C-4493-9FB6-6AD438484FA4}" type="slidenum">
              <a:rPr lang="ru-RU" smtClean="0"/>
              <a:pPr>
                <a:defRPr/>
              </a:pPr>
              <a:t>20</a:t>
            </a:fld>
            <a:endParaRPr lang="ru-RU"/>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Rectangle 10"/>
          <p:cNvSpPr>
            <a:spLocks noChangeArrowheads="1"/>
          </p:cNvSpPr>
          <p:nvPr/>
        </p:nvSpPr>
        <p:spPr bwMode="auto">
          <a:xfrm>
            <a:off x="0" y="3200400"/>
            <a:ext cx="9144000" cy="0"/>
          </a:xfrm>
          <a:prstGeom prst="rect">
            <a:avLst/>
          </a:prstGeom>
          <a:noFill/>
          <a:ln w="9525">
            <a:noFill/>
            <a:miter lim="800000"/>
            <a:headEnd/>
            <a:tailEnd/>
          </a:ln>
        </p:spPr>
        <p:txBody>
          <a:bodyPr wrap="none" anchor="ctr">
            <a:spAutoFit/>
          </a:bodyPr>
          <a:lstStyle/>
          <a:p>
            <a:endParaRPr lang="ru-RU"/>
          </a:p>
        </p:txBody>
      </p:sp>
      <p:sp>
        <p:nvSpPr>
          <p:cNvPr id="1029" name="Rectangle 30"/>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ru-RU"/>
          </a:p>
        </p:txBody>
      </p:sp>
      <p:sp>
        <p:nvSpPr>
          <p:cNvPr id="1030" name="Rectangle 32"/>
          <p:cNvSpPr>
            <a:spLocks noChangeArrowheads="1"/>
          </p:cNvSpPr>
          <p:nvPr/>
        </p:nvSpPr>
        <p:spPr bwMode="auto">
          <a:xfrm>
            <a:off x="0" y="3214688"/>
            <a:ext cx="9144000" cy="0"/>
          </a:xfrm>
          <a:prstGeom prst="rect">
            <a:avLst/>
          </a:prstGeom>
          <a:noFill/>
          <a:ln w="9525">
            <a:noFill/>
            <a:miter lim="800000"/>
            <a:headEnd/>
            <a:tailEnd/>
          </a:ln>
        </p:spPr>
        <p:txBody>
          <a:bodyPr wrap="none" anchor="ctr">
            <a:spAutoFit/>
          </a:bodyPr>
          <a:lstStyle/>
          <a:p>
            <a:endParaRPr lang="ru-RU"/>
          </a:p>
        </p:txBody>
      </p:sp>
      <p:sp>
        <p:nvSpPr>
          <p:cNvPr id="1031" name="Rectangle 34"/>
          <p:cNvSpPr>
            <a:spLocks noChangeArrowheads="1"/>
          </p:cNvSpPr>
          <p:nvPr/>
        </p:nvSpPr>
        <p:spPr bwMode="auto">
          <a:xfrm>
            <a:off x="0" y="3328988"/>
            <a:ext cx="9144000" cy="0"/>
          </a:xfrm>
          <a:prstGeom prst="rect">
            <a:avLst/>
          </a:prstGeom>
          <a:noFill/>
          <a:ln w="9525">
            <a:noFill/>
            <a:miter lim="800000"/>
            <a:headEnd/>
            <a:tailEnd/>
          </a:ln>
        </p:spPr>
        <p:txBody>
          <a:bodyPr wrap="none" anchor="ctr">
            <a:spAutoFit/>
          </a:bodyPr>
          <a:lstStyle/>
          <a:p>
            <a:endParaRPr lang="ru-RU"/>
          </a:p>
        </p:txBody>
      </p:sp>
      <p:sp>
        <p:nvSpPr>
          <p:cNvPr id="1032" name="Rectangle 36"/>
          <p:cNvSpPr>
            <a:spLocks noChangeArrowheads="1"/>
          </p:cNvSpPr>
          <p:nvPr/>
        </p:nvSpPr>
        <p:spPr bwMode="auto">
          <a:xfrm>
            <a:off x="0" y="3187700"/>
            <a:ext cx="9144000" cy="0"/>
          </a:xfrm>
          <a:prstGeom prst="rect">
            <a:avLst/>
          </a:prstGeom>
          <a:noFill/>
          <a:ln w="9525">
            <a:noFill/>
            <a:miter lim="800000"/>
            <a:headEnd/>
            <a:tailEnd/>
          </a:ln>
        </p:spPr>
        <p:txBody>
          <a:bodyPr wrap="none" anchor="ctr">
            <a:spAutoFit/>
          </a:bodyPr>
          <a:lstStyle/>
          <a:p>
            <a:endParaRPr lang="ru-RU"/>
          </a:p>
        </p:txBody>
      </p:sp>
      <p:sp>
        <p:nvSpPr>
          <p:cNvPr id="1033" name="Rectangle 39"/>
          <p:cNvSpPr>
            <a:spLocks noChangeArrowheads="1"/>
          </p:cNvSpPr>
          <p:nvPr/>
        </p:nvSpPr>
        <p:spPr bwMode="auto">
          <a:xfrm>
            <a:off x="0" y="3186113"/>
            <a:ext cx="9144000" cy="0"/>
          </a:xfrm>
          <a:prstGeom prst="rect">
            <a:avLst/>
          </a:prstGeom>
          <a:noFill/>
          <a:ln w="9525">
            <a:noFill/>
            <a:miter lim="800000"/>
            <a:headEnd/>
            <a:tailEnd/>
          </a:ln>
        </p:spPr>
        <p:txBody>
          <a:bodyPr wrap="none" anchor="ctr">
            <a:spAutoFit/>
          </a:bodyPr>
          <a:lstStyle/>
          <a:p>
            <a:endParaRPr lang="ru-RU"/>
          </a:p>
        </p:txBody>
      </p:sp>
      <p:sp>
        <p:nvSpPr>
          <p:cNvPr id="1034" name="Rectangle 42"/>
          <p:cNvSpPr>
            <a:spLocks noChangeArrowheads="1"/>
          </p:cNvSpPr>
          <p:nvPr/>
        </p:nvSpPr>
        <p:spPr bwMode="auto">
          <a:xfrm>
            <a:off x="0" y="3328988"/>
            <a:ext cx="9144000" cy="0"/>
          </a:xfrm>
          <a:prstGeom prst="rect">
            <a:avLst/>
          </a:prstGeom>
          <a:noFill/>
          <a:ln w="9525">
            <a:noFill/>
            <a:miter lim="800000"/>
            <a:headEnd/>
            <a:tailEnd/>
          </a:ln>
        </p:spPr>
        <p:txBody>
          <a:bodyPr wrap="none" anchor="ctr">
            <a:spAutoFit/>
          </a:bodyPr>
          <a:lstStyle/>
          <a:p>
            <a:endParaRPr lang="ru-RU"/>
          </a:p>
        </p:txBody>
      </p:sp>
      <p:sp>
        <p:nvSpPr>
          <p:cNvPr id="1035" name="Rectangle 45"/>
          <p:cNvSpPr>
            <a:spLocks noChangeArrowheads="1"/>
          </p:cNvSpPr>
          <p:nvPr/>
        </p:nvSpPr>
        <p:spPr bwMode="auto">
          <a:xfrm>
            <a:off x="323850" y="115888"/>
            <a:ext cx="8569325" cy="652462"/>
          </a:xfrm>
          <a:prstGeom prst="rect">
            <a:avLst/>
          </a:prstGeom>
          <a:noFill/>
          <a:ln w="9525">
            <a:noFill/>
            <a:miter lim="800000"/>
            <a:headEnd/>
            <a:tailEnd/>
          </a:ln>
        </p:spPr>
        <p:txBody>
          <a:bodyPr anchor="b"/>
          <a:lstStyle/>
          <a:p>
            <a:pPr algn="ctr"/>
            <a:r>
              <a:rPr lang="ru-RU" sz="3600">
                <a:solidFill>
                  <a:srgbClr val="800080"/>
                </a:solidFill>
              </a:rPr>
              <a:t>ЦР в квантовых ямах</a:t>
            </a:r>
            <a:r>
              <a:rPr lang="en-US" sz="3600">
                <a:solidFill>
                  <a:srgbClr val="800080"/>
                </a:solidFill>
              </a:rPr>
              <a:t> HgCdTe</a:t>
            </a:r>
            <a:endParaRPr lang="ru-RU" sz="3600">
              <a:solidFill>
                <a:srgbClr val="800080"/>
              </a:solidFill>
            </a:endParaRPr>
          </a:p>
        </p:txBody>
      </p:sp>
      <p:graphicFrame>
        <p:nvGraphicFramePr>
          <p:cNvPr id="1026" name="Object 2"/>
          <p:cNvGraphicFramePr>
            <a:graphicFrameLocks noChangeAspect="1"/>
          </p:cNvGraphicFramePr>
          <p:nvPr/>
        </p:nvGraphicFramePr>
        <p:xfrm>
          <a:off x="179388" y="692150"/>
          <a:ext cx="4159250" cy="3949700"/>
        </p:xfrm>
        <a:graphic>
          <a:graphicData uri="http://schemas.openxmlformats.org/presentationml/2006/ole">
            <p:oleObj spid="_x0000_s68610" name="Graph" r:id="rId3" imgW="3684960" imgH="2816640" progId="Origin50.Graph">
              <p:embed/>
            </p:oleObj>
          </a:graphicData>
        </a:graphic>
      </p:graphicFrame>
      <p:graphicFrame>
        <p:nvGraphicFramePr>
          <p:cNvPr id="1027" name="Object 15"/>
          <p:cNvGraphicFramePr>
            <a:graphicFrameLocks noChangeAspect="1"/>
          </p:cNvGraphicFramePr>
          <p:nvPr/>
        </p:nvGraphicFramePr>
        <p:xfrm>
          <a:off x="4154488" y="908050"/>
          <a:ext cx="5299075" cy="3624263"/>
        </p:xfrm>
        <a:graphic>
          <a:graphicData uri="http://schemas.openxmlformats.org/presentationml/2006/ole">
            <p:oleObj spid="_x0000_s68611" name="Graph" r:id="rId4" imgW="4210560" imgH="2880000" progId="Origin50.Graph">
              <p:embed/>
            </p:oleObj>
          </a:graphicData>
        </a:graphic>
      </p:graphicFrame>
      <p:sp>
        <p:nvSpPr>
          <p:cNvPr id="1036" name="Rectangle 16"/>
          <p:cNvSpPr>
            <a:spLocks noChangeArrowheads="1"/>
          </p:cNvSpPr>
          <p:nvPr/>
        </p:nvSpPr>
        <p:spPr bwMode="auto">
          <a:xfrm>
            <a:off x="5651500" y="1341438"/>
            <a:ext cx="2271713" cy="366712"/>
          </a:xfrm>
          <a:prstGeom prst="rect">
            <a:avLst/>
          </a:prstGeom>
          <a:noFill/>
          <a:ln w="9525">
            <a:noFill/>
            <a:miter lim="800000"/>
            <a:headEnd/>
            <a:tailEnd/>
          </a:ln>
        </p:spPr>
        <p:txBody>
          <a:bodyPr wrap="none">
            <a:spAutoFit/>
          </a:bodyPr>
          <a:lstStyle/>
          <a:p>
            <a:r>
              <a:rPr lang="en-US" i="1">
                <a:solidFill>
                  <a:srgbClr val="800080"/>
                </a:solidFill>
              </a:rPr>
              <a:t>S</a:t>
            </a:r>
            <a:r>
              <a:rPr lang="en-US">
                <a:solidFill>
                  <a:srgbClr val="800080"/>
                </a:solidFill>
              </a:rPr>
              <a:t> = (2</a:t>
            </a:r>
            <a:r>
              <a:rPr lang="el-GR">
                <a:solidFill>
                  <a:srgbClr val="800080"/>
                </a:solidFill>
              </a:rPr>
              <a:t>π</a:t>
            </a:r>
            <a:r>
              <a:rPr lang="en-US" i="1">
                <a:solidFill>
                  <a:srgbClr val="800080"/>
                </a:solidFill>
              </a:rPr>
              <a:t>eB</a:t>
            </a:r>
            <a:r>
              <a:rPr lang="en-US">
                <a:solidFill>
                  <a:srgbClr val="800080"/>
                </a:solidFill>
              </a:rPr>
              <a:t>/</a:t>
            </a:r>
            <a:r>
              <a:rPr lang="en-US" i="1">
                <a:solidFill>
                  <a:srgbClr val="800080"/>
                </a:solidFill>
              </a:rPr>
              <a:t>ħc</a:t>
            </a:r>
            <a:r>
              <a:rPr lang="en-US">
                <a:solidFill>
                  <a:srgbClr val="800080"/>
                </a:solidFill>
              </a:rPr>
              <a:t>)(</a:t>
            </a:r>
            <a:r>
              <a:rPr lang="en-US" i="1">
                <a:solidFill>
                  <a:srgbClr val="800080"/>
                </a:solidFill>
              </a:rPr>
              <a:t>n</a:t>
            </a:r>
            <a:r>
              <a:rPr lang="en-US">
                <a:solidFill>
                  <a:srgbClr val="800080"/>
                </a:solidFill>
              </a:rPr>
              <a:t> + </a:t>
            </a:r>
            <a:r>
              <a:rPr lang="el-GR">
                <a:solidFill>
                  <a:srgbClr val="800080"/>
                </a:solidFill>
              </a:rPr>
              <a:t>γ</a:t>
            </a:r>
            <a:r>
              <a:rPr lang="en-US">
                <a:solidFill>
                  <a:srgbClr val="800080"/>
                </a:solidFill>
              </a:rPr>
              <a:t>)</a:t>
            </a:r>
            <a:endParaRPr lang="ru-RU">
              <a:solidFill>
                <a:srgbClr val="800080"/>
              </a:solidFill>
            </a:endParaRPr>
          </a:p>
        </p:txBody>
      </p:sp>
      <p:graphicFrame>
        <p:nvGraphicFramePr>
          <p:cNvPr id="1038" name="Object 14"/>
          <p:cNvGraphicFramePr>
            <a:graphicFrameLocks noChangeAspect="1"/>
          </p:cNvGraphicFramePr>
          <p:nvPr/>
        </p:nvGraphicFramePr>
        <p:xfrm>
          <a:off x="2771775" y="3817938"/>
          <a:ext cx="3870325" cy="3140075"/>
        </p:xfrm>
        <a:graphic>
          <a:graphicData uri="http://schemas.openxmlformats.org/presentationml/2006/ole">
            <p:oleObj spid="_x0000_s68612" name="Graph" r:id="rId5" imgW="3870720" imgH="3140640" progId="Origin50.Graph">
              <p:embed/>
            </p:oleObj>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0" y="274638"/>
            <a:ext cx="8229600" cy="1143000"/>
          </a:xfrm>
        </p:spPr>
        <p:txBody>
          <a:bodyPr/>
          <a:lstStyle/>
          <a:p>
            <a:r>
              <a:rPr lang="ru-RU" dirty="0" smtClean="0"/>
              <a:t>Основные тезисы</a:t>
            </a:r>
            <a:endParaRPr lang="ru-RU" dirty="0"/>
          </a:p>
        </p:txBody>
      </p:sp>
      <p:sp>
        <p:nvSpPr>
          <p:cNvPr id="5" name="TextBox 4"/>
          <p:cNvSpPr txBox="1"/>
          <p:nvPr/>
        </p:nvSpPr>
        <p:spPr>
          <a:xfrm>
            <a:off x="642911" y="1785926"/>
            <a:ext cx="8501090" cy="5355312"/>
          </a:xfrm>
          <a:prstGeom prst="rect">
            <a:avLst/>
          </a:prstGeom>
          <a:noFill/>
        </p:spPr>
        <p:txBody>
          <a:bodyPr wrap="square" rtlCol="0">
            <a:spAutoFit/>
          </a:bodyPr>
          <a:lstStyle/>
          <a:p>
            <a:pPr marL="342900" indent="-342900">
              <a:buAutoNum type="arabicPeriod"/>
            </a:pPr>
            <a:r>
              <a:rPr lang="ru-RU" dirty="0" smtClean="0"/>
              <a:t>ККЛ – униполярный прибор.</a:t>
            </a:r>
          </a:p>
          <a:p>
            <a:pPr marL="342900" indent="-342900">
              <a:buAutoNum type="arabicPeriod"/>
            </a:pPr>
            <a:r>
              <a:rPr lang="ru-RU" dirty="0" smtClean="0"/>
              <a:t>Излучение фотонов при </a:t>
            </a:r>
            <a:r>
              <a:rPr lang="ru-RU" dirty="0" err="1" smtClean="0"/>
              <a:t>межподзонные</a:t>
            </a:r>
            <a:r>
              <a:rPr lang="ru-RU" dirty="0" smtClean="0"/>
              <a:t> переходах.</a:t>
            </a:r>
          </a:p>
          <a:p>
            <a:pPr marL="342900" indent="-342900">
              <a:buFontTx/>
              <a:buAutoNum type="arabicPeriod"/>
            </a:pPr>
            <a:r>
              <a:rPr lang="ru-RU" dirty="0" smtClean="0"/>
              <a:t>Частота излучения лазера зависит от толщин слоев и от смещения.</a:t>
            </a:r>
          </a:p>
          <a:p>
            <a:pPr marL="342900" indent="-342900">
              <a:buFontTx/>
              <a:buAutoNum type="arabicPeriod"/>
            </a:pPr>
            <a:r>
              <a:rPr lang="ru-RU" dirty="0" smtClean="0"/>
              <a:t>Один электрон, проходя через каскадную структуру, </a:t>
            </a:r>
            <a:r>
              <a:rPr lang="en-US" dirty="0" smtClean="0"/>
              <a:t> </a:t>
            </a:r>
            <a:r>
              <a:rPr lang="ru-RU" dirty="0" smtClean="0"/>
              <a:t>рождает много фотонов </a:t>
            </a:r>
            <a:endParaRPr lang="en-US" dirty="0" smtClean="0"/>
          </a:p>
          <a:p>
            <a:pPr marL="342900" indent="-342900">
              <a:buFontTx/>
              <a:buAutoNum type="arabicPeriod"/>
            </a:pPr>
            <a:r>
              <a:rPr lang="en-US" dirty="0" smtClean="0"/>
              <a:t> </a:t>
            </a:r>
            <a:r>
              <a:rPr lang="ru-RU" smtClean="0"/>
              <a:t>ККЛ </a:t>
            </a:r>
            <a:r>
              <a:rPr lang="ru-RU" dirty="0" smtClean="0"/>
              <a:t>излучают в среднем ИК и в дальнем ИК (терагерцовом) диапазонах, но между ними существует область остаточных лучей </a:t>
            </a:r>
            <a:r>
              <a:rPr lang="ru-RU" smtClean="0"/>
              <a:t>в </a:t>
            </a:r>
            <a:r>
              <a:rPr lang="ru-RU" smtClean="0"/>
              <a:t>которой </a:t>
            </a:r>
            <a:r>
              <a:rPr lang="ru-RU" dirty="0" smtClean="0"/>
              <a:t>лазеры не работают.</a:t>
            </a:r>
          </a:p>
          <a:p>
            <a:pPr marL="342900" indent="-342900">
              <a:buFontTx/>
              <a:buAutoNum type="arabicPeriod"/>
            </a:pPr>
            <a:r>
              <a:rPr lang="ru-RU" dirty="0" smtClean="0"/>
              <a:t>Используются три типа волноводов: двойной </a:t>
            </a:r>
            <a:r>
              <a:rPr lang="ru-RU" dirty="0" err="1" smtClean="0"/>
              <a:t>металический</a:t>
            </a:r>
            <a:r>
              <a:rPr lang="ru-RU" dirty="0" smtClean="0"/>
              <a:t> (для дальнего ИК), диэлектрический и </a:t>
            </a:r>
            <a:r>
              <a:rPr lang="ru-RU" dirty="0" smtClean="0"/>
              <a:t>плазм</a:t>
            </a:r>
            <a:r>
              <a:rPr lang="ru-RU" dirty="0" smtClean="0"/>
              <a:t>е</a:t>
            </a:r>
            <a:r>
              <a:rPr lang="ru-RU" dirty="0" smtClean="0"/>
              <a:t>нный </a:t>
            </a:r>
            <a:r>
              <a:rPr lang="ru-RU" dirty="0" smtClean="0"/>
              <a:t>(для среднего ИК).</a:t>
            </a:r>
          </a:p>
          <a:p>
            <a:pPr marL="342900" indent="-342900">
              <a:buFontTx/>
              <a:buAutoNum type="arabicPeriod"/>
            </a:pPr>
            <a:r>
              <a:rPr lang="ru-RU" dirty="0" smtClean="0"/>
              <a:t>Частота излучения лазера определяется модами резонатора </a:t>
            </a:r>
            <a:r>
              <a:rPr lang="ru-RU" dirty="0" err="1" smtClean="0"/>
              <a:t>Фабри-Перро</a:t>
            </a:r>
            <a:r>
              <a:rPr lang="ru-RU" dirty="0" smtClean="0"/>
              <a:t>.</a:t>
            </a:r>
          </a:p>
          <a:p>
            <a:pPr marL="342900" indent="-342900">
              <a:buFontTx/>
              <a:buAutoNum type="arabicPeriod"/>
            </a:pPr>
            <a:r>
              <a:rPr lang="ru-RU" dirty="0" smtClean="0"/>
              <a:t>Частоту лазера можно перестраивать варьируя питающее напряжение, температуру, а также создавая механические напряжения в структуре.</a:t>
            </a:r>
          </a:p>
          <a:p>
            <a:pPr marL="342900" indent="-342900">
              <a:buFontTx/>
              <a:buAutoNum type="arabicPeriod"/>
            </a:pPr>
            <a:r>
              <a:rPr lang="ru-RU" dirty="0" smtClean="0"/>
              <a:t>Основное приложение ККЛ в нашем институте – спектроскопия узкозонных полупроводниковых наноструктур.</a:t>
            </a:r>
          </a:p>
          <a:p>
            <a:pPr marL="342900" indent="-342900">
              <a:buFontTx/>
              <a:buAutoNum type="arabicPeriod"/>
            </a:pPr>
            <a:endParaRPr lang="en-US" dirty="0" smtClean="0"/>
          </a:p>
          <a:p>
            <a:pPr marL="342900" indent="-342900">
              <a:buAutoNum type="arabicPeriod"/>
            </a:pPr>
            <a:endParaRPr lang="ru-RU" dirty="0" smtClean="0"/>
          </a:p>
          <a:p>
            <a:pPr marL="342900" indent="-342900">
              <a:buAutoNum type="arabicPeriod"/>
            </a:pPr>
            <a:endParaRPr lang="ru-RU" dirty="0"/>
          </a:p>
        </p:txBody>
      </p:sp>
      <p:sp>
        <p:nvSpPr>
          <p:cNvPr id="4" name="Номер слайда 3"/>
          <p:cNvSpPr>
            <a:spLocks noGrp="1"/>
          </p:cNvSpPr>
          <p:nvPr>
            <p:ph type="sldNum" sz="quarter" idx="12"/>
          </p:nvPr>
        </p:nvSpPr>
        <p:spPr/>
        <p:txBody>
          <a:bodyPr/>
          <a:lstStyle/>
          <a:p>
            <a:pPr>
              <a:defRPr/>
            </a:pPr>
            <a:fld id="{45F54582-0BCF-44AC-8797-3A9B794351F5}" type="slidenum">
              <a:rPr lang="ru-RU" smtClean="0"/>
              <a:pPr>
                <a:defRPr/>
              </a:pPr>
              <a:t>22</a:t>
            </a:fld>
            <a:endParaRPr lang="ru-RU"/>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extBox 35"/>
          <p:cNvSpPr txBox="1"/>
          <p:nvPr/>
        </p:nvSpPr>
        <p:spPr>
          <a:xfrm>
            <a:off x="0" y="214313"/>
            <a:ext cx="9144000" cy="1077912"/>
          </a:xfrm>
          <a:prstGeom prst="rect">
            <a:avLst/>
          </a:prstGeom>
          <a:noFill/>
        </p:spPr>
        <p:txBody>
          <a:bodyPr>
            <a:spAutoFit/>
          </a:bodyPr>
          <a:lstStyle/>
          <a:p>
            <a:pPr fontAlgn="auto">
              <a:spcBef>
                <a:spcPts val="0"/>
              </a:spcBef>
              <a:spcAft>
                <a:spcPts val="0"/>
              </a:spcAft>
              <a:defRPr/>
            </a:pPr>
            <a:r>
              <a:rPr lang="ru-RU" sz="3200" i="1" dirty="0">
                <a:effectLst>
                  <a:outerShdw blurRad="38100" dist="38100" dir="2700000" algn="tl">
                    <a:srgbClr val="000000">
                      <a:alpha val="43137"/>
                    </a:srgbClr>
                  </a:outerShdw>
                </a:effectLst>
                <a:latin typeface="+mn-lt"/>
              </a:rPr>
              <a:t>Перестройка частоты за время импульса лазерного излучения</a:t>
            </a:r>
          </a:p>
        </p:txBody>
      </p:sp>
      <p:sp>
        <p:nvSpPr>
          <p:cNvPr id="19460" name="Прямоугольник 36"/>
          <p:cNvSpPr>
            <a:spLocks noChangeArrowheads="1"/>
          </p:cNvSpPr>
          <p:nvPr/>
        </p:nvSpPr>
        <p:spPr bwMode="auto">
          <a:xfrm>
            <a:off x="4786313" y="4862513"/>
            <a:ext cx="4572000" cy="923925"/>
          </a:xfrm>
          <a:prstGeom prst="rect">
            <a:avLst/>
          </a:prstGeom>
          <a:noFill/>
          <a:ln w="9525">
            <a:noFill/>
            <a:miter lim="800000"/>
            <a:headEnd/>
            <a:tailEnd/>
          </a:ln>
        </p:spPr>
        <p:txBody>
          <a:bodyPr>
            <a:spAutoFit/>
          </a:bodyPr>
          <a:lstStyle/>
          <a:p>
            <a:r>
              <a:rPr lang="en-US">
                <a:latin typeface="Calibri" pitchFamily="34" charset="0"/>
              </a:rPr>
              <a:t>A. L. Betz, R. T. Boreiko, B. S. Williams, S. Kumar, Q. Hu, J. L. Reno, Optics Letters </a:t>
            </a:r>
            <a:r>
              <a:rPr lang="en-US" b="1">
                <a:latin typeface="Calibri" pitchFamily="34" charset="0"/>
              </a:rPr>
              <a:t>30</a:t>
            </a:r>
            <a:r>
              <a:rPr lang="en-US">
                <a:latin typeface="Calibri" pitchFamily="34" charset="0"/>
              </a:rPr>
              <a:t>, 1837 (2005).</a:t>
            </a:r>
            <a:endParaRPr lang="ru-RU">
              <a:latin typeface="Calibri" pitchFamily="34" charset="0"/>
            </a:endParaRPr>
          </a:p>
        </p:txBody>
      </p:sp>
      <p:grpSp>
        <p:nvGrpSpPr>
          <p:cNvPr id="19461" name="Group 20"/>
          <p:cNvGrpSpPr>
            <a:grpSpLocks/>
          </p:cNvGrpSpPr>
          <p:nvPr/>
        </p:nvGrpSpPr>
        <p:grpSpPr bwMode="auto">
          <a:xfrm>
            <a:off x="4572000" y="1857375"/>
            <a:ext cx="4572000" cy="2500313"/>
            <a:chOff x="0" y="1300"/>
            <a:chExt cx="4082" cy="1705"/>
          </a:xfrm>
        </p:grpSpPr>
        <p:pic>
          <p:nvPicPr>
            <p:cNvPr id="19487" name="Picture 5" descr="w(t)"/>
            <p:cNvPicPr>
              <a:picLocks noChangeAspect="1" noChangeArrowheads="1"/>
            </p:cNvPicPr>
            <p:nvPr/>
          </p:nvPicPr>
          <p:blipFill>
            <a:blip r:embed="rId4" cstate="print"/>
            <a:srcRect/>
            <a:stretch>
              <a:fillRect/>
            </a:stretch>
          </p:blipFill>
          <p:spPr bwMode="auto">
            <a:xfrm>
              <a:off x="249" y="1300"/>
              <a:ext cx="2495" cy="679"/>
            </a:xfrm>
            <a:prstGeom prst="rect">
              <a:avLst/>
            </a:prstGeom>
            <a:noFill/>
            <a:ln w="9525">
              <a:noFill/>
              <a:miter lim="800000"/>
              <a:headEnd/>
              <a:tailEnd/>
            </a:ln>
          </p:spPr>
        </p:pic>
        <p:sp>
          <p:nvSpPr>
            <p:cNvPr id="19488" name="AutoShape 6"/>
            <p:cNvSpPr>
              <a:spLocks/>
            </p:cNvSpPr>
            <p:nvPr/>
          </p:nvSpPr>
          <p:spPr bwMode="auto">
            <a:xfrm rot="5400000" flipV="1">
              <a:off x="1474" y="1751"/>
              <a:ext cx="136" cy="499"/>
            </a:xfrm>
            <a:prstGeom prst="rightBrace">
              <a:avLst>
                <a:gd name="adj1" fmla="val 30576"/>
                <a:gd name="adj2" fmla="val 51102"/>
              </a:avLst>
            </a:prstGeom>
            <a:noFill/>
            <a:ln w="9525">
              <a:solidFill>
                <a:schemeClr val="tx1"/>
              </a:solidFill>
              <a:round/>
              <a:headEnd/>
              <a:tailEnd/>
            </a:ln>
          </p:spPr>
          <p:txBody>
            <a:bodyPr wrap="none" anchor="ctr"/>
            <a:lstStyle/>
            <a:p>
              <a:endParaRPr lang="ru-RU">
                <a:latin typeface="Calibri" pitchFamily="34" charset="0"/>
              </a:endParaRPr>
            </a:p>
          </p:txBody>
        </p:sp>
        <p:sp>
          <p:nvSpPr>
            <p:cNvPr id="19489" name="AutoShape 7"/>
            <p:cNvSpPr>
              <a:spLocks/>
            </p:cNvSpPr>
            <p:nvPr/>
          </p:nvSpPr>
          <p:spPr bwMode="auto">
            <a:xfrm rot="5400000" flipV="1">
              <a:off x="2246" y="1751"/>
              <a:ext cx="136" cy="499"/>
            </a:xfrm>
            <a:prstGeom prst="rightBrace">
              <a:avLst>
                <a:gd name="adj1" fmla="val 30576"/>
                <a:gd name="adj2" fmla="val 51102"/>
              </a:avLst>
            </a:prstGeom>
            <a:noFill/>
            <a:ln w="9525">
              <a:solidFill>
                <a:schemeClr val="tx1"/>
              </a:solidFill>
              <a:round/>
              <a:headEnd/>
              <a:tailEnd/>
            </a:ln>
          </p:spPr>
          <p:txBody>
            <a:bodyPr wrap="none" anchor="ctr"/>
            <a:lstStyle/>
            <a:p>
              <a:endParaRPr lang="ru-RU">
                <a:latin typeface="Calibri" pitchFamily="34" charset="0"/>
              </a:endParaRPr>
            </a:p>
          </p:txBody>
        </p:sp>
        <p:sp>
          <p:nvSpPr>
            <p:cNvPr id="19490" name="Line 14"/>
            <p:cNvSpPr>
              <a:spLocks noChangeShapeType="1"/>
            </p:cNvSpPr>
            <p:nvPr/>
          </p:nvSpPr>
          <p:spPr bwMode="auto">
            <a:xfrm flipH="1">
              <a:off x="839" y="2115"/>
              <a:ext cx="635" cy="408"/>
            </a:xfrm>
            <a:prstGeom prst="line">
              <a:avLst/>
            </a:prstGeom>
            <a:noFill/>
            <a:ln w="9525">
              <a:solidFill>
                <a:schemeClr val="tx1"/>
              </a:solidFill>
              <a:round/>
              <a:headEnd/>
              <a:tailEnd type="triangle" w="med" len="med"/>
            </a:ln>
          </p:spPr>
          <p:txBody>
            <a:bodyPr/>
            <a:lstStyle/>
            <a:p>
              <a:endParaRPr lang="ru-RU"/>
            </a:p>
          </p:txBody>
        </p:sp>
        <p:pic>
          <p:nvPicPr>
            <p:cNvPr id="19491" name="Picture 16" descr="L(T)"/>
            <p:cNvPicPr>
              <a:picLocks noChangeAspect="1" noChangeArrowheads="1"/>
            </p:cNvPicPr>
            <p:nvPr/>
          </p:nvPicPr>
          <p:blipFill>
            <a:blip r:embed="rId5" cstate="print"/>
            <a:srcRect/>
            <a:stretch>
              <a:fillRect/>
            </a:stretch>
          </p:blipFill>
          <p:spPr bwMode="auto">
            <a:xfrm>
              <a:off x="2200" y="2441"/>
              <a:ext cx="1882" cy="535"/>
            </a:xfrm>
            <a:prstGeom prst="rect">
              <a:avLst/>
            </a:prstGeom>
            <a:noFill/>
            <a:ln w="9525">
              <a:noFill/>
              <a:miter lim="800000"/>
              <a:headEnd/>
              <a:tailEnd/>
            </a:ln>
          </p:spPr>
        </p:pic>
        <p:pic>
          <p:nvPicPr>
            <p:cNvPr id="19492" name="Picture 17" descr="n(T)"/>
            <p:cNvPicPr>
              <a:picLocks noChangeAspect="1" noChangeArrowheads="1"/>
            </p:cNvPicPr>
            <p:nvPr/>
          </p:nvPicPr>
          <p:blipFill>
            <a:blip r:embed="rId6" cstate="print"/>
            <a:srcRect/>
            <a:stretch>
              <a:fillRect/>
            </a:stretch>
          </p:blipFill>
          <p:spPr bwMode="auto">
            <a:xfrm>
              <a:off x="0" y="2432"/>
              <a:ext cx="1996" cy="573"/>
            </a:xfrm>
            <a:prstGeom prst="rect">
              <a:avLst/>
            </a:prstGeom>
            <a:noFill/>
            <a:ln w="9525">
              <a:noFill/>
              <a:miter lim="800000"/>
              <a:headEnd/>
              <a:tailEnd/>
            </a:ln>
          </p:spPr>
        </p:pic>
        <p:sp>
          <p:nvSpPr>
            <p:cNvPr id="19493" name="Line 19"/>
            <p:cNvSpPr>
              <a:spLocks noChangeShapeType="1"/>
            </p:cNvSpPr>
            <p:nvPr/>
          </p:nvSpPr>
          <p:spPr bwMode="auto">
            <a:xfrm>
              <a:off x="2336" y="2115"/>
              <a:ext cx="635" cy="363"/>
            </a:xfrm>
            <a:prstGeom prst="line">
              <a:avLst/>
            </a:prstGeom>
            <a:noFill/>
            <a:ln w="9525">
              <a:solidFill>
                <a:schemeClr val="tx1"/>
              </a:solidFill>
              <a:round/>
              <a:headEnd/>
              <a:tailEnd type="triangle" w="med" len="med"/>
            </a:ln>
          </p:spPr>
          <p:txBody>
            <a:bodyPr/>
            <a:lstStyle/>
            <a:p>
              <a:endParaRPr lang="ru-RU"/>
            </a:p>
          </p:txBody>
        </p:sp>
      </p:grpSp>
      <p:sp>
        <p:nvSpPr>
          <p:cNvPr id="19462"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ru-RU">
              <a:latin typeface="Calibri" pitchFamily="34" charset="0"/>
            </a:endParaRPr>
          </a:p>
        </p:txBody>
      </p:sp>
      <p:graphicFrame>
        <p:nvGraphicFramePr>
          <p:cNvPr id="19458" name="Object 2"/>
          <p:cNvGraphicFramePr>
            <a:graphicFrameLocks noChangeAspect="1"/>
          </p:cNvGraphicFramePr>
          <p:nvPr/>
        </p:nvGraphicFramePr>
        <p:xfrm>
          <a:off x="4857750" y="1071563"/>
          <a:ext cx="1293813" cy="857250"/>
        </p:xfrm>
        <a:graphic>
          <a:graphicData uri="http://schemas.openxmlformats.org/presentationml/2006/ole">
            <p:oleObj spid="_x0000_s19458" name="Формула" r:id="rId7" imgW="672840" imgH="444240" progId="Equation.3">
              <p:embed/>
            </p:oleObj>
          </a:graphicData>
        </a:graphic>
      </p:graphicFrame>
      <p:sp>
        <p:nvSpPr>
          <p:cNvPr id="19463" name="Line 6"/>
          <p:cNvSpPr>
            <a:spLocks noChangeShapeType="1"/>
          </p:cNvSpPr>
          <p:nvPr/>
        </p:nvSpPr>
        <p:spPr bwMode="auto">
          <a:xfrm>
            <a:off x="588963" y="6184900"/>
            <a:ext cx="3551237" cy="0"/>
          </a:xfrm>
          <a:prstGeom prst="line">
            <a:avLst/>
          </a:prstGeom>
          <a:noFill/>
          <a:ln w="31750">
            <a:solidFill>
              <a:schemeClr val="tx1"/>
            </a:solidFill>
            <a:round/>
            <a:headEnd/>
            <a:tailEnd type="triangle" w="med" len="med"/>
          </a:ln>
        </p:spPr>
        <p:txBody>
          <a:bodyPr/>
          <a:lstStyle/>
          <a:p>
            <a:endParaRPr lang="ru-RU"/>
          </a:p>
        </p:txBody>
      </p:sp>
      <p:sp>
        <p:nvSpPr>
          <p:cNvPr id="19464" name="Line 12"/>
          <p:cNvSpPr>
            <a:spLocks noChangeShapeType="1"/>
          </p:cNvSpPr>
          <p:nvPr/>
        </p:nvSpPr>
        <p:spPr bwMode="auto">
          <a:xfrm flipV="1">
            <a:off x="588963" y="4456113"/>
            <a:ext cx="0" cy="1728787"/>
          </a:xfrm>
          <a:prstGeom prst="line">
            <a:avLst/>
          </a:prstGeom>
          <a:noFill/>
          <a:ln w="31750">
            <a:solidFill>
              <a:schemeClr val="tx1"/>
            </a:solidFill>
            <a:round/>
            <a:headEnd/>
            <a:tailEnd type="triangle" w="med" len="med"/>
          </a:ln>
        </p:spPr>
        <p:txBody>
          <a:bodyPr/>
          <a:lstStyle/>
          <a:p>
            <a:endParaRPr lang="ru-RU"/>
          </a:p>
        </p:txBody>
      </p:sp>
      <p:pic>
        <p:nvPicPr>
          <p:cNvPr id="50" name="Picture 35" descr="гаус"/>
          <p:cNvPicPr>
            <a:picLocks noChangeAspect="1" noChangeArrowheads="1"/>
          </p:cNvPicPr>
          <p:nvPr/>
        </p:nvPicPr>
        <p:blipFill>
          <a:blip r:embed="rId8" cstate="print"/>
          <a:srcRect l="34927" t="10217" r="27730" b="16492"/>
          <a:stretch>
            <a:fillRect/>
          </a:stretch>
        </p:blipFill>
        <p:spPr bwMode="auto">
          <a:xfrm>
            <a:off x="1000101" y="4429132"/>
            <a:ext cx="3286148" cy="1724044"/>
          </a:xfrm>
          <a:prstGeom prst="rect">
            <a:avLst/>
          </a:prstGeom>
          <a:noFill/>
          <a:ln>
            <a:noFill/>
          </a:ln>
          <a:scene3d>
            <a:camera prst="orthographicFront"/>
            <a:lightRig rig="threePt" dir="t"/>
          </a:scene3d>
          <a:sp3d contourW="12700">
            <a:contourClr>
              <a:schemeClr val="bg1"/>
            </a:contourClr>
          </a:sp3d>
        </p:spPr>
      </p:pic>
      <p:sp>
        <p:nvSpPr>
          <p:cNvPr id="19466" name="Text Box 24"/>
          <p:cNvSpPr txBox="1">
            <a:spLocks noChangeArrowheads="1"/>
          </p:cNvSpPr>
          <p:nvPr/>
        </p:nvSpPr>
        <p:spPr bwMode="auto">
          <a:xfrm rot="-5400000">
            <a:off x="-815975" y="5099050"/>
            <a:ext cx="2189163" cy="271463"/>
          </a:xfrm>
          <a:prstGeom prst="rect">
            <a:avLst/>
          </a:prstGeom>
          <a:noFill/>
          <a:ln w="9525">
            <a:noFill/>
            <a:miter lim="800000"/>
            <a:headEnd/>
            <a:tailEnd/>
          </a:ln>
        </p:spPr>
        <p:txBody>
          <a:bodyPr wrap="none">
            <a:spAutoFit/>
          </a:bodyPr>
          <a:lstStyle/>
          <a:p>
            <a:r>
              <a:rPr lang="ru-RU" sz="1600" b="1">
                <a:latin typeface="Calibri" pitchFamily="34" charset="0"/>
              </a:rPr>
              <a:t>Интенсивность, у.е</a:t>
            </a:r>
            <a:r>
              <a:rPr lang="ru-RU" sz="1600">
                <a:latin typeface="Calibri" pitchFamily="34" charset="0"/>
              </a:rPr>
              <a:t>.</a:t>
            </a:r>
          </a:p>
        </p:txBody>
      </p:sp>
      <p:sp>
        <p:nvSpPr>
          <p:cNvPr id="19467" name="Text Box 41"/>
          <p:cNvSpPr txBox="1">
            <a:spLocks noChangeArrowheads="1"/>
          </p:cNvSpPr>
          <p:nvPr/>
        </p:nvSpPr>
        <p:spPr bwMode="auto">
          <a:xfrm>
            <a:off x="4065588" y="6205538"/>
            <a:ext cx="292100" cy="366712"/>
          </a:xfrm>
          <a:prstGeom prst="rect">
            <a:avLst/>
          </a:prstGeom>
          <a:noFill/>
          <a:ln w="9525">
            <a:noFill/>
            <a:miter lim="800000"/>
            <a:headEnd/>
            <a:tailEnd/>
          </a:ln>
        </p:spPr>
        <p:txBody>
          <a:bodyPr wrap="none">
            <a:spAutoFit/>
          </a:bodyPr>
          <a:lstStyle/>
          <a:p>
            <a:r>
              <a:rPr lang="el-GR">
                <a:latin typeface="Calibri" pitchFamily="34" charset="0"/>
                <a:cs typeface="Arial" charset="0"/>
              </a:rPr>
              <a:t>ω</a:t>
            </a:r>
          </a:p>
        </p:txBody>
      </p:sp>
      <p:sp>
        <p:nvSpPr>
          <p:cNvPr id="19468" name="Line 50"/>
          <p:cNvSpPr>
            <a:spLocks noChangeShapeType="1"/>
          </p:cNvSpPr>
          <p:nvPr/>
        </p:nvSpPr>
        <p:spPr bwMode="auto">
          <a:xfrm>
            <a:off x="2087563" y="6156325"/>
            <a:ext cx="0" cy="71438"/>
          </a:xfrm>
          <a:prstGeom prst="line">
            <a:avLst/>
          </a:prstGeom>
          <a:noFill/>
          <a:ln w="31750">
            <a:solidFill>
              <a:schemeClr val="tx1"/>
            </a:solidFill>
            <a:round/>
            <a:headEnd/>
            <a:tailEnd/>
          </a:ln>
        </p:spPr>
        <p:txBody>
          <a:bodyPr/>
          <a:lstStyle/>
          <a:p>
            <a:endParaRPr lang="ru-RU"/>
          </a:p>
        </p:txBody>
      </p:sp>
      <p:sp>
        <p:nvSpPr>
          <p:cNvPr id="19469" name="Line 51"/>
          <p:cNvSpPr>
            <a:spLocks noChangeShapeType="1"/>
          </p:cNvSpPr>
          <p:nvPr/>
        </p:nvSpPr>
        <p:spPr bwMode="auto">
          <a:xfrm>
            <a:off x="2668588" y="6156325"/>
            <a:ext cx="0" cy="71438"/>
          </a:xfrm>
          <a:prstGeom prst="line">
            <a:avLst/>
          </a:prstGeom>
          <a:noFill/>
          <a:ln w="31750">
            <a:solidFill>
              <a:schemeClr val="tx1"/>
            </a:solidFill>
            <a:round/>
            <a:headEnd/>
            <a:tailEnd/>
          </a:ln>
        </p:spPr>
        <p:txBody>
          <a:bodyPr/>
          <a:lstStyle/>
          <a:p>
            <a:endParaRPr lang="ru-RU"/>
          </a:p>
        </p:txBody>
      </p:sp>
      <p:pic>
        <p:nvPicPr>
          <p:cNvPr id="55" name="Picture 33" descr="гаус"/>
          <p:cNvPicPr>
            <a:picLocks noChangeAspect="1" noChangeArrowheads="1"/>
          </p:cNvPicPr>
          <p:nvPr/>
        </p:nvPicPr>
        <p:blipFill>
          <a:blip r:embed="rId8" cstate="print"/>
          <a:srcRect l="34927" t="10217" r="27730" b="16492"/>
          <a:stretch>
            <a:fillRect/>
          </a:stretch>
        </p:blipFill>
        <p:spPr bwMode="auto">
          <a:xfrm>
            <a:off x="3071813" y="4640263"/>
            <a:ext cx="881062" cy="1512887"/>
          </a:xfrm>
          <a:prstGeom prst="rect">
            <a:avLst/>
          </a:prstGeom>
          <a:noFill/>
          <a:ln w="9525">
            <a:solidFill>
              <a:schemeClr val="bg1">
                <a:alpha val="0"/>
              </a:schemeClr>
            </a:solidFill>
            <a:miter lim="800000"/>
            <a:headEnd/>
            <a:tailEnd/>
          </a:ln>
        </p:spPr>
      </p:pic>
      <p:sp>
        <p:nvSpPr>
          <p:cNvPr id="19471" name="Line 52"/>
          <p:cNvSpPr>
            <a:spLocks noChangeShapeType="1"/>
          </p:cNvSpPr>
          <p:nvPr/>
        </p:nvSpPr>
        <p:spPr bwMode="auto">
          <a:xfrm>
            <a:off x="1447800" y="6156325"/>
            <a:ext cx="0" cy="71438"/>
          </a:xfrm>
          <a:prstGeom prst="line">
            <a:avLst/>
          </a:prstGeom>
          <a:noFill/>
          <a:ln w="31750">
            <a:solidFill>
              <a:schemeClr val="tx1"/>
            </a:solidFill>
            <a:round/>
            <a:headEnd/>
            <a:tailEnd/>
          </a:ln>
        </p:spPr>
        <p:txBody>
          <a:bodyPr/>
          <a:lstStyle/>
          <a:p>
            <a:endParaRPr lang="ru-RU"/>
          </a:p>
        </p:txBody>
      </p:sp>
      <p:sp>
        <p:nvSpPr>
          <p:cNvPr id="19472" name="Line 5"/>
          <p:cNvSpPr>
            <a:spLocks noChangeShapeType="1"/>
          </p:cNvSpPr>
          <p:nvPr/>
        </p:nvSpPr>
        <p:spPr bwMode="auto">
          <a:xfrm>
            <a:off x="608013" y="3190875"/>
            <a:ext cx="3538537" cy="0"/>
          </a:xfrm>
          <a:prstGeom prst="line">
            <a:avLst/>
          </a:prstGeom>
          <a:noFill/>
          <a:ln w="31750">
            <a:solidFill>
              <a:schemeClr val="tx1"/>
            </a:solidFill>
            <a:round/>
            <a:headEnd/>
            <a:tailEnd type="triangle" w="med" len="med"/>
          </a:ln>
        </p:spPr>
        <p:txBody>
          <a:bodyPr/>
          <a:lstStyle/>
          <a:p>
            <a:endParaRPr lang="ru-RU"/>
          </a:p>
        </p:txBody>
      </p:sp>
      <p:sp>
        <p:nvSpPr>
          <p:cNvPr id="19473" name="Line 13"/>
          <p:cNvSpPr>
            <a:spLocks noChangeShapeType="1"/>
          </p:cNvSpPr>
          <p:nvPr/>
        </p:nvSpPr>
        <p:spPr bwMode="auto">
          <a:xfrm flipV="1">
            <a:off x="608013" y="1658938"/>
            <a:ext cx="0" cy="1531937"/>
          </a:xfrm>
          <a:prstGeom prst="line">
            <a:avLst/>
          </a:prstGeom>
          <a:noFill/>
          <a:ln w="31750">
            <a:solidFill>
              <a:schemeClr val="tx1"/>
            </a:solidFill>
            <a:round/>
            <a:headEnd/>
            <a:tailEnd type="triangle" w="med" len="med"/>
          </a:ln>
        </p:spPr>
        <p:txBody>
          <a:bodyPr/>
          <a:lstStyle/>
          <a:p>
            <a:endParaRPr lang="ru-RU"/>
          </a:p>
        </p:txBody>
      </p:sp>
      <p:grpSp>
        <p:nvGrpSpPr>
          <p:cNvPr id="59" name="Группа 58"/>
          <p:cNvGrpSpPr>
            <a:grpSpLocks/>
          </p:cNvGrpSpPr>
          <p:nvPr/>
        </p:nvGrpSpPr>
        <p:grpSpPr bwMode="auto">
          <a:xfrm>
            <a:off x="1071563" y="1914525"/>
            <a:ext cx="2379662" cy="1147763"/>
            <a:chOff x="2071737" y="1414543"/>
            <a:chExt cx="2379472" cy="1147782"/>
          </a:xfrm>
        </p:grpSpPr>
        <p:sp>
          <p:nvSpPr>
            <p:cNvPr id="19482" name="Line 7"/>
            <p:cNvSpPr>
              <a:spLocks noChangeShapeType="1"/>
            </p:cNvSpPr>
            <p:nvPr/>
          </p:nvSpPr>
          <p:spPr bwMode="auto">
            <a:xfrm>
              <a:off x="2071737" y="2562325"/>
              <a:ext cx="697210" cy="0"/>
            </a:xfrm>
            <a:prstGeom prst="line">
              <a:avLst/>
            </a:prstGeom>
            <a:noFill/>
            <a:ln w="31750">
              <a:solidFill>
                <a:schemeClr val="tx1"/>
              </a:solidFill>
              <a:round/>
              <a:headEnd/>
              <a:tailEnd/>
            </a:ln>
          </p:spPr>
          <p:txBody>
            <a:bodyPr/>
            <a:lstStyle/>
            <a:p>
              <a:endParaRPr lang="ru-RU"/>
            </a:p>
          </p:txBody>
        </p:sp>
        <p:sp>
          <p:nvSpPr>
            <p:cNvPr id="19483" name="Line 8"/>
            <p:cNvSpPr>
              <a:spLocks noChangeShapeType="1"/>
            </p:cNvSpPr>
            <p:nvPr/>
          </p:nvSpPr>
          <p:spPr bwMode="auto">
            <a:xfrm flipV="1">
              <a:off x="2768948" y="1414543"/>
              <a:ext cx="0" cy="1147782"/>
            </a:xfrm>
            <a:prstGeom prst="line">
              <a:avLst/>
            </a:prstGeom>
            <a:noFill/>
            <a:ln w="31750">
              <a:solidFill>
                <a:schemeClr val="tx1"/>
              </a:solidFill>
              <a:round/>
              <a:headEnd/>
              <a:tailEnd/>
            </a:ln>
          </p:spPr>
          <p:txBody>
            <a:bodyPr/>
            <a:lstStyle/>
            <a:p>
              <a:endParaRPr lang="ru-RU"/>
            </a:p>
          </p:txBody>
        </p:sp>
        <p:sp>
          <p:nvSpPr>
            <p:cNvPr id="19484" name="Line 9"/>
            <p:cNvSpPr>
              <a:spLocks noChangeShapeType="1"/>
            </p:cNvSpPr>
            <p:nvPr/>
          </p:nvSpPr>
          <p:spPr bwMode="auto">
            <a:xfrm>
              <a:off x="2768948" y="1414543"/>
              <a:ext cx="986330" cy="0"/>
            </a:xfrm>
            <a:prstGeom prst="line">
              <a:avLst/>
            </a:prstGeom>
            <a:noFill/>
            <a:ln w="31750">
              <a:solidFill>
                <a:schemeClr val="tx1"/>
              </a:solidFill>
              <a:round/>
              <a:headEnd/>
              <a:tailEnd/>
            </a:ln>
          </p:spPr>
          <p:txBody>
            <a:bodyPr/>
            <a:lstStyle/>
            <a:p>
              <a:endParaRPr lang="ru-RU"/>
            </a:p>
          </p:txBody>
        </p:sp>
        <p:sp>
          <p:nvSpPr>
            <p:cNvPr id="19485" name="Line 21"/>
            <p:cNvSpPr>
              <a:spLocks noChangeShapeType="1"/>
            </p:cNvSpPr>
            <p:nvPr/>
          </p:nvSpPr>
          <p:spPr bwMode="auto">
            <a:xfrm flipV="1">
              <a:off x="3755277" y="1414543"/>
              <a:ext cx="0" cy="1147782"/>
            </a:xfrm>
            <a:prstGeom prst="line">
              <a:avLst/>
            </a:prstGeom>
            <a:noFill/>
            <a:ln w="31750">
              <a:solidFill>
                <a:schemeClr val="tx1"/>
              </a:solidFill>
              <a:round/>
              <a:headEnd/>
              <a:tailEnd/>
            </a:ln>
          </p:spPr>
          <p:txBody>
            <a:bodyPr/>
            <a:lstStyle/>
            <a:p>
              <a:endParaRPr lang="ru-RU"/>
            </a:p>
          </p:txBody>
        </p:sp>
        <p:sp>
          <p:nvSpPr>
            <p:cNvPr id="19486" name="Line 22"/>
            <p:cNvSpPr>
              <a:spLocks noChangeShapeType="1"/>
            </p:cNvSpPr>
            <p:nvPr/>
          </p:nvSpPr>
          <p:spPr bwMode="auto">
            <a:xfrm>
              <a:off x="3753998" y="2562325"/>
              <a:ext cx="697211" cy="0"/>
            </a:xfrm>
            <a:prstGeom prst="line">
              <a:avLst/>
            </a:prstGeom>
            <a:noFill/>
            <a:ln w="31750">
              <a:solidFill>
                <a:schemeClr val="tx1"/>
              </a:solidFill>
              <a:round/>
              <a:headEnd/>
              <a:tailEnd/>
            </a:ln>
          </p:spPr>
          <p:txBody>
            <a:bodyPr/>
            <a:lstStyle/>
            <a:p>
              <a:endParaRPr lang="ru-RU"/>
            </a:p>
          </p:txBody>
        </p:sp>
      </p:grpSp>
      <p:sp>
        <p:nvSpPr>
          <p:cNvPr id="19475" name="Text Box 23"/>
          <p:cNvSpPr txBox="1">
            <a:spLocks noChangeArrowheads="1"/>
          </p:cNvSpPr>
          <p:nvPr/>
        </p:nvSpPr>
        <p:spPr bwMode="auto">
          <a:xfrm rot="-5400000">
            <a:off x="-691356" y="2180431"/>
            <a:ext cx="1939925" cy="271463"/>
          </a:xfrm>
          <a:prstGeom prst="rect">
            <a:avLst/>
          </a:prstGeom>
          <a:noFill/>
          <a:ln w="9525">
            <a:noFill/>
            <a:miter lim="800000"/>
            <a:headEnd/>
            <a:tailEnd/>
          </a:ln>
        </p:spPr>
        <p:txBody>
          <a:bodyPr wrap="none">
            <a:spAutoFit/>
          </a:bodyPr>
          <a:lstStyle/>
          <a:p>
            <a:r>
              <a:rPr lang="ru-RU" sz="1600" b="1">
                <a:latin typeface="Calibri" pitchFamily="34" charset="0"/>
              </a:rPr>
              <a:t>Интенсивность, у.е</a:t>
            </a:r>
            <a:r>
              <a:rPr lang="ru-RU" sz="1600">
                <a:latin typeface="Calibri" pitchFamily="34" charset="0"/>
              </a:rPr>
              <a:t>.</a:t>
            </a:r>
          </a:p>
        </p:txBody>
      </p:sp>
      <p:sp>
        <p:nvSpPr>
          <p:cNvPr id="19476" name="Line 27"/>
          <p:cNvSpPr>
            <a:spLocks noChangeShapeType="1"/>
          </p:cNvSpPr>
          <p:nvPr/>
        </p:nvSpPr>
        <p:spPr bwMode="auto">
          <a:xfrm>
            <a:off x="1766888" y="3127375"/>
            <a:ext cx="0" cy="127000"/>
          </a:xfrm>
          <a:prstGeom prst="line">
            <a:avLst/>
          </a:prstGeom>
          <a:noFill/>
          <a:ln w="31750">
            <a:solidFill>
              <a:schemeClr val="tx1"/>
            </a:solidFill>
            <a:round/>
            <a:headEnd/>
            <a:tailEnd/>
          </a:ln>
        </p:spPr>
        <p:txBody>
          <a:bodyPr/>
          <a:lstStyle/>
          <a:p>
            <a:endParaRPr lang="ru-RU"/>
          </a:p>
        </p:txBody>
      </p:sp>
      <p:sp>
        <p:nvSpPr>
          <p:cNvPr id="19477" name="Line 28"/>
          <p:cNvSpPr>
            <a:spLocks noChangeShapeType="1"/>
          </p:cNvSpPr>
          <p:nvPr/>
        </p:nvSpPr>
        <p:spPr bwMode="auto">
          <a:xfrm>
            <a:off x="2232025" y="3127375"/>
            <a:ext cx="0" cy="127000"/>
          </a:xfrm>
          <a:prstGeom prst="line">
            <a:avLst/>
          </a:prstGeom>
          <a:noFill/>
          <a:ln w="31750">
            <a:solidFill>
              <a:schemeClr val="tx1"/>
            </a:solidFill>
            <a:round/>
            <a:headEnd/>
            <a:tailEnd/>
          </a:ln>
        </p:spPr>
        <p:txBody>
          <a:bodyPr/>
          <a:lstStyle/>
          <a:p>
            <a:endParaRPr lang="ru-RU"/>
          </a:p>
        </p:txBody>
      </p:sp>
      <p:sp>
        <p:nvSpPr>
          <p:cNvPr id="19478" name="Line 29"/>
          <p:cNvSpPr>
            <a:spLocks noChangeShapeType="1"/>
          </p:cNvSpPr>
          <p:nvPr/>
        </p:nvSpPr>
        <p:spPr bwMode="auto">
          <a:xfrm>
            <a:off x="2754313" y="3127375"/>
            <a:ext cx="0" cy="127000"/>
          </a:xfrm>
          <a:prstGeom prst="line">
            <a:avLst/>
          </a:prstGeom>
          <a:noFill/>
          <a:ln w="31750">
            <a:solidFill>
              <a:schemeClr val="tx1"/>
            </a:solidFill>
            <a:round/>
            <a:headEnd/>
            <a:tailEnd/>
          </a:ln>
        </p:spPr>
        <p:txBody>
          <a:bodyPr/>
          <a:lstStyle/>
          <a:p>
            <a:endParaRPr lang="ru-RU"/>
          </a:p>
        </p:txBody>
      </p:sp>
      <p:sp>
        <p:nvSpPr>
          <p:cNvPr id="19479" name="Text Box 39"/>
          <p:cNvSpPr txBox="1">
            <a:spLocks noChangeArrowheads="1"/>
          </p:cNvSpPr>
          <p:nvPr/>
        </p:nvSpPr>
        <p:spPr bwMode="auto">
          <a:xfrm>
            <a:off x="4014788" y="3317875"/>
            <a:ext cx="200025" cy="325438"/>
          </a:xfrm>
          <a:prstGeom prst="rect">
            <a:avLst/>
          </a:prstGeom>
          <a:noFill/>
          <a:ln w="9525">
            <a:noFill/>
            <a:miter lim="800000"/>
            <a:headEnd/>
            <a:tailEnd/>
          </a:ln>
        </p:spPr>
        <p:txBody>
          <a:bodyPr wrap="none">
            <a:spAutoFit/>
          </a:bodyPr>
          <a:lstStyle/>
          <a:p>
            <a:r>
              <a:rPr lang="en-US">
                <a:latin typeface="Calibri" pitchFamily="34" charset="0"/>
              </a:rPr>
              <a:t>t</a:t>
            </a:r>
            <a:endParaRPr lang="ru-RU">
              <a:latin typeface="Calibri" pitchFamily="34" charset="0"/>
            </a:endParaRPr>
          </a:p>
        </p:txBody>
      </p:sp>
      <p:sp>
        <p:nvSpPr>
          <p:cNvPr id="19480" name="TextBox 72"/>
          <p:cNvSpPr txBox="1">
            <a:spLocks noChangeArrowheads="1"/>
          </p:cNvSpPr>
          <p:nvPr/>
        </p:nvSpPr>
        <p:spPr bwMode="auto">
          <a:xfrm>
            <a:off x="1357313" y="1357313"/>
            <a:ext cx="1943100" cy="461962"/>
          </a:xfrm>
          <a:prstGeom prst="rect">
            <a:avLst/>
          </a:prstGeom>
          <a:noFill/>
          <a:ln w="9525">
            <a:noFill/>
            <a:miter lim="800000"/>
            <a:headEnd/>
            <a:tailEnd/>
          </a:ln>
        </p:spPr>
        <p:txBody>
          <a:bodyPr wrap="none">
            <a:spAutoFit/>
          </a:bodyPr>
          <a:lstStyle/>
          <a:p>
            <a:r>
              <a:rPr lang="ru-RU" sz="2400">
                <a:latin typeface="Calibri" pitchFamily="34" charset="0"/>
              </a:rPr>
              <a:t>Импульс тока</a:t>
            </a:r>
          </a:p>
        </p:txBody>
      </p:sp>
      <p:sp>
        <p:nvSpPr>
          <p:cNvPr id="19481" name="TextBox 73"/>
          <p:cNvSpPr txBox="1">
            <a:spLocks noChangeArrowheads="1"/>
          </p:cNvSpPr>
          <p:nvPr/>
        </p:nvSpPr>
        <p:spPr bwMode="auto">
          <a:xfrm>
            <a:off x="1184275" y="3752850"/>
            <a:ext cx="2744788" cy="461963"/>
          </a:xfrm>
          <a:prstGeom prst="rect">
            <a:avLst/>
          </a:prstGeom>
          <a:noFill/>
          <a:ln w="9525">
            <a:noFill/>
            <a:miter lim="800000"/>
            <a:headEnd/>
            <a:tailEnd/>
          </a:ln>
        </p:spPr>
        <p:txBody>
          <a:bodyPr wrap="none">
            <a:spAutoFit/>
          </a:bodyPr>
          <a:lstStyle/>
          <a:p>
            <a:r>
              <a:rPr lang="ru-RU" sz="2400">
                <a:latin typeface="Calibri" pitchFamily="34" charset="0"/>
              </a:rPr>
              <a:t>Импульс излучения</a:t>
            </a:r>
          </a:p>
        </p:txBody>
      </p:sp>
      <p:sp>
        <p:nvSpPr>
          <p:cNvPr id="38" name="Номер слайда 37"/>
          <p:cNvSpPr>
            <a:spLocks noGrp="1"/>
          </p:cNvSpPr>
          <p:nvPr>
            <p:ph type="sldNum" sz="quarter" idx="12"/>
          </p:nvPr>
        </p:nvSpPr>
        <p:spPr/>
        <p:txBody>
          <a:bodyPr/>
          <a:lstStyle/>
          <a:p>
            <a:pPr>
              <a:defRPr/>
            </a:pPr>
            <a:fld id="{45F54582-0BCF-44AC-8797-3A9B794351F5}" type="slidenum">
              <a:rPr lang="ru-RU" smtClean="0"/>
              <a:pPr>
                <a:defRPr/>
              </a:pPr>
              <a:t>23</a:t>
            </a:fld>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0"/>
                                        <p:tgtEl>
                                          <p:spTgt spid="59"/>
                                        </p:tgtEl>
                                      </p:cBhvr>
                                    </p:animEffect>
                                  </p:childTnLst>
                                </p:cTn>
                              </p:par>
                              <p:par>
                                <p:cTn id="8" presetID="22" presetClass="entr" presetSubtype="2" fill="hold" nodeType="withEffect">
                                  <p:stCondLst>
                                    <p:cond delay="1200"/>
                                  </p:stCondLst>
                                  <p:childTnLst>
                                    <p:set>
                                      <p:cBhvr>
                                        <p:cTn id="9" dur="1" fill="hold">
                                          <p:stCondLst>
                                            <p:cond delay="0"/>
                                          </p:stCondLst>
                                        </p:cTn>
                                        <p:tgtEl>
                                          <p:spTgt spid="50"/>
                                        </p:tgtEl>
                                        <p:attrNameLst>
                                          <p:attrName>style.visibility</p:attrName>
                                        </p:attrNameLst>
                                      </p:cBhvr>
                                      <p:to>
                                        <p:strVal val="visible"/>
                                      </p:to>
                                    </p:set>
                                    <p:animEffect transition="in" filter="wipe(right)">
                                      <p:cBhvr>
                                        <p:cTn id="10" dur="2400"/>
                                        <p:tgtEl>
                                          <p:spTgt spid="50"/>
                                        </p:tgtEl>
                                      </p:cBhvr>
                                    </p:animEffect>
                                  </p:childTnLst>
                                </p:cTn>
                              </p:par>
                              <p:par>
                                <p:cTn id="11" presetID="1" presetClass="entr" presetSubtype="0" fill="hold" nodeType="withEffect">
                                  <p:stCondLst>
                                    <p:cond delay="1200"/>
                                  </p:stCondLst>
                                  <p:childTnLst>
                                    <p:set>
                                      <p:cBhvr>
                                        <p:cTn id="12" dur="1" fill="hold">
                                          <p:stCondLst>
                                            <p:cond delay="0"/>
                                          </p:stCondLst>
                                        </p:cTn>
                                        <p:tgtEl>
                                          <p:spTgt spid="55"/>
                                        </p:tgtEl>
                                        <p:attrNameLst>
                                          <p:attrName>style.visibility</p:attrName>
                                        </p:attrNameLst>
                                      </p:cBhvr>
                                      <p:to>
                                        <p:strVal val="visible"/>
                                      </p:to>
                                    </p:set>
                                  </p:childTnLst>
                                </p:cTn>
                              </p:par>
                              <p:par>
                                <p:cTn id="13" presetID="35" presetClass="path" presetSubtype="0" accel="50000" decel="50000" fill="hold" nodeType="withEffect">
                                  <p:stCondLst>
                                    <p:cond delay="1200"/>
                                  </p:stCondLst>
                                  <p:childTnLst>
                                    <p:animMotion origin="layout" path="M -2.5E-6 -2.96296E-6 L -0.27482 -2.96296E-6 " pathEditMode="relative" rAng="0" ptsTypes="AA">
                                      <p:cBhvr>
                                        <p:cTn id="14" dur="2400" fill="hold"/>
                                        <p:tgtEl>
                                          <p:spTgt spid="55"/>
                                        </p:tgtEl>
                                        <p:attrNameLst>
                                          <p:attrName>ppt_x</p:attrName>
                                          <p:attrName>ppt_y</p:attrName>
                                        </p:attrNameLst>
                                      </p:cBhvr>
                                      <p:rCtr x="-138" y="0"/>
                                    </p:animMotion>
                                  </p:childTnLst>
                                </p:cTn>
                              </p:par>
                              <p:par>
                                <p:cTn id="15" presetID="1" presetClass="exit" presetSubtype="0" fill="hold" nodeType="withEffect">
                                  <p:stCondLst>
                                    <p:cond delay="3600"/>
                                  </p:stCondLst>
                                  <p:childTnLst>
                                    <p:set>
                                      <p:cBhvr>
                                        <p:cTn id="16" dur="1" fill="hold">
                                          <p:stCondLst>
                                            <p:cond delay="0"/>
                                          </p:stCondLst>
                                        </p:cTn>
                                        <p:tgtEl>
                                          <p:spTgt spid="5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2" name="Rectangle 4"/>
          <p:cNvSpPr>
            <a:spLocks noGrp="1" noChangeArrowheads="1"/>
          </p:cNvSpPr>
          <p:nvPr>
            <p:ph type="title"/>
          </p:nvPr>
        </p:nvSpPr>
        <p:spPr>
          <a:xfrm>
            <a:off x="444500" y="190500"/>
            <a:ext cx="5715000" cy="531813"/>
          </a:xfrm>
        </p:spPr>
        <p:txBody>
          <a:bodyPr rtlCol="0">
            <a:normAutofit fontScale="90000"/>
          </a:bodyPr>
          <a:lstStyle/>
          <a:p>
            <a:pPr fontAlgn="auto">
              <a:spcAft>
                <a:spcPts val="0"/>
              </a:spcAft>
              <a:defRPr/>
            </a:pPr>
            <a:r>
              <a:rPr lang="ru-RU" b="1">
                <a:effectLst>
                  <a:outerShdw blurRad="38100" dist="38100" dir="2700000" algn="tl">
                    <a:srgbClr val="C0C0C0"/>
                  </a:outerShdw>
                </a:effectLst>
              </a:rPr>
              <a:t>Недостатки простых схем ККЛ</a:t>
            </a:r>
            <a:endParaRPr lang="ru-RU" sz="2400" b="1">
              <a:effectLst>
                <a:outerShdw blurRad="38100" dist="38100" dir="2700000" algn="tl">
                  <a:srgbClr val="C0C0C0"/>
                </a:outerShdw>
              </a:effectLst>
            </a:endParaRPr>
          </a:p>
        </p:txBody>
      </p:sp>
      <p:sp>
        <p:nvSpPr>
          <p:cNvPr id="17410" name="Line 7"/>
          <p:cNvSpPr>
            <a:spLocks noChangeShapeType="1"/>
          </p:cNvSpPr>
          <p:nvPr/>
        </p:nvSpPr>
        <p:spPr bwMode="auto">
          <a:xfrm>
            <a:off x="417513" y="1717675"/>
            <a:ext cx="325437" cy="200025"/>
          </a:xfrm>
          <a:prstGeom prst="line">
            <a:avLst/>
          </a:prstGeom>
          <a:noFill/>
          <a:ln w="38100">
            <a:solidFill>
              <a:schemeClr val="tx1"/>
            </a:solidFill>
            <a:round/>
            <a:headEnd/>
            <a:tailEnd/>
          </a:ln>
        </p:spPr>
        <p:txBody>
          <a:bodyPr>
            <a:spAutoFit/>
          </a:bodyPr>
          <a:lstStyle/>
          <a:p>
            <a:endParaRPr lang="ru-RU"/>
          </a:p>
        </p:txBody>
      </p:sp>
      <p:grpSp>
        <p:nvGrpSpPr>
          <p:cNvPr id="17411" name="Group 8"/>
          <p:cNvGrpSpPr>
            <a:grpSpLocks/>
          </p:cNvGrpSpPr>
          <p:nvPr/>
        </p:nvGrpSpPr>
        <p:grpSpPr bwMode="auto">
          <a:xfrm>
            <a:off x="708025" y="1930400"/>
            <a:ext cx="1547813" cy="2678113"/>
            <a:chOff x="4162" y="1593"/>
            <a:chExt cx="692" cy="1221"/>
          </a:xfrm>
        </p:grpSpPr>
        <p:sp>
          <p:nvSpPr>
            <p:cNvPr id="17493" name="Line 9"/>
            <p:cNvSpPr>
              <a:spLocks noChangeShapeType="1"/>
            </p:cNvSpPr>
            <p:nvPr/>
          </p:nvSpPr>
          <p:spPr bwMode="auto">
            <a:xfrm>
              <a:off x="4169" y="1593"/>
              <a:ext cx="0" cy="1008"/>
            </a:xfrm>
            <a:prstGeom prst="line">
              <a:avLst/>
            </a:prstGeom>
            <a:noFill/>
            <a:ln w="38100">
              <a:solidFill>
                <a:schemeClr val="tx1"/>
              </a:solidFill>
              <a:round/>
              <a:headEnd/>
              <a:tailEnd/>
            </a:ln>
          </p:spPr>
          <p:txBody>
            <a:bodyPr>
              <a:spAutoFit/>
            </a:bodyPr>
            <a:lstStyle/>
            <a:p>
              <a:endParaRPr lang="ru-RU"/>
            </a:p>
          </p:txBody>
        </p:sp>
        <p:sp>
          <p:nvSpPr>
            <p:cNvPr id="17494" name="Line 10"/>
            <p:cNvSpPr>
              <a:spLocks noChangeShapeType="1"/>
            </p:cNvSpPr>
            <p:nvPr/>
          </p:nvSpPr>
          <p:spPr bwMode="auto">
            <a:xfrm>
              <a:off x="4162" y="2590"/>
              <a:ext cx="344" cy="224"/>
            </a:xfrm>
            <a:prstGeom prst="line">
              <a:avLst/>
            </a:prstGeom>
            <a:noFill/>
            <a:ln w="38100">
              <a:solidFill>
                <a:schemeClr val="tx1"/>
              </a:solidFill>
              <a:round/>
              <a:headEnd/>
              <a:tailEnd/>
            </a:ln>
          </p:spPr>
          <p:txBody>
            <a:bodyPr>
              <a:spAutoFit/>
            </a:bodyPr>
            <a:lstStyle/>
            <a:p>
              <a:endParaRPr lang="ru-RU"/>
            </a:p>
          </p:txBody>
        </p:sp>
        <p:sp>
          <p:nvSpPr>
            <p:cNvPr id="17495" name="Line 11"/>
            <p:cNvSpPr>
              <a:spLocks noChangeShapeType="1"/>
            </p:cNvSpPr>
            <p:nvPr/>
          </p:nvSpPr>
          <p:spPr bwMode="auto">
            <a:xfrm>
              <a:off x="4510" y="1798"/>
              <a:ext cx="344" cy="224"/>
            </a:xfrm>
            <a:prstGeom prst="line">
              <a:avLst/>
            </a:prstGeom>
            <a:noFill/>
            <a:ln w="38100">
              <a:solidFill>
                <a:schemeClr val="tx1"/>
              </a:solidFill>
              <a:round/>
              <a:headEnd/>
              <a:tailEnd/>
            </a:ln>
          </p:spPr>
          <p:txBody>
            <a:bodyPr>
              <a:spAutoFit/>
            </a:bodyPr>
            <a:lstStyle/>
            <a:p>
              <a:endParaRPr lang="ru-RU"/>
            </a:p>
          </p:txBody>
        </p:sp>
        <p:sp>
          <p:nvSpPr>
            <p:cNvPr id="17496" name="Line 12"/>
            <p:cNvSpPr>
              <a:spLocks noChangeShapeType="1"/>
            </p:cNvSpPr>
            <p:nvPr/>
          </p:nvSpPr>
          <p:spPr bwMode="auto">
            <a:xfrm>
              <a:off x="4498" y="1802"/>
              <a:ext cx="0" cy="1008"/>
            </a:xfrm>
            <a:prstGeom prst="line">
              <a:avLst/>
            </a:prstGeom>
            <a:noFill/>
            <a:ln w="38100">
              <a:solidFill>
                <a:schemeClr val="tx1"/>
              </a:solidFill>
              <a:round/>
              <a:headEnd/>
              <a:tailEnd/>
            </a:ln>
          </p:spPr>
          <p:txBody>
            <a:bodyPr>
              <a:spAutoFit/>
            </a:bodyPr>
            <a:lstStyle/>
            <a:p>
              <a:endParaRPr lang="ru-RU"/>
            </a:p>
          </p:txBody>
        </p:sp>
      </p:grpSp>
      <p:sp>
        <p:nvSpPr>
          <p:cNvPr id="17412" name="Line 14"/>
          <p:cNvSpPr>
            <a:spLocks noChangeShapeType="1"/>
          </p:cNvSpPr>
          <p:nvPr/>
        </p:nvSpPr>
        <p:spPr bwMode="auto">
          <a:xfrm>
            <a:off x="2228850" y="2897188"/>
            <a:ext cx="0" cy="2211387"/>
          </a:xfrm>
          <a:prstGeom prst="line">
            <a:avLst/>
          </a:prstGeom>
          <a:noFill/>
          <a:ln w="38100">
            <a:solidFill>
              <a:schemeClr val="tx1"/>
            </a:solidFill>
            <a:round/>
            <a:headEnd/>
            <a:tailEnd/>
          </a:ln>
        </p:spPr>
        <p:txBody>
          <a:bodyPr>
            <a:spAutoFit/>
          </a:bodyPr>
          <a:lstStyle/>
          <a:p>
            <a:endParaRPr lang="ru-RU"/>
          </a:p>
        </p:txBody>
      </p:sp>
      <p:sp>
        <p:nvSpPr>
          <p:cNvPr id="17413" name="Line 15"/>
          <p:cNvSpPr>
            <a:spLocks noChangeShapeType="1"/>
          </p:cNvSpPr>
          <p:nvPr/>
        </p:nvSpPr>
        <p:spPr bwMode="auto">
          <a:xfrm>
            <a:off x="2212975" y="5084763"/>
            <a:ext cx="769938" cy="490537"/>
          </a:xfrm>
          <a:prstGeom prst="line">
            <a:avLst/>
          </a:prstGeom>
          <a:noFill/>
          <a:ln w="38100">
            <a:solidFill>
              <a:schemeClr val="tx1"/>
            </a:solidFill>
            <a:round/>
            <a:headEnd/>
            <a:tailEnd/>
          </a:ln>
        </p:spPr>
        <p:txBody>
          <a:bodyPr>
            <a:spAutoFit/>
          </a:bodyPr>
          <a:lstStyle/>
          <a:p>
            <a:endParaRPr lang="ru-RU"/>
          </a:p>
        </p:txBody>
      </p:sp>
      <p:sp>
        <p:nvSpPr>
          <p:cNvPr id="17414" name="Line 16"/>
          <p:cNvSpPr>
            <a:spLocks noChangeShapeType="1"/>
          </p:cNvSpPr>
          <p:nvPr/>
        </p:nvSpPr>
        <p:spPr bwMode="auto">
          <a:xfrm>
            <a:off x="2978150" y="3346450"/>
            <a:ext cx="681038" cy="441325"/>
          </a:xfrm>
          <a:prstGeom prst="line">
            <a:avLst/>
          </a:prstGeom>
          <a:noFill/>
          <a:ln w="38100">
            <a:solidFill>
              <a:schemeClr val="tx1"/>
            </a:solidFill>
            <a:round/>
            <a:headEnd/>
            <a:tailEnd/>
          </a:ln>
        </p:spPr>
        <p:txBody>
          <a:bodyPr>
            <a:spAutoFit/>
          </a:bodyPr>
          <a:lstStyle/>
          <a:p>
            <a:endParaRPr lang="ru-RU"/>
          </a:p>
        </p:txBody>
      </p:sp>
      <p:sp>
        <p:nvSpPr>
          <p:cNvPr id="17415" name="Line 17"/>
          <p:cNvSpPr>
            <a:spLocks noChangeShapeType="1"/>
          </p:cNvSpPr>
          <p:nvPr/>
        </p:nvSpPr>
        <p:spPr bwMode="auto">
          <a:xfrm>
            <a:off x="2963863" y="3355975"/>
            <a:ext cx="0" cy="2209800"/>
          </a:xfrm>
          <a:prstGeom prst="line">
            <a:avLst/>
          </a:prstGeom>
          <a:noFill/>
          <a:ln w="38100">
            <a:solidFill>
              <a:schemeClr val="tx1"/>
            </a:solidFill>
            <a:round/>
            <a:headEnd/>
            <a:tailEnd/>
          </a:ln>
        </p:spPr>
        <p:txBody>
          <a:bodyPr>
            <a:spAutoFit/>
          </a:bodyPr>
          <a:lstStyle/>
          <a:p>
            <a:endParaRPr lang="ru-RU"/>
          </a:p>
        </p:txBody>
      </p:sp>
      <p:sp>
        <p:nvSpPr>
          <p:cNvPr id="17416" name="Line 18"/>
          <p:cNvSpPr>
            <a:spLocks noChangeShapeType="1"/>
          </p:cNvSpPr>
          <p:nvPr/>
        </p:nvSpPr>
        <p:spPr bwMode="auto">
          <a:xfrm>
            <a:off x="727075" y="3241675"/>
            <a:ext cx="738188" cy="4763"/>
          </a:xfrm>
          <a:prstGeom prst="line">
            <a:avLst/>
          </a:prstGeom>
          <a:noFill/>
          <a:ln w="28575">
            <a:solidFill>
              <a:srgbClr val="0000FF"/>
            </a:solidFill>
            <a:round/>
            <a:headEnd/>
            <a:tailEnd/>
          </a:ln>
        </p:spPr>
        <p:txBody>
          <a:bodyPr>
            <a:spAutoFit/>
          </a:bodyPr>
          <a:lstStyle/>
          <a:p>
            <a:endParaRPr lang="ru-RU"/>
          </a:p>
        </p:txBody>
      </p:sp>
      <p:sp>
        <p:nvSpPr>
          <p:cNvPr id="17417" name="Line 19"/>
          <p:cNvSpPr>
            <a:spLocks noChangeShapeType="1"/>
          </p:cNvSpPr>
          <p:nvPr/>
        </p:nvSpPr>
        <p:spPr bwMode="auto">
          <a:xfrm>
            <a:off x="715963" y="2708275"/>
            <a:ext cx="747712" cy="4763"/>
          </a:xfrm>
          <a:prstGeom prst="line">
            <a:avLst/>
          </a:prstGeom>
          <a:noFill/>
          <a:ln w="28575">
            <a:solidFill>
              <a:srgbClr val="0000FF"/>
            </a:solidFill>
            <a:round/>
            <a:headEnd/>
            <a:tailEnd/>
          </a:ln>
        </p:spPr>
        <p:txBody>
          <a:bodyPr>
            <a:spAutoFit/>
          </a:bodyPr>
          <a:lstStyle/>
          <a:p>
            <a:endParaRPr lang="ru-RU"/>
          </a:p>
        </p:txBody>
      </p:sp>
      <p:sp>
        <p:nvSpPr>
          <p:cNvPr id="17418" name="Line 20"/>
          <p:cNvSpPr>
            <a:spLocks noChangeShapeType="1"/>
          </p:cNvSpPr>
          <p:nvPr/>
        </p:nvSpPr>
        <p:spPr bwMode="auto">
          <a:xfrm>
            <a:off x="693738" y="3683000"/>
            <a:ext cx="738187" cy="3175"/>
          </a:xfrm>
          <a:prstGeom prst="line">
            <a:avLst/>
          </a:prstGeom>
          <a:noFill/>
          <a:ln w="28575">
            <a:solidFill>
              <a:srgbClr val="0000FF"/>
            </a:solidFill>
            <a:round/>
            <a:headEnd/>
            <a:tailEnd/>
          </a:ln>
        </p:spPr>
        <p:txBody>
          <a:bodyPr>
            <a:spAutoFit/>
          </a:bodyPr>
          <a:lstStyle/>
          <a:p>
            <a:endParaRPr lang="ru-RU"/>
          </a:p>
        </p:txBody>
      </p:sp>
      <p:sp>
        <p:nvSpPr>
          <p:cNvPr id="17419" name="Line 21"/>
          <p:cNvSpPr>
            <a:spLocks noChangeShapeType="1"/>
          </p:cNvSpPr>
          <p:nvPr/>
        </p:nvSpPr>
        <p:spPr bwMode="auto">
          <a:xfrm>
            <a:off x="2266950" y="3654425"/>
            <a:ext cx="738188" cy="3175"/>
          </a:xfrm>
          <a:prstGeom prst="line">
            <a:avLst/>
          </a:prstGeom>
          <a:noFill/>
          <a:ln w="28575">
            <a:solidFill>
              <a:srgbClr val="0000FF"/>
            </a:solidFill>
            <a:round/>
            <a:headEnd/>
            <a:tailEnd/>
          </a:ln>
        </p:spPr>
        <p:txBody>
          <a:bodyPr>
            <a:spAutoFit/>
          </a:bodyPr>
          <a:lstStyle/>
          <a:p>
            <a:endParaRPr lang="ru-RU"/>
          </a:p>
        </p:txBody>
      </p:sp>
      <p:sp>
        <p:nvSpPr>
          <p:cNvPr id="17420" name="Line 22"/>
          <p:cNvSpPr>
            <a:spLocks noChangeShapeType="1"/>
          </p:cNvSpPr>
          <p:nvPr/>
        </p:nvSpPr>
        <p:spPr bwMode="auto">
          <a:xfrm>
            <a:off x="2266950" y="4202113"/>
            <a:ext cx="738188" cy="4762"/>
          </a:xfrm>
          <a:prstGeom prst="line">
            <a:avLst/>
          </a:prstGeom>
          <a:noFill/>
          <a:ln w="28575">
            <a:solidFill>
              <a:srgbClr val="0000FF"/>
            </a:solidFill>
            <a:round/>
            <a:headEnd/>
            <a:tailEnd/>
          </a:ln>
        </p:spPr>
        <p:txBody>
          <a:bodyPr>
            <a:spAutoFit/>
          </a:bodyPr>
          <a:lstStyle/>
          <a:p>
            <a:endParaRPr lang="ru-RU"/>
          </a:p>
        </p:txBody>
      </p:sp>
      <p:sp>
        <p:nvSpPr>
          <p:cNvPr id="17421" name="Line 23"/>
          <p:cNvSpPr>
            <a:spLocks noChangeShapeType="1"/>
          </p:cNvSpPr>
          <p:nvPr/>
        </p:nvSpPr>
        <p:spPr bwMode="auto">
          <a:xfrm>
            <a:off x="2266950" y="4679950"/>
            <a:ext cx="738188" cy="4763"/>
          </a:xfrm>
          <a:prstGeom prst="line">
            <a:avLst/>
          </a:prstGeom>
          <a:noFill/>
          <a:ln w="28575">
            <a:solidFill>
              <a:srgbClr val="0000FF"/>
            </a:solidFill>
            <a:round/>
            <a:headEnd/>
            <a:tailEnd/>
          </a:ln>
        </p:spPr>
        <p:txBody>
          <a:bodyPr>
            <a:spAutoFit/>
          </a:bodyPr>
          <a:lstStyle/>
          <a:p>
            <a:endParaRPr lang="ru-RU"/>
          </a:p>
        </p:txBody>
      </p:sp>
      <p:sp>
        <p:nvSpPr>
          <p:cNvPr id="140312" name="Oval 24"/>
          <p:cNvSpPr>
            <a:spLocks noChangeArrowheads="1"/>
          </p:cNvSpPr>
          <p:nvPr/>
        </p:nvSpPr>
        <p:spPr bwMode="auto">
          <a:xfrm>
            <a:off x="955675" y="3460750"/>
            <a:ext cx="255588" cy="211138"/>
          </a:xfrm>
          <a:prstGeom prst="ellipse">
            <a:avLst/>
          </a:prstGeom>
          <a:solidFill>
            <a:srgbClr val="0000FF"/>
          </a:solidFill>
          <a:ln w="28575" algn="ctr">
            <a:solidFill>
              <a:schemeClr val="tx1"/>
            </a:solidFill>
            <a:round/>
            <a:headEnd/>
            <a:tailEnd/>
          </a:ln>
        </p:spPr>
        <p:txBody>
          <a:bodyPr wrap="none" anchor="ctr">
            <a:spAutoFit/>
          </a:bodyPr>
          <a:lstStyle/>
          <a:p>
            <a:endParaRPr lang="ru-RU">
              <a:latin typeface="Calibri" pitchFamily="34" charset="0"/>
            </a:endParaRPr>
          </a:p>
        </p:txBody>
      </p:sp>
      <p:sp>
        <p:nvSpPr>
          <p:cNvPr id="17423" name="Text Box 33"/>
          <p:cNvSpPr txBox="1">
            <a:spLocks noChangeArrowheads="1"/>
          </p:cNvSpPr>
          <p:nvPr/>
        </p:nvSpPr>
        <p:spPr bwMode="auto">
          <a:xfrm>
            <a:off x="1795463" y="4551363"/>
            <a:ext cx="465137" cy="338137"/>
          </a:xfrm>
          <a:prstGeom prst="rect">
            <a:avLst/>
          </a:prstGeom>
          <a:noFill/>
          <a:ln w="9525" algn="ctr">
            <a:noFill/>
            <a:miter lim="800000"/>
            <a:headEnd/>
            <a:tailEnd/>
          </a:ln>
        </p:spPr>
        <p:txBody>
          <a:bodyPr>
            <a:spAutoFit/>
          </a:bodyPr>
          <a:lstStyle/>
          <a:p>
            <a:pPr>
              <a:spcBef>
                <a:spcPct val="50000"/>
              </a:spcBef>
            </a:pPr>
            <a:r>
              <a:rPr lang="en-US" sz="1600" b="1">
                <a:latin typeface="Calibri" pitchFamily="34" charset="0"/>
              </a:rPr>
              <a:t>1</a:t>
            </a:r>
            <a:endParaRPr lang="ru-RU" sz="1600" b="1">
              <a:latin typeface="Calibri" pitchFamily="34" charset="0"/>
            </a:endParaRPr>
          </a:p>
        </p:txBody>
      </p:sp>
      <p:sp>
        <p:nvSpPr>
          <p:cNvPr id="17424" name="Text Box 34"/>
          <p:cNvSpPr txBox="1">
            <a:spLocks noChangeArrowheads="1"/>
          </p:cNvSpPr>
          <p:nvPr/>
        </p:nvSpPr>
        <p:spPr bwMode="auto">
          <a:xfrm>
            <a:off x="1803400" y="4030663"/>
            <a:ext cx="465138" cy="334962"/>
          </a:xfrm>
          <a:prstGeom prst="rect">
            <a:avLst/>
          </a:prstGeom>
          <a:noFill/>
          <a:ln w="9525" algn="ctr">
            <a:noFill/>
            <a:miter lim="800000"/>
            <a:headEnd/>
            <a:tailEnd/>
          </a:ln>
        </p:spPr>
        <p:txBody>
          <a:bodyPr>
            <a:spAutoFit/>
          </a:bodyPr>
          <a:lstStyle/>
          <a:p>
            <a:pPr>
              <a:spcBef>
                <a:spcPct val="50000"/>
              </a:spcBef>
            </a:pPr>
            <a:r>
              <a:rPr lang="en-US" sz="1600" b="1">
                <a:latin typeface="Calibri" pitchFamily="34" charset="0"/>
              </a:rPr>
              <a:t>2</a:t>
            </a:r>
            <a:endParaRPr lang="ru-RU" sz="1600" b="1">
              <a:latin typeface="Calibri" pitchFamily="34" charset="0"/>
            </a:endParaRPr>
          </a:p>
        </p:txBody>
      </p:sp>
      <p:sp>
        <p:nvSpPr>
          <p:cNvPr id="17425" name="Text Box 35"/>
          <p:cNvSpPr txBox="1">
            <a:spLocks noChangeArrowheads="1"/>
          </p:cNvSpPr>
          <p:nvPr/>
        </p:nvSpPr>
        <p:spPr bwMode="auto">
          <a:xfrm>
            <a:off x="1824038" y="3517900"/>
            <a:ext cx="465137" cy="338138"/>
          </a:xfrm>
          <a:prstGeom prst="rect">
            <a:avLst/>
          </a:prstGeom>
          <a:noFill/>
          <a:ln w="9525" algn="ctr">
            <a:noFill/>
            <a:miter lim="800000"/>
            <a:headEnd/>
            <a:tailEnd/>
          </a:ln>
        </p:spPr>
        <p:txBody>
          <a:bodyPr>
            <a:spAutoFit/>
          </a:bodyPr>
          <a:lstStyle/>
          <a:p>
            <a:pPr>
              <a:spcBef>
                <a:spcPct val="50000"/>
              </a:spcBef>
            </a:pPr>
            <a:r>
              <a:rPr lang="en-US" sz="1600" b="1">
                <a:latin typeface="Calibri" pitchFamily="34" charset="0"/>
              </a:rPr>
              <a:t>3</a:t>
            </a:r>
            <a:endParaRPr lang="ru-RU" sz="1600" b="1">
              <a:latin typeface="Calibri" pitchFamily="34" charset="0"/>
            </a:endParaRPr>
          </a:p>
        </p:txBody>
      </p:sp>
      <p:sp>
        <p:nvSpPr>
          <p:cNvPr id="140334" name="Oval 46"/>
          <p:cNvSpPr>
            <a:spLocks noChangeArrowheads="1"/>
          </p:cNvSpPr>
          <p:nvPr/>
        </p:nvSpPr>
        <p:spPr bwMode="auto">
          <a:xfrm>
            <a:off x="2443163" y="3411538"/>
            <a:ext cx="255587" cy="211137"/>
          </a:xfrm>
          <a:prstGeom prst="ellipse">
            <a:avLst/>
          </a:prstGeom>
          <a:solidFill>
            <a:srgbClr val="0000FF"/>
          </a:solidFill>
          <a:ln w="28575" algn="ctr">
            <a:solidFill>
              <a:schemeClr val="tx1"/>
            </a:solidFill>
            <a:round/>
            <a:headEnd/>
            <a:tailEnd/>
          </a:ln>
        </p:spPr>
        <p:txBody>
          <a:bodyPr wrap="none" anchor="ctr">
            <a:spAutoFit/>
          </a:bodyPr>
          <a:lstStyle/>
          <a:p>
            <a:endParaRPr lang="ru-RU">
              <a:latin typeface="Calibri" pitchFamily="34" charset="0"/>
            </a:endParaRPr>
          </a:p>
        </p:txBody>
      </p:sp>
      <p:sp>
        <p:nvSpPr>
          <p:cNvPr id="140335" name="Oval 47"/>
          <p:cNvSpPr>
            <a:spLocks noChangeArrowheads="1"/>
          </p:cNvSpPr>
          <p:nvPr/>
        </p:nvSpPr>
        <p:spPr bwMode="auto">
          <a:xfrm>
            <a:off x="2482850" y="3971925"/>
            <a:ext cx="255588" cy="211138"/>
          </a:xfrm>
          <a:prstGeom prst="ellipse">
            <a:avLst/>
          </a:prstGeom>
          <a:solidFill>
            <a:srgbClr val="0000FF"/>
          </a:solidFill>
          <a:ln w="28575" algn="ctr">
            <a:solidFill>
              <a:schemeClr val="tx1"/>
            </a:solidFill>
            <a:round/>
            <a:headEnd/>
            <a:tailEnd/>
          </a:ln>
        </p:spPr>
        <p:txBody>
          <a:bodyPr wrap="none" anchor="ctr">
            <a:spAutoFit/>
          </a:bodyPr>
          <a:lstStyle/>
          <a:p>
            <a:endParaRPr lang="ru-RU">
              <a:latin typeface="Calibri" pitchFamily="34" charset="0"/>
            </a:endParaRPr>
          </a:p>
        </p:txBody>
      </p:sp>
      <p:sp>
        <p:nvSpPr>
          <p:cNvPr id="140339" name="Text Box 51"/>
          <p:cNvSpPr txBox="1">
            <a:spLocks noChangeArrowheads="1"/>
          </p:cNvSpPr>
          <p:nvPr/>
        </p:nvSpPr>
        <p:spPr bwMode="auto">
          <a:xfrm>
            <a:off x="1371600" y="2900363"/>
            <a:ext cx="742950" cy="457200"/>
          </a:xfrm>
          <a:prstGeom prst="rect">
            <a:avLst/>
          </a:prstGeom>
          <a:solidFill>
            <a:srgbClr val="FFFF99">
              <a:alpha val="50195"/>
            </a:srgbClr>
          </a:solidFill>
          <a:ln w="9525" algn="ctr">
            <a:noFill/>
            <a:miter lim="800000"/>
            <a:headEnd/>
            <a:tailEnd/>
          </a:ln>
        </p:spPr>
        <p:txBody>
          <a:bodyPr>
            <a:spAutoFit/>
          </a:bodyPr>
          <a:lstStyle/>
          <a:p>
            <a:pPr>
              <a:spcBef>
                <a:spcPct val="50000"/>
              </a:spcBef>
            </a:pPr>
            <a:r>
              <a:rPr lang="en-US" sz="2400" b="1" i="1">
                <a:latin typeface="Symbol" pitchFamily="18" charset="2"/>
              </a:rPr>
              <a:t>t</a:t>
            </a:r>
            <a:r>
              <a:rPr lang="el-GR" sz="2400" b="1">
                <a:latin typeface="Calibri" pitchFamily="34" charset="0"/>
              </a:rPr>
              <a:t> </a:t>
            </a:r>
            <a:r>
              <a:rPr lang="en-US" sz="2000" b="1" baseline="-25000">
                <a:latin typeface="Calibri" pitchFamily="34" charset="0"/>
              </a:rPr>
              <a:t>tunn</a:t>
            </a:r>
            <a:endParaRPr lang="ru-RU" sz="2000" b="1" baseline="-25000">
              <a:latin typeface="Calibri" pitchFamily="34" charset="0"/>
            </a:endParaRPr>
          </a:p>
        </p:txBody>
      </p:sp>
      <p:sp>
        <p:nvSpPr>
          <p:cNvPr id="140340" name="Text Box 52"/>
          <p:cNvSpPr txBox="1">
            <a:spLocks noChangeArrowheads="1"/>
          </p:cNvSpPr>
          <p:nvPr/>
        </p:nvSpPr>
        <p:spPr bwMode="auto">
          <a:xfrm>
            <a:off x="3011488" y="3663950"/>
            <a:ext cx="1162050" cy="457200"/>
          </a:xfrm>
          <a:prstGeom prst="rect">
            <a:avLst/>
          </a:prstGeom>
          <a:solidFill>
            <a:srgbClr val="FFFF99">
              <a:alpha val="50195"/>
            </a:srgbClr>
          </a:solidFill>
          <a:ln w="9525" algn="ctr">
            <a:noFill/>
            <a:miter lim="800000"/>
            <a:headEnd/>
            <a:tailEnd/>
          </a:ln>
        </p:spPr>
        <p:txBody>
          <a:bodyPr>
            <a:spAutoFit/>
          </a:bodyPr>
          <a:lstStyle/>
          <a:p>
            <a:pPr>
              <a:spcBef>
                <a:spcPct val="50000"/>
              </a:spcBef>
            </a:pPr>
            <a:r>
              <a:rPr lang="en-US" sz="2400" b="1" i="1">
                <a:latin typeface="Symbol" pitchFamily="18" charset="2"/>
              </a:rPr>
              <a:t>t</a:t>
            </a:r>
            <a:r>
              <a:rPr lang="en-US" sz="2400" b="1" i="1" baseline="30000">
                <a:latin typeface="Symbol" pitchFamily="18" charset="2"/>
              </a:rPr>
              <a:t>3</a:t>
            </a:r>
            <a:r>
              <a:rPr lang="en-US" sz="2400" b="1" i="1" baseline="30000">
                <a:latin typeface="Symbol" pitchFamily="18" charset="2"/>
                <a:sym typeface="Symbol" pitchFamily="18" charset="2"/>
              </a:rPr>
              <a:t> 2</a:t>
            </a:r>
            <a:r>
              <a:rPr lang="el-GR" sz="2400" b="1">
                <a:latin typeface="Calibri" pitchFamily="34" charset="0"/>
              </a:rPr>
              <a:t> </a:t>
            </a:r>
            <a:r>
              <a:rPr lang="en-US" sz="2000" b="1" baseline="-25000">
                <a:latin typeface="Calibri" pitchFamily="34" charset="0"/>
              </a:rPr>
              <a:t>relax</a:t>
            </a:r>
            <a:endParaRPr lang="ru-RU" sz="2000" b="1" baseline="-25000">
              <a:latin typeface="Calibri" pitchFamily="34" charset="0"/>
            </a:endParaRPr>
          </a:p>
        </p:txBody>
      </p:sp>
      <p:sp>
        <p:nvSpPr>
          <p:cNvPr id="140341" name="Text Box 53"/>
          <p:cNvSpPr txBox="1">
            <a:spLocks noChangeArrowheads="1"/>
          </p:cNvSpPr>
          <p:nvPr/>
        </p:nvSpPr>
        <p:spPr bwMode="auto">
          <a:xfrm>
            <a:off x="3013075" y="4249738"/>
            <a:ext cx="1162050" cy="457200"/>
          </a:xfrm>
          <a:prstGeom prst="rect">
            <a:avLst/>
          </a:prstGeom>
          <a:solidFill>
            <a:srgbClr val="FFFF99">
              <a:alpha val="47842"/>
            </a:srgbClr>
          </a:solidFill>
          <a:ln w="9525" algn="ctr">
            <a:noFill/>
            <a:miter lim="800000"/>
            <a:headEnd/>
            <a:tailEnd/>
          </a:ln>
        </p:spPr>
        <p:txBody>
          <a:bodyPr>
            <a:spAutoFit/>
          </a:bodyPr>
          <a:lstStyle/>
          <a:p>
            <a:pPr>
              <a:spcBef>
                <a:spcPct val="50000"/>
              </a:spcBef>
            </a:pPr>
            <a:r>
              <a:rPr lang="en-US" sz="2400" b="1" i="1">
                <a:latin typeface="Symbol" pitchFamily="18" charset="2"/>
              </a:rPr>
              <a:t>t</a:t>
            </a:r>
            <a:r>
              <a:rPr lang="en-US" sz="2400" b="1" i="1" baseline="30000">
                <a:latin typeface="Symbol" pitchFamily="18" charset="2"/>
              </a:rPr>
              <a:t>2</a:t>
            </a:r>
            <a:r>
              <a:rPr lang="en-US" sz="2400" b="1" i="1" baseline="30000">
                <a:latin typeface="Symbol" pitchFamily="18" charset="2"/>
                <a:sym typeface="Symbol" pitchFamily="18" charset="2"/>
              </a:rPr>
              <a:t> 1</a:t>
            </a:r>
            <a:r>
              <a:rPr lang="el-GR" sz="2400" b="1">
                <a:latin typeface="Calibri" pitchFamily="34" charset="0"/>
              </a:rPr>
              <a:t> </a:t>
            </a:r>
            <a:r>
              <a:rPr lang="en-US" sz="2000" b="1" baseline="-25000">
                <a:latin typeface="Calibri" pitchFamily="34" charset="0"/>
              </a:rPr>
              <a:t>relax</a:t>
            </a:r>
            <a:endParaRPr lang="ru-RU" sz="2000" b="1" baseline="-25000">
              <a:latin typeface="Calibri" pitchFamily="34" charset="0"/>
            </a:endParaRPr>
          </a:p>
        </p:txBody>
      </p:sp>
      <p:sp>
        <p:nvSpPr>
          <p:cNvPr id="140344" name="Text Box 56"/>
          <p:cNvSpPr txBox="1">
            <a:spLocks noChangeArrowheads="1"/>
          </p:cNvSpPr>
          <p:nvPr/>
        </p:nvSpPr>
        <p:spPr bwMode="auto">
          <a:xfrm>
            <a:off x="177800" y="5676900"/>
            <a:ext cx="4318000" cy="669925"/>
          </a:xfrm>
          <a:prstGeom prst="rect">
            <a:avLst/>
          </a:prstGeom>
          <a:noFill/>
          <a:ln w="9525" algn="ctr">
            <a:noFill/>
            <a:miter lim="800000"/>
            <a:headEnd/>
            <a:tailEnd/>
          </a:ln>
          <a:effectLst/>
        </p:spPr>
        <p:txBody>
          <a:bodyPr>
            <a:spAutoFit/>
          </a:bodyPr>
          <a:lstStyle/>
          <a:p>
            <a:pPr fontAlgn="auto">
              <a:lnSpc>
                <a:spcPct val="70000"/>
              </a:lnSpc>
              <a:spcBef>
                <a:spcPct val="50000"/>
              </a:spcBef>
              <a:spcAft>
                <a:spcPts val="0"/>
              </a:spcAft>
              <a:defRPr/>
            </a:pPr>
            <a:r>
              <a:rPr lang="ru-RU" sz="2000" b="1" dirty="0">
                <a:solidFill>
                  <a:srgbClr val="FF3300"/>
                </a:solidFill>
                <a:effectLst>
                  <a:outerShdw blurRad="38100" dist="38100" dir="2700000" algn="tl">
                    <a:srgbClr val="C0C0C0"/>
                  </a:outerShdw>
                </a:effectLst>
                <a:latin typeface="+mn-lt"/>
              </a:rPr>
              <a:t>Для создания инверсии необходимо</a:t>
            </a:r>
            <a:r>
              <a:rPr lang="en-US" sz="2000" b="1" dirty="0">
                <a:solidFill>
                  <a:srgbClr val="FF3300"/>
                </a:solidFill>
                <a:effectLst>
                  <a:outerShdw blurRad="38100" dist="38100" dir="2700000" algn="tl">
                    <a:srgbClr val="C0C0C0"/>
                  </a:outerShdw>
                </a:effectLst>
                <a:latin typeface="+mn-lt"/>
              </a:rPr>
              <a:t>:</a:t>
            </a:r>
          </a:p>
          <a:p>
            <a:pPr algn="ctr" fontAlgn="auto">
              <a:lnSpc>
                <a:spcPct val="50000"/>
              </a:lnSpc>
              <a:spcBef>
                <a:spcPct val="50000"/>
              </a:spcBef>
              <a:spcAft>
                <a:spcPts val="0"/>
              </a:spcAft>
              <a:defRPr/>
            </a:pPr>
            <a:r>
              <a:rPr lang="en-US" sz="2400" b="1" dirty="0">
                <a:solidFill>
                  <a:srgbClr val="FF3300"/>
                </a:solidFill>
                <a:effectLst>
                  <a:outerShdw blurRad="38100" dist="38100" dir="2700000" algn="tl">
                    <a:srgbClr val="C0C0C0"/>
                  </a:outerShdw>
                </a:effectLst>
                <a:latin typeface="+mn-lt"/>
              </a:rPr>
              <a:t> </a:t>
            </a:r>
            <a:r>
              <a:rPr lang="en-US" sz="2400" b="1" i="1" dirty="0">
                <a:solidFill>
                  <a:srgbClr val="FF3300"/>
                </a:solidFill>
                <a:effectLst>
                  <a:outerShdw blurRad="38100" dist="38100" dir="2700000" algn="tl">
                    <a:srgbClr val="C0C0C0"/>
                  </a:outerShdw>
                </a:effectLst>
                <a:latin typeface="Symbol" pitchFamily="18" charset="2"/>
              </a:rPr>
              <a:t>t</a:t>
            </a:r>
            <a:r>
              <a:rPr lang="en-US" sz="2400" b="1" i="1" baseline="30000" dirty="0">
                <a:solidFill>
                  <a:srgbClr val="FF3300"/>
                </a:solidFill>
                <a:effectLst>
                  <a:outerShdw blurRad="38100" dist="38100" dir="2700000" algn="tl">
                    <a:srgbClr val="C0C0C0"/>
                  </a:outerShdw>
                </a:effectLst>
                <a:latin typeface="+mn-lt"/>
              </a:rPr>
              <a:t>2</a:t>
            </a:r>
            <a:r>
              <a:rPr lang="en-US" sz="2400" b="1" i="1" baseline="30000" dirty="0">
                <a:solidFill>
                  <a:srgbClr val="FF3300"/>
                </a:solidFill>
                <a:effectLst>
                  <a:outerShdw blurRad="38100" dist="38100" dir="2700000" algn="tl">
                    <a:srgbClr val="C0C0C0"/>
                  </a:outerShdw>
                </a:effectLst>
                <a:latin typeface="+mn-lt"/>
                <a:sym typeface="Symbol" pitchFamily="18" charset="2"/>
              </a:rPr>
              <a:t> 1</a:t>
            </a:r>
            <a:r>
              <a:rPr lang="en-US" sz="2400" b="1" baseline="30000" dirty="0">
                <a:solidFill>
                  <a:srgbClr val="FF3300"/>
                </a:solidFill>
                <a:effectLst>
                  <a:outerShdw blurRad="38100" dist="38100" dir="2700000" algn="tl">
                    <a:srgbClr val="C0C0C0"/>
                  </a:outerShdw>
                </a:effectLst>
                <a:latin typeface="+mn-lt"/>
              </a:rPr>
              <a:t> </a:t>
            </a:r>
            <a:r>
              <a:rPr lang="en-US" sz="2400" b="1" dirty="0">
                <a:solidFill>
                  <a:srgbClr val="FF3300"/>
                </a:solidFill>
                <a:effectLst>
                  <a:outerShdw blurRad="38100" dist="38100" dir="2700000" algn="tl">
                    <a:srgbClr val="C0C0C0"/>
                  </a:outerShdw>
                </a:effectLst>
                <a:latin typeface="+mn-lt"/>
              </a:rPr>
              <a:t>&lt;</a:t>
            </a:r>
            <a:r>
              <a:rPr lang="en-US" sz="2400" b="1" i="1" dirty="0">
                <a:solidFill>
                  <a:srgbClr val="FF3300"/>
                </a:solidFill>
                <a:effectLst>
                  <a:outerShdw blurRad="38100" dist="38100" dir="2700000" algn="tl">
                    <a:srgbClr val="C0C0C0"/>
                  </a:outerShdw>
                </a:effectLst>
                <a:latin typeface="+mn-lt"/>
                <a:sym typeface="Symbol" pitchFamily="18" charset="2"/>
              </a:rPr>
              <a:t> </a:t>
            </a:r>
            <a:r>
              <a:rPr lang="en-US" sz="2400" b="1" i="1" dirty="0" err="1">
                <a:solidFill>
                  <a:srgbClr val="FF3300"/>
                </a:solidFill>
                <a:effectLst>
                  <a:outerShdw blurRad="38100" dist="38100" dir="2700000" algn="tl">
                    <a:srgbClr val="C0C0C0"/>
                  </a:outerShdw>
                </a:effectLst>
                <a:latin typeface="Symbol" pitchFamily="18" charset="2"/>
              </a:rPr>
              <a:t>t</a:t>
            </a:r>
            <a:r>
              <a:rPr lang="en-US" sz="2400" b="1" i="1" baseline="-25000" dirty="0" err="1">
                <a:solidFill>
                  <a:srgbClr val="FF3300"/>
                </a:solidFill>
                <a:effectLst>
                  <a:outerShdw blurRad="38100" dist="38100" dir="2700000" algn="tl">
                    <a:srgbClr val="C0C0C0"/>
                  </a:outerShdw>
                </a:effectLst>
                <a:latin typeface="+mn-lt"/>
              </a:rPr>
              <a:t>tunn</a:t>
            </a:r>
            <a:r>
              <a:rPr lang="en-US" sz="2400" b="1" i="1" baseline="-25000">
                <a:solidFill>
                  <a:srgbClr val="FF3300"/>
                </a:solidFill>
                <a:effectLst>
                  <a:outerShdw blurRad="38100" dist="38100" dir="2700000" algn="tl">
                    <a:srgbClr val="C0C0C0"/>
                  </a:outerShdw>
                </a:effectLst>
                <a:latin typeface="+mn-lt"/>
              </a:rPr>
              <a:t> </a:t>
            </a:r>
            <a:r>
              <a:rPr lang="en-US" sz="2400" b="1" i="1">
                <a:solidFill>
                  <a:srgbClr val="FF3300"/>
                </a:solidFill>
                <a:effectLst>
                  <a:outerShdw blurRad="38100" dist="38100" dir="2700000" algn="tl">
                    <a:srgbClr val="C0C0C0"/>
                  </a:outerShdw>
                </a:effectLst>
                <a:latin typeface="+mn-lt"/>
                <a:sym typeface="Symbol" pitchFamily="18" charset="2"/>
              </a:rPr>
              <a:t>&lt;</a:t>
            </a:r>
            <a:r>
              <a:rPr lang="en-US" sz="2400" b="1" i="1">
                <a:solidFill>
                  <a:srgbClr val="FF3300"/>
                </a:solidFill>
                <a:effectLst>
                  <a:outerShdw blurRad="38100" dist="38100" dir="2700000" algn="tl">
                    <a:srgbClr val="C0C0C0"/>
                  </a:outerShdw>
                </a:effectLst>
                <a:latin typeface="Symbol" pitchFamily="18" charset="2"/>
              </a:rPr>
              <a:t>t</a:t>
            </a:r>
            <a:r>
              <a:rPr lang="en-US" sz="2400" b="1" i="1" baseline="30000">
                <a:solidFill>
                  <a:srgbClr val="FF3300"/>
                </a:solidFill>
                <a:effectLst>
                  <a:outerShdw blurRad="38100" dist="38100" dir="2700000" algn="tl">
                    <a:srgbClr val="C0C0C0"/>
                  </a:outerShdw>
                </a:effectLst>
                <a:latin typeface="+mn-lt"/>
              </a:rPr>
              <a:t>3</a:t>
            </a:r>
            <a:r>
              <a:rPr lang="en-US" sz="2400" b="1" i="1" baseline="30000">
                <a:solidFill>
                  <a:srgbClr val="FF3300"/>
                </a:solidFill>
                <a:effectLst>
                  <a:outerShdw blurRad="38100" dist="38100" dir="2700000" algn="tl">
                    <a:srgbClr val="C0C0C0"/>
                  </a:outerShdw>
                </a:effectLst>
                <a:latin typeface="+mn-lt"/>
                <a:sym typeface="Symbol" pitchFamily="18" charset="2"/>
              </a:rPr>
              <a:t> 2 </a:t>
            </a:r>
            <a:endParaRPr lang="ru-RU" sz="2400" b="1" i="1" baseline="30000" dirty="0">
              <a:solidFill>
                <a:srgbClr val="FF3300"/>
              </a:solidFill>
              <a:effectLst>
                <a:outerShdw blurRad="38100" dist="38100" dir="2700000" algn="tl">
                  <a:srgbClr val="C0C0C0"/>
                </a:outerShdw>
              </a:effectLst>
              <a:latin typeface="+mn-lt"/>
              <a:sym typeface="Symbol" pitchFamily="18" charset="2"/>
            </a:endParaRPr>
          </a:p>
        </p:txBody>
      </p:sp>
      <p:sp>
        <p:nvSpPr>
          <p:cNvPr id="140345" name="Text Box 57"/>
          <p:cNvSpPr txBox="1">
            <a:spLocks noChangeArrowheads="1"/>
          </p:cNvSpPr>
          <p:nvPr/>
        </p:nvSpPr>
        <p:spPr bwMode="auto">
          <a:xfrm>
            <a:off x="342900" y="952500"/>
            <a:ext cx="3886200" cy="400110"/>
          </a:xfrm>
          <a:prstGeom prst="rect">
            <a:avLst/>
          </a:prstGeom>
          <a:noFill/>
          <a:ln w="9525" algn="ctr">
            <a:noFill/>
            <a:miter lim="800000"/>
            <a:headEnd/>
            <a:tailEnd/>
          </a:ln>
          <a:effectLst/>
        </p:spPr>
        <p:txBody>
          <a:bodyPr>
            <a:spAutoFit/>
          </a:bodyPr>
          <a:lstStyle/>
          <a:p>
            <a:pPr algn="ctr" fontAlgn="auto">
              <a:spcBef>
                <a:spcPct val="50000"/>
              </a:spcBef>
              <a:spcAft>
                <a:spcPts val="0"/>
              </a:spcAft>
              <a:defRPr/>
            </a:pPr>
            <a:r>
              <a:rPr lang="ru-RU" sz="2000" b="1" dirty="0">
                <a:solidFill>
                  <a:schemeClr val="accent2"/>
                </a:solidFill>
                <a:effectLst>
                  <a:outerShdw blurRad="38100" dist="38100" dir="2700000" algn="tl">
                    <a:srgbClr val="C0C0C0"/>
                  </a:outerShdw>
                </a:effectLst>
                <a:latin typeface="+mn-lt"/>
              </a:rPr>
              <a:t>Для</a:t>
            </a:r>
            <a:r>
              <a:rPr lang="en-US" sz="2000" b="1" dirty="0">
                <a:solidFill>
                  <a:schemeClr val="accent2"/>
                </a:solidFill>
                <a:effectLst>
                  <a:outerShdw blurRad="38100" dist="38100" dir="2700000" algn="tl">
                    <a:srgbClr val="C0C0C0"/>
                  </a:outerShdw>
                </a:effectLst>
                <a:latin typeface="+mn-lt"/>
              </a:rPr>
              <a:t> 3-</a:t>
            </a:r>
            <a:r>
              <a:rPr lang="ru-RU" sz="2000" b="1" dirty="0">
                <a:solidFill>
                  <a:schemeClr val="accent2"/>
                </a:solidFill>
                <a:effectLst>
                  <a:outerShdw blurRad="38100" dist="38100" dir="2700000" algn="tl">
                    <a:srgbClr val="C0C0C0"/>
                  </a:outerShdw>
                </a:effectLst>
                <a:latin typeface="+mn-lt"/>
              </a:rPr>
              <a:t>уровневой</a:t>
            </a:r>
            <a:r>
              <a:rPr lang="en-US" sz="2000" b="1" dirty="0">
                <a:solidFill>
                  <a:schemeClr val="accent2"/>
                </a:solidFill>
                <a:effectLst>
                  <a:outerShdw blurRad="38100" dist="38100" dir="2700000" algn="tl">
                    <a:srgbClr val="C0C0C0"/>
                  </a:outerShdw>
                </a:effectLst>
                <a:latin typeface="+mn-lt"/>
              </a:rPr>
              <a:t> </a:t>
            </a:r>
            <a:r>
              <a:rPr lang="ru-RU" sz="2000" b="1" dirty="0" smtClean="0">
                <a:solidFill>
                  <a:schemeClr val="accent2"/>
                </a:solidFill>
                <a:effectLst>
                  <a:outerShdw blurRad="38100" dist="38100" dir="2700000" algn="tl">
                    <a:srgbClr val="C0C0C0"/>
                  </a:outerShdw>
                </a:effectLst>
                <a:latin typeface="+mn-lt"/>
              </a:rPr>
              <a:t>схемы</a:t>
            </a:r>
            <a:endParaRPr lang="ru-RU" sz="2000" b="1" dirty="0">
              <a:solidFill>
                <a:schemeClr val="accent2"/>
              </a:solidFill>
              <a:effectLst>
                <a:outerShdw blurRad="38100" dist="38100" dir="2700000" algn="tl">
                  <a:srgbClr val="C0C0C0"/>
                </a:outerShdw>
              </a:effectLst>
              <a:latin typeface="+mn-lt"/>
            </a:endParaRPr>
          </a:p>
        </p:txBody>
      </p:sp>
      <p:sp>
        <p:nvSpPr>
          <p:cNvPr id="140398" name="Text Box 110"/>
          <p:cNvSpPr txBox="1">
            <a:spLocks noChangeArrowheads="1"/>
          </p:cNvSpPr>
          <p:nvPr/>
        </p:nvSpPr>
        <p:spPr bwMode="auto">
          <a:xfrm>
            <a:off x="4495800" y="977900"/>
            <a:ext cx="4648200" cy="701675"/>
          </a:xfrm>
          <a:prstGeom prst="rect">
            <a:avLst/>
          </a:prstGeom>
          <a:noFill/>
          <a:ln w="9525" algn="ctr">
            <a:noFill/>
            <a:miter lim="800000"/>
            <a:headEnd/>
            <a:tailEnd/>
          </a:ln>
          <a:effectLst/>
        </p:spPr>
        <p:txBody>
          <a:bodyPr>
            <a:spAutoFit/>
          </a:bodyPr>
          <a:lstStyle/>
          <a:p>
            <a:pPr algn="ctr" fontAlgn="auto">
              <a:spcBef>
                <a:spcPct val="50000"/>
              </a:spcBef>
              <a:spcAft>
                <a:spcPts val="0"/>
              </a:spcAft>
              <a:defRPr/>
            </a:pPr>
            <a:r>
              <a:rPr lang="ru-RU" sz="2000" b="1">
                <a:solidFill>
                  <a:schemeClr val="accent2"/>
                </a:solidFill>
                <a:effectLst>
                  <a:outerShdw blurRad="38100" dist="38100" dir="2700000" algn="tl">
                    <a:srgbClr val="C0C0C0"/>
                  </a:outerShdw>
                </a:effectLst>
                <a:latin typeface="+mn-lt"/>
              </a:rPr>
              <a:t>Для</a:t>
            </a:r>
            <a:r>
              <a:rPr lang="en-US" sz="2000" b="1">
                <a:solidFill>
                  <a:schemeClr val="accent2"/>
                </a:solidFill>
                <a:effectLst>
                  <a:outerShdw blurRad="38100" dist="38100" dir="2700000" algn="tl">
                    <a:srgbClr val="C0C0C0"/>
                  </a:outerShdw>
                </a:effectLst>
                <a:latin typeface="+mn-lt"/>
              </a:rPr>
              <a:t> 2-</a:t>
            </a:r>
            <a:r>
              <a:rPr lang="ru-RU" sz="2000" b="1">
                <a:solidFill>
                  <a:schemeClr val="accent2"/>
                </a:solidFill>
                <a:effectLst>
                  <a:outerShdw blurRad="38100" dist="38100" dir="2700000" algn="tl">
                    <a:srgbClr val="C0C0C0"/>
                  </a:outerShdw>
                </a:effectLst>
                <a:latin typeface="+mn-lt"/>
              </a:rPr>
              <a:t>уровневой</a:t>
            </a:r>
            <a:r>
              <a:rPr lang="en-US" sz="2000" b="1">
                <a:solidFill>
                  <a:schemeClr val="accent2"/>
                </a:solidFill>
                <a:effectLst>
                  <a:outerShdw blurRad="38100" dist="38100" dir="2700000" algn="tl">
                    <a:srgbClr val="C0C0C0"/>
                  </a:outerShdw>
                </a:effectLst>
                <a:latin typeface="+mn-lt"/>
              </a:rPr>
              <a:t> </a:t>
            </a:r>
            <a:r>
              <a:rPr lang="ru-RU" sz="2000" b="1">
                <a:solidFill>
                  <a:schemeClr val="accent2"/>
                </a:solidFill>
                <a:effectLst>
                  <a:outerShdw blurRad="38100" dist="38100" dir="2700000" algn="tl">
                    <a:srgbClr val="C0C0C0"/>
                  </a:outerShdw>
                </a:effectLst>
                <a:latin typeface="+mn-lt"/>
              </a:rPr>
              <a:t>схемы</a:t>
            </a:r>
            <a:r>
              <a:rPr lang="en-US" sz="2000" b="1">
                <a:solidFill>
                  <a:schemeClr val="accent2"/>
                </a:solidFill>
                <a:effectLst>
                  <a:outerShdw blurRad="38100" dist="38100" dir="2700000" algn="tl">
                    <a:srgbClr val="C0C0C0"/>
                  </a:outerShdw>
                </a:effectLst>
                <a:latin typeface="+mn-lt"/>
              </a:rPr>
              <a:t>: </a:t>
            </a:r>
            <a:r>
              <a:rPr lang="ru-RU" sz="2000" b="1">
                <a:solidFill>
                  <a:schemeClr val="accent2"/>
                </a:solidFill>
                <a:effectLst>
                  <a:outerShdw blurRad="38100" dist="38100" dir="2700000" algn="tl">
                    <a:srgbClr val="C0C0C0"/>
                  </a:outerShdw>
                </a:effectLst>
                <a:latin typeface="+mn-lt"/>
              </a:rPr>
              <a:t>главная</a:t>
            </a:r>
            <a:r>
              <a:rPr lang="en-US" sz="2000" b="1">
                <a:solidFill>
                  <a:schemeClr val="accent2"/>
                </a:solidFill>
                <a:effectLst>
                  <a:outerShdw blurRad="38100" dist="38100" dir="2700000" algn="tl">
                    <a:srgbClr val="C0C0C0"/>
                  </a:outerShdw>
                </a:effectLst>
                <a:latin typeface="+mn-lt"/>
              </a:rPr>
              <a:t> </a:t>
            </a:r>
            <a:r>
              <a:rPr lang="ru-RU" sz="2000" b="1">
                <a:solidFill>
                  <a:schemeClr val="accent2"/>
                </a:solidFill>
                <a:effectLst>
                  <a:outerShdw blurRad="38100" dist="38100" dir="2700000" algn="tl">
                    <a:srgbClr val="C0C0C0"/>
                  </a:outerShdw>
                </a:effectLst>
                <a:latin typeface="+mn-lt"/>
              </a:rPr>
              <a:t>проб-лема – электрическая неустойчивость</a:t>
            </a:r>
          </a:p>
        </p:txBody>
      </p:sp>
      <p:sp>
        <p:nvSpPr>
          <p:cNvPr id="140400" name="Text Box 112"/>
          <p:cNvSpPr txBox="1">
            <a:spLocks noChangeArrowheads="1"/>
          </p:cNvSpPr>
          <p:nvPr/>
        </p:nvSpPr>
        <p:spPr bwMode="auto">
          <a:xfrm>
            <a:off x="4445000" y="4311650"/>
            <a:ext cx="3771900" cy="504825"/>
          </a:xfrm>
          <a:prstGeom prst="rect">
            <a:avLst/>
          </a:prstGeom>
          <a:noFill/>
          <a:ln w="9525" algn="ctr">
            <a:noFill/>
            <a:miter lim="800000"/>
            <a:headEnd/>
            <a:tailEnd/>
          </a:ln>
          <a:effectLst/>
        </p:spPr>
        <p:txBody>
          <a:bodyPr>
            <a:spAutoFit/>
          </a:bodyPr>
          <a:lstStyle/>
          <a:p>
            <a:pPr fontAlgn="auto">
              <a:lnSpc>
                <a:spcPct val="75000"/>
              </a:lnSpc>
              <a:spcBef>
                <a:spcPct val="50000"/>
              </a:spcBef>
              <a:spcAft>
                <a:spcPts val="0"/>
              </a:spcAft>
              <a:defRPr/>
            </a:pPr>
            <a:r>
              <a:rPr lang="ru-RU" b="1">
                <a:solidFill>
                  <a:srgbClr val="FF3300"/>
                </a:solidFill>
                <a:effectLst>
                  <a:outerShdw blurRad="38100" dist="38100" dir="2700000" algn="tl">
                    <a:srgbClr val="C0C0C0"/>
                  </a:outerShdw>
                </a:effectLst>
                <a:latin typeface="+mn-lt"/>
              </a:rPr>
              <a:t>Первый пик на ВАХ возникает из-за</a:t>
            </a:r>
            <a:r>
              <a:rPr lang="en-US" b="1">
                <a:latin typeface="+mn-lt"/>
              </a:rPr>
              <a:t> </a:t>
            </a:r>
            <a:r>
              <a:rPr lang="ru-RU" b="1">
                <a:solidFill>
                  <a:srgbClr val="FF3300"/>
                </a:solidFill>
                <a:effectLst>
                  <a:outerShdw blurRad="38100" dist="38100" dir="2700000" algn="tl">
                    <a:srgbClr val="C0C0C0"/>
                  </a:outerShdw>
                </a:effectLst>
                <a:latin typeface="+mn-lt"/>
              </a:rPr>
              <a:t>блоховских осцилляций электронов</a:t>
            </a:r>
          </a:p>
        </p:txBody>
      </p:sp>
      <p:sp>
        <p:nvSpPr>
          <p:cNvPr id="17439" name="Line 113"/>
          <p:cNvSpPr>
            <a:spLocks noChangeShapeType="1"/>
          </p:cNvSpPr>
          <p:nvPr/>
        </p:nvSpPr>
        <p:spPr bwMode="auto">
          <a:xfrm>
            <a:off x="4419600" y="1016000"/>
            <a:ext cx="0" cy="5600700"/>
          </a:xfrm>
          <a:prstGeom prst="line">
            <a:avLst/>
          </a:prstGeom>
          <a:noFill/>
          <a:ln w="57150">
            <a:solidFill>
              <a:srgbClr val="339966"/>
            </a:solidFill>
            <a:round/>
            <a:headEnd/>
            <a:tailEnd/>
          </a:ln>
        </p:spPr>
        <p:txBody>
          <a:bodyPr>
            <a:spAutoFit/>
          </a:bodyPr>
          <a:lstStyle/>
          <a:p>
            <a:endParaRPr lang="ru-RU"/>
          </a:p>
        </p:txBody>
      </p:sp>
      <p:grpSp>
        <p:nvGrpSpPr>
          <p:cNvPr id="3" name="Group 148"/>
          <p:cNvGrpSpPr>
            <a:grpSpLocks/>
          </p:cNvGrpSpPr>
          <p:nvPr/>
        </p:nvGrpSpPr>
        <p:grpSpPr bwMode="auto">
          <a:xfrm>
            <a:off x="7769225" y="1976438"/>
            <a:ext cx="534988" cy="477837"/>
            <a:chOff x="3323" y="2450"/>
            <a:chExt cx="337" cy="301"/>
          </a:xfrm>
        </p:grpSpPr>
        <p:grpSp>
          <p:nvGrpSpPr>
            <p:cNvPr id="17489" name="Group 149"/>
            <p:cNvGrpSpPr>
              <a:grpSpLocks/>
            </p:cNvGrpSpPr>
            <p:nvPr/>
          </p:nvGrpSpPr>
          <p:grpSpPr bwMode="auto">
            <a:xfrm>
              <a:off x="3323" y="2450"/>
              <a:ext cx="337" cy="301"/>
              <a:chOff x="570" y="1867"/>
              <a:chExt cx="337" cy="301"/>
            </a:xfrm>
          </p:grpSpPr>
          <p:sp>
            <p:nvSpPr>
              <p:cNvPr id="17491" name="Line 150"/>
              <p:cNvSpPr>
                <a:spLocks noChangeShapeType="1"/>
              </p:cNvSpPr>
              <p:nvPr/>
            </p:nvSpPr>
            <p:spPr bwMode="auto">
              <a:xfrm>
                <a:off x="570" y="2166"/>
                <a:ext cx="330" cy="2"/>
              </a:xfrm>
              <a:prstGeom prst="line">
                <a:avLst/>
              </a:prstGeom>
              <a:noFill/>
              <a:ln w="28575">
                <a:solidFill>
                  <a:srgbClr val="0000FF"/>
                </a:solidFill>
                <a:round/>
                <a:headEnd/>
                <a:tailEnd/>
              </a:ln>
            </p:spPr>
            <p:txBody>
              <a:bodyPr>
                <a:spAutoFit/>
              </a:bodyPr>
              <a:lstStyle/>
              <a:p>
                <a:endParaRPr lang="ru-RU"/>
              </a:p>
            </p:txBody>
          </p:sp>
          <p:sp>
            <p:nvSpPr>
              <p:cNvPr id="17492" name="Line 151"/>
              <p:cNvSpPr>
                <a:spLocks noChangeShapeType="1"/>
              </p:cNvSpPr>
              <p:nvPr/>
            </p:nvSpPr>
            <p:spPr bwMode="auto">
              <a:xfrm>
                <a:off x="573" y="1867"/>
                <a:ext cx="334" cy="2"/>
              </a:xfrm>
              <a:prstGeom prst="line">
                <a:avLst/>
              </a:prstGeom>
              <a:noFill/>
              <a:ln w="28575">
                <a:solidFill>
                  <a:srgbClr val="0000FF"/>
                </a:solidFill>
                <a:round/>
                <a:headEnd/>
                <a:tailEnd/>
              </a:ln>
            </p:spPr>
            <p:txBody>
              <a:bodyPr>
                <a:spAutoFit/>
              </a:bodyPr>
              <a:lstStyle/>
              <a:p>
                <a:endParaRPr lang="ru-RU"/>
              </a:p>
            </p:txBody>
          </p:sp>
        </p:grpSp>
        <p:sp>
          <p:nvSpPr>
            <p:cNvPr id="17490" name="Oval 152"/>
            <p:cNvSpPr>
              <a:spLocks noChangeArrowheads="1"/>
            </p:cNvSpPr>
            <p:nvPr/>
          </p:nvSpPr>
          <p:spPr bwMode="auto">
            <a:xfrm>
              <a:off x="3426" y="2652"/>
              <a:ext cx="114" cy="96"/>
            </a:xfrm>
            <a:prstGeom prst="ellipse">
              <a:avLst/>
            </a:prstGeom>
            <a:solidFill>
              <a:srgbClr val="0000FF"/>
            </a:solidFill>
            <a:ln w="28575" algn="ctr">
              <a:solidFill>
                <a:schemeClr val="tx1"/>
              </a:solidFill>
              <a:round/>
              <a:headEnd/>
              <a:tailEnd/>
            </a:ln>
          </p:spPr>
          <p:txBody>
            <a:bodyPr wrap="none" anchor="ctr">
              <a:spAutoFit/>
            </a:bodyPr>
            <a:lstStyle/>
            <a:p>
              <a:endParaRPr lang="ru-RU">
                <a:latin typeface="Calibri" pitchFamily="34" charset="0"/>
              </a:endParaRPr>
            </a:p>
          </p:txBody>
        </p:sp>
      </p:grpSp>
      <p:grpSp>
        <p:nvGrpSpPr>
          <p:cNvPr id="17441" name="Group 153"/>
          <p:cNvGrpSpPr>
            <a:grpSpLocks/>
          </p:cNvGrpSpPr>
          <p:nvPr/>
        </p:nvGrpSpPr>
        <p:grpSpPr bwMode="auto">
          <a:xfrm>
            <a:off x="5319713" y="1976438"/>
            <a:ext cx="1095375" cy="625475"/>
            <a:chOff x="1610" y="1576"/>
            <a:chExt cx="690" cy="394"/>
          </a:xfrm>
        </p:grpSpPr>
        <p:grpSp>
          <p:nvGrpSpPr>
            <p:cNvPr id="17484" name="Group 154"/>
            <p:cNvGrpSpPr>
              <a:grpSpLocks/>
            </p:cNvGrpSpPr>
            <p:nvPr/>
          </p:nvGrpSpPr>
          <p:grpSpPr bwMode="auto">
            <a:xfrm>
              <a:off x="1963" y="1576"/>
              <a:ext cx="337" cy="301"/>
              <a:chOff x="570" y="1867"/>
              <a:chExt cx="337" cy="301"/>
            </a:xfrm>
          </p:grpSpPr>
          <p:sp>
            <p:nvSpPr>
              <p:cNvPr id="17487" name="Line 155"/>
              <p:cNvSpPr>
                <a:spLocks noChangeShapeType="1"/>
              </p:cNvSpPr>
              <p:nvPr/>
            </p:nvSpPr>
            <p:spPr bwMode="auto">
              <a:xfrm>
                <a:off x="570" y="2166"/>
                <a:ext cx="330" cy="2"/>
              </a:xfrm>
              <a:prstGeom prst="line">
                <a:avLst/>
              </a:prstGeom>
              <a:noFill/>
              <a:ln w="28575">
                <a:solidFill>
                  <a:srgbClr val="0000FF"/>
                </a:solidFill>
                <a:round/>
                <a:headEnd/>
                <a:tailEnd/>
              </a:ln>
            </p:spPr>
            <p:txBody>
              <a:bodyPr>
                <a:spAutoFit/>
              </a:bodyPr>
              <a:lstStyle/>
              <a:p>
                <a:endParaRPr lang="ru-RU"/>
              </a:p>
            </p:txBody>
          </p:sp>
          <p:sp>
            <p:nvSpPr>
              <p:cNvPr id="17488" name="Line 156"/>
              <p:cNvSpPr>
                <a:spLocks noChangeShapeType="1"/>
              </p:cNvSpPr>
              <p:nvPr/>
            </p:nvSpPr>
            <p:spPr bwMode="auto">
              <a:xfrm>
                <a:off x="573" y="1867"/>
                <a:ext cx="334" cy="2"/>
              </a:xfrm>
              <a:prstGeom prst="line">
                <a:avLst/>
              </a:prstGeom>
              <a:noFill/>
              <a:ln w="28575">
                <a:solidFill>
                  <a:srgbClr val="0000FF"/>
                </a:solidFill>
                <a:round/>
                <a:headEnd/>
                <a:tailEnd/>
              </a:ln>
            </p:spPr>
            <p:txBody>
              <a:bodyPr>
                <a:spAutoFit/>
              </a:bodyPr>
              <a:lstStyle/>
              <a:p>
                <a:endParaRPr lang="ru-RU"/>
              </a:p>
            </p:txBody>
          </p:sp>
        </p:grpSp>
        <p:sp>
          <p:nvSpPr>
            <p:cNvPr id="17485" name="Oval 157"/>
            <p:cNvSpPr>
              <a:spLocks noChangeArrowheads="1"/>
            </p:cNvSpPr>
            <p:nvPr/>
          </p:nvSpPr>
          <p:spPr bwMode="auto">
            <a:xfrm>
              <a:off x="2041" y="1755"/>
              <a:ext cx="114" cy="96"/>
            </a:xfrm>
            <a:prstGeom prst="ellipse">
              <a:avLst/>
            </a:prstGeom>
            <a:solidFill>
              <a:srgbClr val="0000FF"/>
            </a:solidFill>
            <a:ln w="28575" algn="ctr">
              <a:solidFill>
                <a:schemeClr val="tx1"/>
              </a:solidFill>
              <a:round/>
              <a:headEnd/>
              <a:tailEnd/>
            </a:ln>
          </p:spPr>
          <p:txBody>
            <a:bodyPr wrap="none" anchor="ctr">
              <a:spAutoFit/>
            </a:bodyPr>
            <a:lstStyle/>
            <a:p>
              <a:endParaRPr lang="ru-RU">
                <a:latin typeface="Calibri" pitchFamily="34" charset="0"/>
              </a:endParaRPr>
            </a:p>
          </p:txBody>
        </p:sp>
        <p:sp>
          <p:nvSpPr>
            <p:cNvPr id="17486" name="Text Box 158"/>
            <p:cNvSpPr txBox="1">
              <a:spLocks noChangeArrowheads="1"/>
            </p:cNvSpPr>
            <p:nvPr/>
          </p:nvSpPr>
          <p:spPr bwMode="auto">
            <a:xfrm>
              <a:off x="1610" y="1758"/>
              <a:ext cx="208" cy="212"/>
            </a:xfrm>
            <a:prstGeom prst="rect">
              <a:avLst/>
            </a:prstGeom>
            <a:noFill/>
            <a:ln w="9525" algn="ctr">
              <a:noFill/>
              <a:miter lim="800000"/>
              <a:headEnd/>
              <a:tailEnd/>
            </a:ln>
          </p:spPr>
          <p:txBody>
            <a:bodyPr>
              <a:spAutoFit/>
            </a:bodyPr>
            <a:lstStyle/>
            <a:p>
              <a:pPr>
                <a:spcBef>
                  <a:spcPct val="50000"/>
                </a:spcBef>
              </a:pPr>
              <a:endParaRPr lang="ru-RU" sz="1600" b="1">
                <a:latin typeface="Calibri" pitchFamily="34" charset="0"/>
              </a:endParaRPr>
            </a:p>
          </p:txBody>
        </p:sp>
      </p:grpSp>
      <p:sp>
        <p:nvSpPr>
          <p:cNvPr id="140447" name="Line 159"/>
          <p:cNvSpPr>
            <a:spLocks noChangeShapeType="1"/>
          </p:cNvSpPr>
          <p:nvPr/>
        </p:nvSpPr>
        <p:spPr bwMode="auto">
          <a:xfrm>
            <a:off x="4606925" y="3230563"/>
            <a:ext cx="0" cy="965200"/>
          </a:xfrm>
          <a:prstGeom prst="line">
            <a:avLst/>
          </a:prstGeom>
          <a:noFill/>
          <a:ln w="19050">
            <a:solidFill>
              <a:schemeClr val="tx1"/>
            </a:solidFill>
            <a:round/>
            <a:headEnd type="stealth" w="med" len="med"/>
            <a:tailEnd/>
          </a:ln>
        </p:spPr>
        <p:txBody>
          <a:bodyPr>
            <a:spAutoFit/>
          </a:bodyPr>
          <a:lstStyle/>
          <a:p>
            <a:endParaRPr lang="ru-RU"/>
          </a:p>
        </p:txBody>
      </p:sp>
      <p:sp>
        <p:nvSpPr>
          <p:cNvPr id="140448" name="Line 160"/>
          <p:cNvSpPr>
            <a:spLocks noChangeShapeType="1"/>
          </p:cNvSpPr>
          <p:nvPr/>
        </p:nvSpPr>
        <p:spPr bwMode="auto">
          <a:xfrm flipH="1">
            <a:off x="4592638" y="4210050"/>
            <a:ext cx="2235200" cy="0"/>
          </a:xfrm>
          <a:prstGeom prst="line">
            <a:avLst/>
          </a:prstGeom>
          <a:noFill/>
          <a:ln w="19050">
            <a:solidFill>
              <a:schemeClr val="tx1"/>
            </a:solidFill>
            <a:round/>
            <a:headEnd type="triangle" w="med" len="med"/>
            <a:tailEnd/>
          </a:ln>
        </p:spPr>
        <p:txBody>
          <a:bodyPr>
            <a:spAutoFit/>
          </a:bodyPr>
          <a:lstStyle/>
          <a:p>
            <a:endParaRPr lang="ru-RU"/>
          </a:p>
        </p:txBody>
      </p:sp>
      <p:sp>
        <p:nvSpPr>
          <p:cNvPr id="140449" name="Freeform 161"/>
          <p:cNvSpPr>
            <a:spLocks/>
          </p:cNvSpPr>
          <p:nvPr/>
        </p:nvSpPr>
        <p:spPr bwMode="auto">
          <a:xfrm>
            <a:off x="4635500" y="3332163"/>
            <a:ext cx="1866900" cy="828675"/>
          </a:xfrm>
          <a:custGeom>
            <a:avLst/>
            <a:gdLst>
              <a:gd name="T0" fmla="*/ 0 w 1176"/>
              <a:gd name="T1" fmla="*/ 522 h 522"/>
              <a:gd name="T2" fmla="*/ 132 w 1176"/>
              <a:gd name="T3" fmla="*/ 144 h 522"/>
              <a:gd name="T4" fmla="*/ 264 w 1176"/>
              <a:gd name="T5" fmla="*/ 300 h 522"/>
              <a:gd name="T6" fmla="*/ 366 w 1176"/>
              <a:gd name="T7" fmla="*/ 450 h 522"/>
              <a:gd name="T8" fmla="*/ 504 w 1176"/>
              <a:gd name="T9" fmla="*/ 480 h 522"/>
              <a:gd name="T10" fmla="*/ 576 w 1176"/>
              <a:gd name="T11" fmla="*/ 456 h 522"/>
              <a:gd name="T12" fmla="*/ 636 w 1176"/>
              <a:gd name="T13" fmla="*/ 378 h 522"/>
              <a:gd name="T14" fmla="*/ 726 w 1176"/>
              <a:gd name="T15" fmla="*/ 90 h 522"/>
              <a:gd name="T16" fmla="*/ 792 w 1176"/>
              <a:gd name="T17" fmla="*/ 0 h 522"/>
              <a:gd name="T18" fmla="*/ 852 w 1176"/>
              <a:gd name="T19" fmla="*/ 90 h 522"/>
              <a:gd name="T20" fmla="*/ 930 w 1176"/>
              <a:gd name="T21" fmla="*/ 360 h 522"/>
              <a:gd name="T22" fmla="*/ 1032 w 1176"/>
              <a:gd name="T23" fmla="*/ 426 h 522"/>
              <a:gd name="T24" fmla="*/ 1176 w 1176"/>
              <a:gd name="T25" fmla="*/ 438 h 52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76"/>
              <a:gd name="T40" fmla="*/ 0 h 522"/>
              <a:gd name="T41" fmla="*/ 1176 w 1176"/>
              <a:gd name="T42" fmla="*/ 522 h 52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76" h="522">
                <a:moveTo>
                  <a:pt x="0" y="522"/>
                </a:moveTo>
                <a:cubicBezTo>
                  <a:pt x="43" y="353"/>
                  <a:pt x="88" y="181"/>
                  <a:pt x="132" y="144"/>
                </a:cubicBezTo>
                <a:cubicBezTo>
                  <a:pt x="176" y="107"/>
                  <a:pt x="225" y="249"/>
                  <a:pt x="264" y="300"/>
                </a:cubicBezTo>
                <a:cubicBezTo>
                  <a:pt x="303" y="351"/>
                  <a:pt x="326" y="420"/>
                  <a:pt x="366" y="450"/>
                </a:cubicBezTo>
                <a:cubicBezTo>
                  <a:pt x="406" y="480"/>
                  <a:pt x="469" y="479"/>
                  <a:pt x="504" y="480"/>
                </a:cubicBezTo>
                <a:cubicBezTo>
                  <a:pt x="539" y="481"/>
                  <a:pt x="554" y="473"/>
                  <a:pt x="576" y="456"/>
                </a:cubicBezTo>
                <a:cubicBezTo>
                  <a:pt x="598" y="439"/>
                  <a:pt x="611" y="439"/>
                  <a:pt x="636" y="378"/>
                </a:cubicBezTo>
                <a:cubicBezTo>
                  <a:pt x="661" y="317"/>
                  <a:pt x="700" y="153"/>
                  <a:pt x="726" y="90"/>
                </a:cubicBezTo>
                <a:cubicBezTo>
                  <a:pt x="752" y="27"/>
                  <a:pt x="771" y="0"/>
                  <a:pt x="792" y="0"/>
                </a:cubicBezTo>
                <a:cubicBezTo>
                  <a:pt x="813" y="0"/>
                  <a:pt x="829" y="30"/>
                  <a:pt x="852" y="90"/>
                </a:cubicBezTo>
                <a:cubicBezTo>
                  <a:pt x="875" y="150"/>
                  <a:pt x="900" y="304"/>
                  <a:pt x="930" y="360"/>
                </a:cubicBezTo>
                <a:cubicBezTo>
                  <a:pt x="960" y="416"/>
                  <a:pt x="991" y="413"/>
                  <a:pt x="1032" y="426"/>
                </a:cubicBezTo>
                <a:cubicBezTo>
                  <a:pt x="1073" y="439"/>
                  <a:pt x="1146" y="436"/>
                  <a:pt x="1176" y="438"/>
                </a:cubicBezTo>
              </a:path>
            </a:pathLst>
          </a:custGeom>
          <a:noFill/>
          <a:ln w="28575" cap="flat" cmpd="sng">
            <a:solidFill>
              <a:schemeClr val="tx1"/>
            </a:solidFill>
            <a:prstDash val="solid"/>
            <a:round/>
            <a:headEnd/>
            <a:tailEnd/>
          </a:ln>
        </p:spPr>
        <p:txBody>
          <a:bodyPr>
            <a:spAutoFit/>
          </a:bodyPr>
          <a:lstStyle/>
          <a:p>
            <a:endParaRPr lang="ru-RU"/>
          </a:p>
        </p:txBody>
      </p:sp>
      <p:grpSp>
        <p:nvGrpSpPr>
          <p:cNvPr id="7" name="Group 162"/>
          <p:cNvGrpSpPr>
            <a:grpSpLocks/>
          </p:cNvGrpSpPr>
          <p:nvPr/>
        </p:nvGrpSpPr>
        <p:grpSpPr bwMode="auto">
          <a:xfrm>
            <a:off x="6832600" y="1976438"/>
            <a:ext cx="534988" cy="477837"/>
            <a:chOff x="3323" y="2450"/>
            <a:chExt cx="337" cy="301"/>
          </a:xfrm>
        </p:grpSpPr>
        <p:grpSp>
          <p:nvGrpSpPr>
            <p:cNvPr id="17480" name="Group 163"/>
            <p:cNvGrpSpPr>
              <a:grpSpLocks/>
            </p:cNvGrpSpPr>
            <p:nvPr/>
          </p:nvGrpSpPr>
          <p:grpSpPr bwMode="auto">
            <a:xfrm>
              <a:off x="3323" y="2450"/>
              <a:ext cx="337" cy="301"/>
              <a:chOff x="570" y="1867"/>
              <a:chExt cx="337" cy="301"/>
            </a:xfrm>
          </p:grpSpPr>
          <p:sp>
            <p:nvSpPr>
              <p:cNvPr id="17482" name="Line 164"/>
              <p:cNvSpPr>
                <a:spLocks noChangeShapeType="1"/>
              </p:cNvSpPr>
              <p:nvPr/>
            </p:nvSpPr>
            <p:spPr bwMode="auto">
              <a:xfrm>
                <a:off x="570" y="2166"/>
                <a:ext cx="330" cy="2"/>
              </a:xfrm>
              <a:prstGeom prst="line">
                <a:avLst/>
              </a:prstGeom>
              <a:noFill/>
              <a:ln w="28575">
                <a:solidFill>
                  <a:srgbClr val="0000FF"/>
                </a:solidFill>
                <a:round/>
                <a:headEnd/>
                <a:tailEnd/>
              </a:ln>
            </p:spPr>
            <p:txBody>
              <a:bodyPr>
                <a:spAutoFit/>
              </a:bodyPr>
              <a:lstStyle/>
              <a:p>
                <a:endParaRPr lang="ru-RU"/>
              </a:p>
            </p:txBody>
          </p:sp>
          <p:sp>
            <p:nvSpPr>
              <p:cNvPr id="17483" name="Line 165"/>
              <p:cNvSpPr>
                <a:spLocks noChangeShapeType="1"/>
              </p:cNvSpPr>
              <p:nvPr/>
            </p:nvSpPr>
            <p:spPr bwMode="auto">
              <a:xfrm>
                <a:off x="573" y="1867"/>
                <a:ext cx="334" cy="2"/>
              </a:xfrm>
              <a:prstGeom prst="line">
                <a:avLst/>
              </a:prstGeom>
              <a:noFill/>
              <a:ln w="28575">
                <a:solidFill>
                  <a:srgbClr val="0000FF"/>
                </a:solidFill>
                <a:round/>
                <a:headEnd/>
                <a:tailEnd/>
              </a:ln>
            </p:spPr>
            <p:txBody>
              <a:bodyPr>
                <a:spAutoFit/>
              </a:bodyPr>
              <a:lstStyle/>
              <a:p>
                <a:endParaRPr lang="ru-RU"/>
              </a:p>
            </p:txBody>
          </p:sp>
        </p:grpSp>
        <p:sp>
          <p:nvSpPr>
            <p:cNvPr id="17481" name="Oval 166"/>
            <p:cNvSpPr>
              <a:spLocks noChangeArrowheads="1"/>
            </p:cNvSpPr>
            <p:nvPr/>
          </p:nvSpPr>
          <p:spPr bwMode="auto">
            <a:xfrm>
              <a:off x="3426" y="2652"/>
              <a:ext cx="114" cy="96"/>
            </a:xfrm>
            <a:prstGeom prst="ellipse">
              <a:avLst/>
            </a:prstGeom>
            <a:solidFill>
              <a:srgbClr val="0000FF"/>
            </a:solidFill>
            <a:ln w="28575" algn="ctr">
              <a:solidFill>
                <a:schemeClr val="tx1"/>
              </a:solidFill>
              <a:round/>
              <a:headEnd/>
              <a:tailEnd/>
            </a:ln>
          </p:spPr>
          <p:txBody>
            <a:bodyPr wrap="none" anchor="ctr">
              <a:spAutoFit/>
            </a:bodyPr>
            <a:lstStyle/>
            <a:p>
              <a:endParaRPr lang="ru-RU">
                <a:latin typeface="Calibri" pitchFamily="34" charset="0"/>
              </a:endParaRPr>
            </a:p>
          </p:txBody>
        </p:sp>
      </p:grpSp>
      <p:sp>
        <p:nvSpPr>
          <p:cNvPr id="140455" name="Line 167"/>
          <p:cNvSpPr>
            <a:spLocks noChangeShapeType="1"/>
          </p:cNvSpPr>
          <p:nvPr/>
        </p:nvSpPr>
        <p:spPr bwMode="auto">
          <a:xfrm>
            <a:off x="5895975" y="1760538"/>
            <a:ext cx="0" cy="1008062"/>
          </a:xfrm>
          <a:prstGeom prst="line">
            <a:avLst/>
          </a:prstGeom>
          <a:noFill/>
          <a:ln w="28575">
            <a:solidFill>
              <a:schemeClr val="tx1"/>
            </a:solidFill>
            <a:round/>
            <a:headEnd/>
            <a:tailEnd/>
          </a:ln>
        </p:spPr>
        <p:txBody>
          <a:bodyPr/>
          <a:lstStyle/>
          <a:p>
            <a:endParaRPr lang="ru-RU"/>
          </a:p>
        </p:txBody>
      </p:sp>
      <p:sp>
        <p:nvSpPr>
          <p:cNvPr id="140456" name="Line 168"/>
          <p:cNvSpPr>
            <a:spLocks noChangeShapeType="1"/>
          </p:cNvSpPr>
          <p:nvPr/>
        </p:nvSpPr>
        <p:spPr bwMode="auto">
          <a:xfrm>
            <a:off x="6400800" y="1760538"/>
            <a:ext cx="0" cy="1008062"/>
          </a:xfrm>
          <a:prstGeom prst="line">
            <a:avLst/>
          </a:prstGeom>
          <a:noFill/>
          <a:ln w="28575">
            <a:solidFill>
              <a:schemeClr val="tx1"/>
            </a:solidFill>
            <a:round/>
            <a:headEnd/>
            <a:tailEnd/>
          </a:ln>
        </p:spPr>
        <p:txBody>
          <a:bodyPr/>
          <a:lstStyle/>
          <a:p>
            <a:endParaRPr lang="ru-RU"/>
          </a:p>
        </p:txBody>
      </p:sp>
      <p:sp>
        <p:nvSpPr>
          <p:cNvPr id="140457" name="Line 169"/>
          <p:cNvSpPr>
            <a:spLocks noChangeShapeType="1"/>
          </p:cNvSpPr>
          <p:nvPr/>
        </p:nvSpPr>
        <p:spPr bwMode="auto">
          <a:xfrm>
            <a:off x="6832600" y="1760538"/>
            <a:ext cx="0" cy="1008062"/>
          </a:xfrm>
          <a:prstGeom prst="line">
            <a:avLst/>
          </a:prstGeom>
          <a:noFill/>
          <a:ln w="28575">
            <a:solidFill>
              <a:schemeClr val="tx1"/>
            </a:solidFill>
            <a:round/>
            <a:headEnd/>
            <a:tailEnd/>
          </a:ln>
        </p:spPr>
        <p:txBody>
          <a:bodyPr/>
          <a:lstStyle/>
          <a:p>
            <a:endParaRPr lang="ru-RU"/>
          </a:p>
        </p:txBody>
      </p:sp>
      <p:sp>
        <p:nvSpPr>
          <p:cNvPr id="140458" name="Line 170"/>
          <p:cNvSpPr>
            <a:spLocks noChangeShapeType="1"/>
          </p:cNvSpPr>
          <p:nvPr/>
        </p:nvSpPr>
        <p:spPr bwMode="auto">
          <a:xfrm>
            <a:off x="7335838" y="1760538"/>
            <a:ext cx="0" cy="1008062"/>
          </a:xfrm>
          <a:prstGeom prst="line">
            <a:avLst/>
          </a:prstGeom>
          <a:noFill/>
          <a:ln w="28575">
            <a:solidFill>
              <a:schemeClr val="tx1"/>
            </a:solidFill>
            <a:round/>
            <a:headEnd/>
            <a:tailEnd/>
          </a:ln>
        </p:spPr>
        <p:txBody>
          <a:bodyPr/>
          <a:lstStyle/>
          <a:p>
            <a:endParaRPr lang="ru-RU"/>
          </a:p>
        </p:txBody>
      </p:sp>
      <p:sp>
        <p:nvSpPr>
          <p:cNvPr id="140459" name="Line 171"/>
          <p:cNvSpPr>
            <a:spLocks noChangeShapeType="1"/>
          </p:cNvSpPr>
          <p:nvPr/>
        </p:nvSpPr>
        <p:spPr bwMode="auto">
          <a:xfrm>
            <a:off x="7769225" y="1760538"/>
            <a:ext cx="0" cy="1008062"/>
          </a:xfrm>
          <a:prstGeom prst="line">
            <a:avLst/>
          </a:prstGeom>
          <a:noFill/>
          <a:ln w="28575">
            <a:solidFill>
              <a:schemeClr val="tx1"/>
            </a:solidFill>
            <a:round/>
            <a:headEnd/>
            <a:tailEnd/>
          </a:ln>
        </p:spPr>
        <p:txBody>
          <a:bodyPr/>
          <a:lstStyle/>
          <a:p>
            <a:endParaRPr lang="ru-RU"/>
          </a:p>
        </p:txBody>
      </p:sp>
      <p:sp>
        <p:nvSpPr>
          <p:cNvPr id="140460" name="Line 172"/>
          <p:cNvSpPr>
            <a:spLocks noChangeShapeType="1"/>
          </p:cNvSpPr>
          <p:nvPr/>
        </p:nvSpPr>
        <p:spPr bwMode="auto">
          <a:xfrm>
            <a:off x="8285163" y="1760538"/>
            <a:ext cx="0" cy="1008062"/>
          </a:xfrm>
          <a:prstGeom prst="line">
            <a:avLst/>
          </a:prstGeom>
          <a:noFill/>
          <a:ln w="28575">
            <a:solidFill>
              <a:schemeClr val="tx1"/>
            </a:solidFill>
            <a:round/>
            <a:headEnd/>
            <a:tailEnd/>
          </a:ln>
        </p:spPr>
        <p:txBody>
          <a:bodyPr/>
          <a:lstStyle/>
          <a:p>
            <a:endParaRPr lang="ru-RU"/>
          </a:p>
        </p:txBody>
      </p:sp>
      <p:sp>
        <p:nvSpPr>
          <p:cNvPr id="140461" name="Line 173"/>
          <p:cNvSpPr>
            <a:spLocks noChangeShapeType="1"/>
          </p:cNvSpPr>
          <p:nvPr/>
        </p:nvSpPr>
        <p:spPr bwMode="auto">
          <a:xfrm>
            <a:off x="6832600" y="2768600"/>
            <a:ext cx="504825" cy="0"/>
          </a:xfrm>
          <a:prstGeom prst="line">
            <a:avLst/>
          </a:prstGeom>
          <a:noFill/>
          <a:ln w="28575">
            <a:solidFill>
              <a:schemeClr val="tx1"/>
            </a:solidFill>
            <a:round/>
            <a:headEnd/>
            <a:tailEnd/>
          </a:ln>
        </p:spPr>
        <p:txBody>
          <a:bodyPr/>
          <a:lstStyle/>
          <a:p>
            <a:endParaRPr lang="ru-RU"/>
          </a:p>
        </p:txBody>
      </p:sp>
      <p:sp>
        <p:nvSpPr>
          <p:cNvPr id="140462" name="Line 174"/>
          <p:cNvSpPr>
            <a:spLocks noChangeShapeType="1"/>
          </p:cNvSpPr>
          <p:nvPr/>
        </p:nvSpPr>
        <p:spPr bwMode="auto">
          <a:xfrm>
            <a:off x="7769225" y="2768600"/>
            <a:ext cx="504825" cy="0"/>
          </a:xfrm>
          <a:prstGeom prst="line">
            <a:avLst/>
          </a:prstGeom>
          <a:noFill/>
          <a:ln w="28575">
            <a:solidFill>
              <a:schemeClr val="tx1"/>
            </a:solidFill>
            <a:round/>
            <a:headEnd/>
            <a:tailEnd/>
          </a:ln>
        </p:spPr>
        <p:txBody>
          <a:bodyPr/>
          <a:lstStyle/>
          <a:p>
            <a:endParaRPr lang="ru-RU"/>
          </a:p>
        </p:txBody>
      </p:sp>
      <p:sp>
        <p:nvSpPr>
          <p:cNvPr id="140463" name="Line 175"/>
          <p:cNvSpPr>
            <a:spLocks noChangeShapeType="1"/>
          </p:cNvSpPr>
          <p:nvPr/>
        </p:nvSpPr>
        <p:spPr bwMode="auto">
          <a:xfrm>
            <a:off x="6400800" y="1760538"/>
            <a:ext cx="431800" cy="0"/>
          </a:xfrm>
          <a:prstGeom prst="line">
            <a:avLst/>
          </a:prstGeom>
          <a:noFill/>
          <a:ln w="28575">
            <a:solidFill>
              <a:schemeClr val="tx1"/>
            </a:solidFill>
            <a:round/>
            <a:headEnd/>
            <a:tailEnd/>
          </a:ln>
        </p:spPr>
        <p:txBody>
          <a:bodyPr/>
          <a:lstStyle/>
          <a:p>
            <a:endParaRPr lang="ru-RU"/>
          </a:p>
        </p:txBody>
      </p:sp>
      <p:sp>
        <p:nvSpPr>
          <p:cNvPr id="140464" name="Line 176"/>
          <p:cNvSpPr>
            <a:spLocks noChangeShapeType="1"/>
          </p:cNvSpPr>
          <p:nvPr/>
        </p:nvSpPr>
        <p:spPr bwMode="auto">
          <a:xfrm>
            <a:off x="7335838" y="1760538"/>
            <a:ext cx="431800" cy="0"/>
          </a:xfrm>
          <a:prstGeom prst="line">
            <a:avLst/>
          </a:prstGeom>
          <a:noFill/>
          <a:ln w="28575">
            <a:solidFill>
              <a:schemeClr val="tx1"/>
            </a:solidFill>
            <a:round/>
            <a:headEnd/>
            <a:tailEnd/>
          </a:ln>
        </p:spPr>
        <p:txBody>
          <a:bodyPr/>
          <a:lstStyle/>
          <a:p>
            <a:endParaRPr lang="ru-RU"/>
          </a:p>
        </p:txBody>
      </p:sp>
      <p:sp>
        <p:nvSpPr>
          <p:cNvPr id="140465" name="Text Box 177"/>
          <p:cNvSpPr txBox="1">
            <a:spLocks noChangeArrowheads="1"/>
          </p:cNvSpPr>
          <p:nvPr/>
        </p:nvSpPr>
        <p:spPr bwMode="auto">
          <a:xfrm>
            <a:off x="7335838" y="1831975"/>
            <a:ext cx="360362" cy="336550"/>
          </a:xfrm>
          <a:prstGeom prst="rect">
            <a:avLst/>
          </a:prstGeom>
          <a:noFill/>
          <a:ln w="9525">
            <a:noFill/>
            <a:miter lim="800000"/>
            <a:headEnd/>
            <a:tailEnd/>
          </a:ln>
        </p:spPr>
        <p:txBody>
          <a:bodyPr>
            <a:spAutoFit/>
          </a:bodyPr>
          <a:lstStyle/>
          <a:p>
            <a:pPr>
              <a:spcBef>
                <a:spcPct val="50000"/>
              </a:spcBef>
            </a:pPr>
            <a:r>
              <a:rPr lang="ru-RU" sz="1600" b="1"/>
              <a:t>2</a:t>
            </a:r>
          </a:p>
        </p:txBody>
      </p:sp>
      <p:sp>
        <p:nvSpPr>
          <p:cNvPr id="140466" name="Line 178"/>
          <p:cNvSpPr>
            <a:spLocks noChangeShapeType="1"/>
          </p:cNvSpPr>
          <p:nvPr/>
        </p:nvSpPr>
        <p:spPr bwMode="auto">
          <a:xfrm>
            <a:off x="5895975" y="2759075"/>
            <a:ext cx="504825" cy="0"/>
          </a:xfrm>
          <a:prstGeom prst="line">
            <a:avLst/>
          </a:prstGeom>
          <a:noFill/>
          <a:ln w="28575">
            <a:solidFill>
              <a:schemeClr val="tx1"/>
            </a:solidFill>
            <a:round/>
            <a:headEnd/>
            <a:tailEnd/>
          </a:ln>
        </p:spPr>
        <p:txBody>
          <a:bodyPr/>
          <a:lstStyle/>
          <a:p>
            <a:endParaRPr lang="ru-RU"/>
          </a:p>
        </p:txBody>
      </p:sp>
      <p:sp>
        <p:nvSpPr>
          <p:cNvPr id="17458" name="Text Box 179"/>
          <p:cNvSpPr txBox="1">
            <a:spLocks noChangeArrowheads="1"/>
          </p:cNvSpPr>
          <p:nvPr/>
        </p:nvSpPr>
        <p:spPr bwMode="auto">
          <a:xfrm>
            <a:off x="5464175" y="2192338"/>
            <a:ext cx="287338" cy="336550"/>
          </a:xfrm>
          <a:prstGeom prst="rect">
            <a:avLst/>
          </a:prstGeom>
          <a:noFill/>
          <a:ln w="9525">
            <a:noFill/>
            <a:miter lim="800000"/>
            <a:headEnd/>
            <a:tailEnd/>
          </a:ln>
        </p:spPr>
        <p:txBody>
          <a:bodyPr>
            <a:spAutoFit/>
          </a:bodyPr>
          <a:lstStyle/>
          <a:p>
            <a:pPr>
              <a:spcBef>
                <a:spcPct val="50000"/>
              </a:spcBef>
            </a:pPr>
            <a:r>
              <a:rPr lang="ru-RU" sz="1600" b="1"/>
              <a:t>1</a:t>
            </a:r>
          </a:p>
        </p:txBody>
      </p:sp>
      <p:grpSp>
        <p:nvGrpSpPr>
          <p:cNvPr id="9" name="Group 180"/>
          <p:cNvGrpSpPr>
            <a:grpSpLocks/>
          </p:cNvGrpSpPr>
          <p:nvPr/>
        </p:nvGrpSpPr>
        <p:grpSpPr bwMode="auto">
          <a:xfrm>
            <a:off x="5895975" y="1616075"/>
            <a:ext cx="2378075" cy="2447925"/>
            <a:chOff x="748" y="2251"/>
            <a:chExt cx="1498" cy="1542"/>
          </a:xfrm>
        </p:grpSpPr>
        <p:sp>
          <p:nvSpPr>
            <p:cNvPr id="17469" name="Line 181"/>
            <p:cNvSpPr>
              <a:spLocks noChangeShapeType="1"/>
            </p:cNvSpPr>
            <p:nvPr/>
          </p:nvSpPr>
          <p:spPr bwMode="auto">
            <a:xfrm>
              <a:off x="2245" y="3158"/>
              <a:ext cx="1" cy="635"/>
            </a:xfrm>
            <a:prstGeom prst="line">
              <a:avLst/>
            </a:prstGeom>
            <a:noFill/>
            <a:ln w="28575">
              <a:solidFill>
                <a:schemeClr val="tx1"/>
              </a:solidFill>
              <a:round/>
              <a:headEnd/>
              <a:tailEnd/>
            </a:ln>
          </p:spPr>
          <p:txBody>
            <a:bodyPr/>
            <a:lstStyle/>
            <a:p>
              <a:endParaRPr lang="ru-RU"/>
            </a:p>
          </p:txBody>
        </p:sp>
        <p:sp>
          <p:nvSpPr>
            <p:cNvPr id="17470" name="Line 182"/>
            <p:cNvSpPr>
              <a:spLocks noChangeShapeType="1"/>
            </p:cNvSpPr>
            <p:nvPr/>
          </p:nvSpPr>
          <p:spPr bwMode="auto">
            <a:xfrm>
              <a:off x="1927" y="3612"/>
              <a:ext cx="318" cy="181"/>
            </a:xfrm>
            <a:prstGeom prst="line">
              <a:avLst/>
            </a:prstGeom>
            <a:noFill/>
            <a:ln w="28575">
              <a:solidFill>
                <a:schemeClr val="tx1"/>
              </a:solidFill>
              <a:round/>
              <a:headEnd/>
              <a:tailEnd/>
            </a:ln>
          </p:spPr>
          <p:txBody>
            <a:bodyPr/>
            <a:lstStyle/>
            <a:p>
              <a:endParaRPr lang="ru-RU"/>
            </a:p>
          </p:txBody>
        </p:sp>
        <p:sp>
          <p:nvSpPr>
            <p:cNvPr id="17471" name="Line 183"/>
            <p:cNvSpPr>
              <a:spLocks noChangeShapeType="1"/>
            </p:cNvSpPr>
            <p:nvPr/>
          </p:nvSpPr>
          <p:spPr bwMode="auto">
            <a:xfrm>
              <a:off x="748" y="2251"/>
              <a:ext cx="1" cy="635"/>
            </a:xfrm>
            <a:prstGeom prst="line">
              <a:avLst/>
            </a:prstGeom>
            <a:noFill/>
            <a:ln w="28575">
              <a:solidFill>
                <a:schemeClr val="tx1"/>
              </a:solidFill>
              <a:round/>
              <a:headEnd/>
              <a:tailEnd/>
            </a:ln>
          </p:spPr>
          <p:txBody>
            <a:bodyPr/>
            <a:lstStyle/>
            <a:p>
              <a:endParaRPr lang="ru-RU"/>
            </a:p>
          </p:txBody>
        </p:sp>
        <p:sp>
          <p:nvSpPr>
            <p:cNvPr id="17472" name="Line 184"/>
            <p:cNvSpPr>
              <a:spLocks noChangeShapeType="1"/>
            </p:cNvSpPr>
            <p:nvPr/>
          </p:nvSpPr>
          <p:spPr bwMode="auto">
            <a:xfrm>
              <a:off x="1066" y="2432"/>
              <a:ext cx="1" cy="635"/>
            </a:xfrm>
            <a:prstGeom prst="line">
              <a:avLst/>
            </a:prstGeom>
            <a:noFill/>
            <a:ln w="28575">
              <a:solidFill>
                <a:schemeClr val="tx1"/>
              </a:solidFill>
              <a:round/>
              <a:headEnd/>
              <a:tailEnd/>
            </a:ln>
          </p:spPr>
          <p:txBody>
            <a:bodyPr/>
            <a:lstStyle/>
            <a:p>
              <a:endParaRPr lang="ru-RU"/>
            </a:p>
          </p:txBody>
        </p:sp>
        <p:sp>
          <p:nvSpPr>
            <p:cNvPr id="17473" name="Line 185"/>
            <p:cNvSpPr>
              <a:spLocks noChangeShapeType="1"/>
            </p:cNvSpPr>
            <p:nvPr/>
          </p:nvSpPr>
          <p:spPr bwMode="auto">
            <a:xfrm>
              <a:off x="1655" y="2795"/>
              <a:ext cx="1" cy="635"/>
            </a:xfrm>
            <a:prstGeom prst="line">
              <a:avLst/>
            </a:prstGeom>
            <a:noFill/>
            <a:ln w="28575">
              <a:solidFill>
                <a:schemeClr val="tx1"/>
              </a:solidFill>
              <a:round/>
              <a:headEnd/>
              <a:tailEnd/>
            </a:ln>
          </p:spPr>
          <p:txBody>
            <a:bodyPr/>
            <a:lstStyle/>
            <a:p>
              <a:endParaRPr lang="ru-RU"/>
            </a:p>
          </p:txBody>
        </p:sp>
        <p:sp>
          <p:nvSpPr>
            <p:cNvPr id="17474" name="Line 186"/>
            <p:cNvSpPr>
              <a:spLocks noChangeShapeType="1"/>
            </p:cNvSpPr>
            <p:nvPr/>
          </p:nvSpPr>
          <p:spPr bwMode="auto">
            <a:xfrm>
              <a:off x="1927" y="2976"/>
              <a:ext cx="1" cy="635"/>
            </a:xfrm>
            <a:prstGeom prst="line">
              <a:avLst/>
            </a:prstGeom>
            <a:noFill/>
            <a:ln w="28575">
              <a:solidFill>
                <a:schemeClr val="tx1"/>
              </a:solidFill>
              <a:round/>
              <a:headEnd/>
              <a:tailEnd/>
            </a:ln>
          </p:spPr>
          <p:txBody>
            <a:bodyPr/>
            <a:lstStyle/>
            <a:p>
              <a:endParaRPr lang="ru-RU"/>
            </a:p>
          </p:txBody>
        </p:sp>
        <p:sp>
          <p:nvSpPr>
            <p:cNvPr id="17475" name="Line 187"/>
            <p:cNvSpPr>
              <a:spLocks noChangeShapeType="1"/>
            </p:cNvSpPr>
            <p:nvPr/>
          </p:nvSpPr>
          <p:spPr bwMode="auto">
            <a:xfrm>
              <a:off x="748" y="2886"/>
              <a:ext cx="318" cy="181"/>
            </a:xfrm>
            <a:prstGeom prst="line">
              <a:avLst/>
            </a:prstGeom>
            <a:noFill/>
            <a:ln w="28575">
              <a:solidFill>
                <a:schemeClr val="tx1"/>
              </a:solidFill>
              <a:round/>
              <a:headEnd/>
              <a:tailEnd/>
            </a:ln>
          </p:spPr>
          <p:txBody>
            <a:bodyPr/>
            <a:lstStyle/>
            <a:p>
              <a:endParaRPr lang="ru-RU"/>
            </a:p>
          </p:txBody>
        </p:sp>
        <p:sp>
          <p:nvSpPr>
            <p:cNvPr id="17476" name="Line 188"/>
            <p:cNvSpPr>
              <a:spLocks noChangeShapeType="1"/>
            </p:cNvSpPr>
            <p:nvPr/>
          </p:nvSpPr>
          <p:spPr bwMode="auto">
            <a:xfrm>
              <a:off x="1338" y="3249"/>
              <a:ext cx="317" cy="181"/>
            </a:xfrm>
            <a:prstGeom prst="line">
              <a:avLst/>
            </a:prstGeom>
            <a:noFill/>
            <a:ln w="28575">
              <a:solidFill>
                <a:schemeClr val="tx1"/>
              </a:solidFill>
              <a:round/>
              <a:headEnd/>
              <a:tailEnd/>
            </a:ln>
          </p:spPr>
          <p:txBody>
            <a:bodyPr/>
            <a:lstStyle/>
            <a:p>
              <a:endParaRPr lang="ru-RU"/>
            </a:p>
          </p:txBody>
        </p:sp>
        <p:sp>
          <p:nvSpPr>
            <p:cNvPr id="17477" name="Line 189"/>
            <p:cNvSpPr>
              <a:spLocks noChangeShapeType="1"/>
            </p:cNvSpPr>
            <p:nvPr/>
          </p:nvSpPr>
          <p:spPr bwMode="auto">
            <a:xfrm>
              <a:off x="1066" y="2432"/>
              <a:ext cx="272" cy="182"/>
            </a:xfrm>
            <a:prstGeom prst="line">
              <a:avLst/>
            </a:prstGeom>
            <a:noFill/>
            <a:ln w="28575">
              <a:solidFill>
                <a:schemeClr val="tx1"/>
              </a:solidFill>
              <a:round/>
              <a:headEnd/>
              <a:tailEnd/>
            </a:ln>
          </p:spPr>
          <p:txBody>
            <a:bodyPr/>
            <a:lstStyle/>
            <a:p>
              <a:endParaRPr lang="ru-RU"/>
            </a:p>
          </p:txBody>
        </p:sp>
        <p:sp>
          <p:nvSpPr>
            <p:cNvPr id="17478" name="Line 190"/>
            <p:cNvSpPr>
              <a:spLocks noChangeShapeType="1"/>
            </p:cNvSpPr>
            <p:nvPr/>
          </p:nvSpPr>
          <p:spPr bwMode="auto">
            <a:xfrm>
              <a:off x="1338" y="2614"/>
              <a:ext cx="1" cy="635"/>
            </a:xfrm>
            <a:prstGeom prst="line">
              <a:avLst/>
            </a:prstGeom>
            <a:noFill/>
            <a:ln w="28575">
              <a:solidFill>
                <a:schemeClr val="tx1"/>
              </a:solidFill>
              <a:round/>
              <a:headEnd/>
              <a:tailEnd/>
            </a:ln>
          </p:spPr>
          <p:txBody>
            <a:bodyPr/>
            <a:lstStyle/>
            <a:p>
              <a:endParaRPr lang="ru-RU"/>
            </a:p>
          </p:txBody>
        </p:sp>
        <p:sp>
          <p:nvSpPr>
            <p:cNvPr id="17479" name="Line 191"/>
            <p:cNvSpPr>
              <a:spLocks noChangeShapeType="1"/>
            </p:cNvSpPr>
            <p:nvPr/>
          </p:nvSpPr>
          <p:spPr bwMode="auto">
            <a:xfrm>
              <a:off x="1655" y="2795"/>
              <a:ext cx="272" cy="182"/>
            </a:xfrm>
            <a:prstGeom prst="line">
              <a:avLst/>
            </a:prstGeom>
            <a:noFill/>
            <a:ln w="28575">
              <a:solidFill>
                <a:schemeClr val="tx1"/>
              </a:solidFill>
              <a:round/>
              <a:headEnd/>
              <a:tailEnd/>
            </a:ln>
          </p:spPr>
          <p:txBody>
            <a:bodyPr/>
            <a:lstStyle/>
            <a:p>
              <a:endParaRPr lang="ru-RU"/>
            </a:p>
          </p:txBody>
        </p:sp>
      </p:grpSp>
      <p:sp>
        <p:nvSpPr>
          <p:cNvPr id="140480" name="Text Box 192"/>
          <p:cNvSpPr txBox="1">
            <a:spLocks noChangeArrowheads="1"/>
          </p:cNvSpPr>
          <p:nvPr/>
        </p:nvSpPr>
        <p:spPr bwMode="auto">
          <a:xfrm>
            <a:off x="4635500" y="2870200"/>
            <a:ext cx="342900" cy="366713"/>
          </a:xfrm>
          <a:prstGeom prst="rect">
            <a:avLst/>
          </a:prstGeom>
          <a:noFill/>
          <a:ln w="9525" algn="ctr">
            <a:noFill/>
            <a:miter lim="800000"/>
            <a:headEnd/>
            <a:tailEnd/>
          </a:ln>
        </p:spPr>
        <p:txBody>
          <a:bodyPr>
            <a:spAutoFit/>
          </a:bodyPr>
          <a:lstStyle/>
          <a:p>
            <a:pPr>
              <a:spcBef>
                <a:spcPct val="50000"/>
              </a:spcBef>
            </a:pPr>
            <a:r>
              <a:rPr lang="en-US" b="1">
                <a:latin typeface="Calibri" pitchFamily="34" charset="0"/>
              </a:rPr>
              <a:t>I</a:t>
            </a:r>
            <a:endParaRPr lang="ru-RU" b="1">
              <a:latin typeface="Calibri" pitchFamily="34" charset="0"/>
            </a:endParaRPr>
          </a:p>
        </p:txBody>
      </p:sp>
      <p:sp>
        <p:nvSpPr>
          <p:cNvPr id="140481" name="Text Box 193"/>
          <p:cNvSpPr txBox="1">
            <a:spLocks noChangeArrowheads="1"/>
          </p:cNvSpPr>
          <p:nvPr/>
        </p:nvSpPr>
        <p:spPr bwMode="auto">
          <a:xfrm>
            <a:off x="6832600" y="3835400"/>
            <a:ext cx="431800" cy="366713"/>
          </a:xfrm>
          <a:prstGeom prst="rect">
            <a:avLst/>
          </a:prstGeom>
          <a:noFill/>
          <a:ln w="9525" algn="ctr">
            <a:noFill/>
            <a:miter lim="800000"/>
            <a:headEnd/>
            <a:tailEnd/>
          </a:ln>
        </p:spPr>
        <p:txBody>
          <a:bodyPr>
            <a:spAutoFit/>
          </a:bodyPr>
          <a:lstStyle/>
          <a:p>
            <a:pPr>
              <a:spcBef>
                <a:spcPct val="50000"/>
              </a:spcBef>
            </a:pPr>
            <a:r>
              <a:rPr lang="en-US" b="1">
                <a:latin typeface="Calibri" pitchFamily="34" charset="0"/>
              </a:rPr>
              <a:t>V</a:t>
            </a:r>
            <a:endParaRPr lang="ru-RU" b="1">
              <a:latin typeface="Calibri" pitchFamily="34" charset="0"/>
            </a:endParaRPr>
          </a:p>
        </p:txBody>
      </p:sp>
      <p:sp>
        <p:nvSpPr>
          <p:cNvPr id="140482" name="Text Box 194"/>
          <p:cNvSpPr txBox="1">
            <a:spLocks noChangeArrowheads="1"/>
          </p:cNvSpPr>
          <p:nvPr/>
        </p:nvSpPr>
        <p:spPr bwMode="auto">
          <a:xfrm>
            <a:off x="4470400" y="4851400"/>
            <a:ext cx="4673600" cy="504825"/>
          </a:xfrm>
          <a:prstGeom prst="rect">
            <a:avLst/>
          </a:prstGeom>
          <a:noFill/>
          <a:ln w="9525" algn="ctr">
            <a:noFill/>
            <a:miter lim="800000"/>
            <a:headEnd/>
            <a:tailEnd/>
          </a:ln>
          <a:effectLst/>
        </p:spPr>
        <p:txBody>
          <a:bodyPr>
            <a:spAutoFit/>
          </a:bodyPr>
          <a:lstStyle/>
          <a:p>
            <a:pPr fontAlgn="auto">
              <a:lnSpc>
                <a:spcPct val="75000"/>
              </a:lnSpc>
              <a:spcBef>
                <a:spcPct val="50000"/>
              </a:spcBef>
              <a:spcAft>
                <a:spcPts val="0"/>
              </a:spcAft>
              <a:defRPr/>
            </a:pPr>
            <a:r>
              <a:rPr lang="ru-RU" b="1">
                <a:solidFill>
                  <a:srgbClr val="FF3300"/>
                </a:solidFill>
                <a:effectLst>
                  <a:outerShdw blurRad="38100" dist="38100" dir="2700000" algn="tl">
                    <a:srgbClr val="C0C0C0"/>
                  </a:outerShdw>
                </a:effectLst>
                <a:latin typeface="+mn-lt"/>
              </a:rPr>
              <a:t>Второй пик возникает из-за рассогласования </a:t>
            </a:r>
            <a:r>
              <a:rPr lang="en-US" b="1">
                <a:solidFill>
                  <a:srgbClr val="FF3300"/>
                </a:solidFill>
                <a:effectLst>
                  <a:outerShdw blurRad="38100" dist="38100" dir="2700000" algn="tl">
                    <a:srgbClr val="C0C0C0"/>
                  </a:outerShdw>
                </a:effectLst>
                <a:latin typeface="+mn-lt"/>
              </a:rPr>
              <a:t> 1-</a:t>
            </a:r>
            <a:r>
              <a:rPr lang="ru-RU" b="1">
                <a:solidFill>
                  <a:srgbClr val="FF3300"/>
                </a:solidFill>
                <a:effectLst>
                  <a:outerShdw blurRad="38100" dist="38100" dir="2700000" algn="tl">
                    <a:srgbClr val="C0C0C0"/>
                  </a:outerShdw>
                </a:effectLst>
                <a:latin typeface="+mn-lt"/>
              </a:rPr>
              <a:t>го</a:t>
            </a:r>
            <a:r>
              <a:rPr lang="en-US" b="1">
                <a:solidFill>
                  <a:srgbClr val="FF3300"/>
                </a:solidFill>
                <a:effectLst>
                  <a:outerShdw blurRad="38100" dist="38100" dir="2700000" algn="tl">
                    <a:srgbClr val="C0C0C0"/>
                  </a:outerShdw>
                </a:effectLst>
                <a:latin typeface="+mn-lt"/>
              </a:rPr>
              <a:t> </a:t>
            </a:r>
            <a:r>
              <a:rPr lang="ru-RU" b="1">
                <a:solidFill>
                  <a:srgbClr val="FF3300"/>
                </a:solidFill>
                <a:effectLst>
                  <a:outerShdw blurRad="38100" dist="38100" dir="2700000" algn="tl">
                    <a:srgbClr val="C0C0C0"/>
                  </a:outerShdw>
                </a:effectLst>
                <a:latin typeface="+mn-lt"/>
              </a:rPr>
              <a:t>и</a:t>
            </a:r>
            <a:r>
              <a:rPr lang="en-US" b="1">
                <a:solidFill>
                  <a:srgbClr val="FF3300"/>
                </a:solidFill>
                <a:effectLst>
                  <a:outerShdw blurRad="38100" dist="38100" dir="2700000" algn="tl">
                    <a:srgbClr val="C0C0C0"/>
                  </a:outerShdw>
                </a:effectLst>
                <a:latin typeface="+mn-lt"/>
              </a:rPr>
              <a:t> 2-</a:t>
            </a:r>
            <a:r>
              <a:rPr lang="ru-RU" b="1">
                <a:solidFill>
                  <a:srgbClr val="FF3300"/>
                </a:solidFill>
                <a:effectLst>
                  <a:outerShdw blurRad="38100" dist="38100" dir="2700000" algn="tl">
                    <a:srgbClr val="C0C0C0"/>
                  </a:outerShdw>
                </a:effectLst>
                <a:latin typeface="+mn-lt"/>
              </a:rPr>
              <a:t>го</a:t>
            </a:r>
            <a:r>
              <a:rPr lang="en-US" b="1">
                <a:solidFill>
                  <a:srgbClr val="FF3300"/>
                </a:solidFill>
                <a:effectLst>
                  <a:outerShdw blurRad="38100" dist="38100" dir="2700000" algn="tl">
                    <a:srgbClr val="C0C0C0"/>
                  </a:outerShdw>
                </a:effectLst>
                <a:latin typeface="+mn-lt"/>
              </a:rPr>
              <a:t> </a:t>
            </a:r>
            <a:r>
              <a:rPr lang="ru-RU" b="1">
                <a:solidFill>
                  <a:srgbClr val="FF3300"/>
                </a:solidFill>
                <a:effectLst>
                  <a:outerShdw blurRad="38100" dist="38100" dir="2700000" algn="tl">
                    <a:srgbClr val="C0C0C0"/>
                  </a:outerShdw>
                </a:effectLst>
                <a:latin typeface="+mn-lt"/>
              </a:rPr>
              <a:t>уровней</a:t>
            </a:r>
            <a:r>
              <a:rPr lang="en-US" b="1">
                <a:solidFill>
                  <a:srgbClr val="FF3300"/>
                </a:solidFill>
                <a:effectLst>
                  <a:outerShdw blurRad="38100" dist="38100" dir="2700000" algn="tl">
                    <a:srgbClr val="C0C0C0"/>
                  </a:outerShdw>
                </a:effectLst>
                <a:latin typeface="+mn-lt"/>
              </a:rPr>
              <a:t> </a:t>
            </a:r>
            <a:endParaRPr lang="ru-RU" b="1" i="1">
              <a:effectLst>
                <a:outerShdw blurRad="38100" dist="38100" dir="2700000" algn="tl">
                  <a:srgbClr val="C0C0C0"/>
                </a:outerShdw>
              </a:effectLst>
              <a:latin typeface="+mn-lt"/>
            </a:endParaRPr>
          </a:p>
        </p:txBody>
      </p:sp>
      <p:sp>
        <p:nvSpPr>
          <p:cNvPr id="140483" name="Text Box 195"/>
          <p:cNvSpPr txBox="1">
            <a:spLocks noChangeArrowheads="1"/>
          </p:cNvSpPr>
          <p:nvPr/>
        </p:nvSpPr>
        <p:spPr bwMode="auto">
          <a:xfrm>
            <a:off x="4826000" y="3200400"/>
            <a:ext cx="304800" cy="366713"/>
          </a:xfrm>
          <a:prstGeom prst="rect">
            <a:avLst/>
          </a:prstGeom>
          <a:noFill/>
          <a:ln w="9525" algn="ctr">
            <a:noFill/>
            <a:miter lim="800000"/>
            <a:headEnd/>
            <a:tailEnd/>
          </a:ln>
        </p:spPr>
        <p:txBody>
          <a:bodyPr>
            <a:spAutoFit/>
          </a:bodyPr>
          <a:lstStyle/>
          <a:p>
            <a:pPr>
              <a:spcBef>
                <a:spcPct val="50000"/>
              </a:spcBef>
            </a:pPr>
            <a:r>
              <a:rPr lang="en-US" b="1" i="1">
                <a:solidFill>
                  <a:srgbClr val="FF3300"/>
                </a:solidFill>
                <a:latin typeface="Calibri" pitchFamily="34" charset="0"/>
              </a:rPr>
              <a:t>I</a:t>
            </a:r>
            <a:endParaRPr lang="ru-RU" b="1" i="1">
              <a:solidFill>
                <a:srgbClr val="FF3300"/>
              </a:solidFill>
              <a:latin typeface="Calibri" pitchFamily="34" charset="0"/>
            </a:endParaRPr>
          </a:p>
        </p:txBody>
      </p:sp>
      <p:sp>
        <p:nvSpPr>
          <p:cNvPr id="140484" name="Text Box 196"/>
          <p:cNvSpPr txBox="1">
            <a:spLocks noChangeArrowheads="1"/>
          </p:cNvSpPr>
          <p:nvPr/>
        </p:nvSpPr>
        <p:spPr bwMode="auto">
          <a:xfrm>
            <a:off x="5448300" y="3238500"/>
            <a:ext cx="406400" cy="366713"/>
          </a:xfrm>
          <a:prstGeom prst="rect">
            <a:avLst/>
          </a:prstGeom>
          <a:noFill/>
          <a:ln w="9525" algn="ctr">
            <a:noFill/>
            <a:miter lim="800000"/>
            <a:headEnd/>
            <a:tailEnd/>
          </a:ln>
        </p:spPr>
        <p:txBody>
          <a:bodyPr>
            <a:spAutoFit/>
          </a:bodyPr>
          <a:lstStyle/>
          <a:p>
            <a:pPr>
              <a:spcBef>
                <a:spcPct val="50000"/>
              </a:spcBef>
            </a:pPr>
            <a:r>
              <a:rPr lang="en-US" b="1" i="1">
                <a:solidFill>
                  <a:srgbClr val="FF3300"/>
                </a:solidFill>
                <a:latin typeface="Calibri" pitchFamily="34" charset="0"/>
              </a:rPr>
              <a:t>II</a:t>
            </a:r>
            <a:endParaRPr lang="ru-RU" b="1" i="1">
              <a:solidFill>
                <a:srgbClr val="FF3300"/>
              </a:solidFill>
              <a:latin typeface="Calibri" pitchFamily="34" charset="0"/>
            </a:endParaRPr>
          </a:p>
        </p:txBody>
      </p:sp>
      <p:sp>
        <p:nvSpPr>
          <p:cNvPr id="140485" name="Line 197"/>
          <p:cNvSpPr>
            <a:spLocks noChangeShapeType="1"/>
          </p:cNvSpPr>
          <p:nvPr/>
        </p:nvSpPr>
        <p:spPr bwMode="auto">
          <a:xfrm>
            <a:off x="6121400" y="3200400"/>
            <a:ext cx="12700" cy="723900"/>
          </a:xfrm>
          <a:prstGeom prst="line">
            <a:avLst/>
          </a:prstGeom>
          <a:noFill/>
          <a:ln w="38100">
            <a:solidFill>
              <a:srgbClr val="FF0000"/>
            </a:solidFill>
            <a:round/>
            <a:headEnd/>
            <a:tailEnd type="triangle" w="med" len="med"/>
          </a:ln>
        </p:spPr>
        <p:txBody>
          <a:bodyPr>
            <a:spAutoFit/>
          </a:bodyPr>
          <a:lstStyle/>
          <a:p>
            <a:endParaRPr lang="ru-RU"/>
          </a:p>
        </p:txBody>
      </p:sp>
      <p:sp>
        <p:nvSpPr>
          <p:cNvPr id="140486" name="Text Box 198"/>
          <p:cNvSpPr txBox="1">
            <a:spLocks noChangeArrowheads="1"/>
          </p:cNvSpPr>
          <p:nvPr/>
        </p:nvSpPr>
        <p:spPr bwMode="auto">
          <a:xfrm>
            <a:off x="5181600" y="2921000"/>
            <a:ext cx="1460500" cy="336550"/>
          </a:xfrm>
          <a:prstGeom prst="rect">
            <a:avLst/>
          </a:prstGeom>
          <a:noFill/>
          <a:ln w="9525" algn="ctr">
            <a:noFill/>
            <a:miter lim="800000"/>
            <a:headEnd/>
            <a:tailEnd/>
          </a:ln>
        </p:spPr>
        <p:txBody>
          <a:bodyPr>
            <a:spAutoFit/>
          </a:bodyPr>
          <a:lstStyle/>
          <a:p>
            <a:pPr>
              <a:spcBef>
                <a:spcPct val="50000"/>
              </a:spcBef>
            </a:pPr>
            <a:r>
              <a:rPr lang="ru-RU" sz="1600" b="1">
                <a:solidFill>
                  <a:srgbClr val="FF3300"/>
                </a:solidFill>
                <a:latin typeface="Calibri" pitchFamily="34" charset="0"/>
              </a:rPr>
              <a:t>Рабочая точка</a:t>
            </a:r>
          </a:p>
        </p:txBody>
      </p:sp>
      <p:sp>
        <p:nvSpPr>
          <p:cNvPr id="17467" name="Text Box 199"/>
          <p:cNvSpPr txBox="1">
            <a:spLocks noChangeArrowheads="1"/>
          </p:cNvSpPr>
          <p:nvPr/>
        </p:nvSpPr>
        <p:spPr bwMode="auto">
          <a:xfrm>
            <a:off x="4575175" y="5370513"/>
            <a:ext cx="184150" cy="304800"/>
          </a:xfrm>
          <a:prstGeom prst="rect">
            <a:avLst/>
          </a:prstGeom>
          <a:noFill/>
          <a:ln w="9525" algn="ctr">
            <a:noFill/>
            <a:miter lim="800000"/>
            <a:headEnd/>
            <a:tailEnd/>
          </a:ln>
        </p:spPr>
        <p:txBody>
          <a:bodyPr>
            <a:spAutoFit/>
          </a:bodyPr>
          <a:lstStyle/>
          <a:p>
            <a:pPr>
              <a:spcBef>
                <a:spcPct val="50000"/>
              </a:spcBef>
            </a:pPr>
            <a:endParaRPr lang="ru-RU" b="1">
              <a:latin typeface="Calibri" pitchFamily="34" charset="0"/>
            </a:endParaRPr>
          </a:p>
        </p:txBody>
      </p:sp>
      <p:sp>
        <p:nvSpPr>
          <p:cNvPr id="140488" name="Text Box 200"/>
          <p:cNvSpPr txBox="1">
            <a:spLocks noChangeArrowheads="1"/>
          </p:cNvSpPr>
          <p:nvPr/>
        </p:nvSpPr>
        <p:spPr bwMode="auto">
          <a:xfrm>
            <a:off x="4556125" y="5457825"/>
            <a:ext cx="4587875" cy="917575"/>
          </a:xfrm>
          <a:prstGeom prst="rect">
            <a:avLst/>
          </a:prstGeom>
          <a:noFill/>
          <a:ln w="9525" algn="ctr">
            <a:noFill/>
            <a:miter lim="800000"/>
            <a:headEnd/>
            <a:tailEnd/>
          </a:ln>
          <a:effectLst/>
        </p:spPr>
        <p:txBody>
          <a:bodyPr>
            <a:spAutoFit/>
          </a:bodyPr>
          <a:lstStyle/>
          <a:p>
            <a:pPr fontAlgn="auto">
              <a:lnSpc>
                <a:spcPct val="75000"/>
              </a:lnSpc>
              <a:spcBef>
                <a:spcPts val="0"/>
              </a:spcBef>
              <a:spcAft>
                <a:spcPts val="0"/>
              </a:spcAft>
              <a:defRPr/>
            </a:pPr>
            <a:r>
              <a:rPr lang="ru-RU" b="1">
                <a:solidFill>
                  <a:srgbClr val="FF3300"/>
                </a:solidFill>
                <a:effectLst>
                  <a:outerShdw blurRad="38100" dist="38100" dir="2700000" algn="tl">
                    <a:srgbClr val="C0C0C0"/>
                  </a:outerShdw>
                </a:effectLst>
                <a:latin typeface="+mn-lt"/>
              </a:rPr>
              <a:t>Инверсия населенностей достигается в </a:t>
            </a:r>
            <a:r>
              <a:rPr lang="en-US" b="1">
                <a:solidFill>
                  <a:srgbClr val="FF3300"/>
                </a:solidFill>
                <a:effectLst>
                  <a:outerShdw blurRad="38100" dist="38100" dir="2700000" algn="tl">
                    <a:srgbClr val="C0C0C0"/>
                  </a:outerShdw>
                </a:effectLst>
                <a:latin typeface="+mn-lt"/>
              </a:rPr>
              <a:t> </a:t>
            </a:r>
            <a:r>
              <a:rPr lang="ru-RU" b="1" i="1" u="sng">
                <a:solidFill>
                  <a:srgbClr val="FF3300"/>
                </a:solidFill>
                <a:effectLst>
                  <a:outerShdw blurRad="38100" dist="38100" dir="2700000" algn="tl">
                    <a:srgbClr val="C0C0C0"/>
                  </a:outerShdw>
                </a:effectLst>
                <a:latin typeface="+mn-lt"/>
              </a:rPr>
              <a:t>электрически неустойчивой</a:t>
            </a:r>
            <a:r>
              <a:rPr lang="en-US" b="1">
                <a:solidFill>
                  <a:srgbClr val="FF3300"/>
                </a:solidFill>
                <a:effectLst>
                  <a:outerShdw blurRad="38100" dist="38100" dir="2700000" algn="tl">
                    <a:srgbClr val="C0C0C0"/>
                  </a:outerShdw>
                </a:effectLst>
                <a:latin typeface="+mn-lt"/>
              </a:rPr>
              <a:t> </a:t>
            </a:r>
            <a:r>
              <a:rPr lang="ru-RU" b="1">
                <a:solidFill>
                  <a:srgbClr val="FF3300"/>
                </a:solidFill>
                <a:effectLst>
                  <a:outerShdw blurRad="38100" dist="38100" dir="2700000" algn="tl">
                    <a:srgbClr val="C0C0C0"/>
                  </a:outerShdw>
                </a:effectLst>
                <a:latin typeface="+mn-lt"/>
              </a:rPr>
              <a:t>точке, где</a:t>
            </a:r>
            <a:r>
              <a:rPr lang="en-US" b="1">
                <a:solidFill>
                  <a:srgbClr val="FF3300"/>
                </a:solidFill>
                <a:effectLst>
                  <a:outerShdw blurRad="38100" dist="38100" dir="2700000" algn="tl">
                    <a:srgbClr val="C0C0C0"/>
                  </a:outerShdw>
                </a:effectLst>
                <a:latin typeface="+mn-lt"/>
              </a:rPr>
              <a:t> </a:t>
            </a:r>
            <a:r>
              <a:rPr lang="ru-RU" b="1">
                <a:solidFill>
                  <a:srgbClr val="FF3300"/>
                </a:solidFill>
                <a:effectLst>
                  <a:outerShdw blurRad="38100" dist="38100" dir="2700000" algn="tl">
                    <a:srgbClr val="C0C0C0"/>
                  </a:outerShdw>
                </a:effectLst>
                <a:latin typeface="+mn-lt"/>
              </a:rPr>
              <a:t>дифференциальное сопротивление отрицательно</a:t>
            </a:r>
            <a:r>
              <a:rPr lang="en-US" b="1">
                <a:solidFill>
                  <a:srgbClr val="FF3300"/>
                </a:solidFill>
                <a:effectLst>
                  <a:outerShdw blurRad="38100" dist="38100" dir="2700000" algn="tl">
                    <a:srgbClr val="C0C0C0"/>
                  </a:outerShdw>
                </a:effectLst>
                <a:latin typeface="+mn-lt"/>
              </a:rPr>
              <a:t>.</a:t>
            </a:r>
            <a:endParaRPr lang="ru-RU" b="1">
              <a:solidFill>
                <a:srgbClr val="FF3300"/>
              </a:solidFill>
              <a:effectLst>
                <a:outerShdw blurRad="38100" dist="38100" dir="2700000" algn="tl">
                  <a:srgbClr val="C0C0C0"/>
                </a:outerShdw>
              </a:effectLst>
              <a:latin typeface="+mn-lt"/>
            </a:endParaRPr>
          </a:p>
        </p:txBody>
      </p:sp>
      <p:sp>
        <p:nvSpPr>
          <p:cNvPr id="86" name="Номер слайда 85"/>
          <p:cNvSpPr>
            <a:spLocks noGrp="1"/>
          </p:cNvSpPr>
          <p:nvPr>
            <p:ph type="sldNum" sz="quarter" idx="12"/>
          </p:nvPr>
        </p:nvSpPr>
        <p:spPr/>
        <p:txBody>
          <a:bodyPr/>
          <a:lstStyle/>
          <a:p>
            <a:pPr>
              <a:defRPr/>
            </a:pPr>
            <a:fld id="{695914B9-D7E3-4900-B3C0-7AF39A10D10C}" type="slidenum">
              <a:rPr lang="ru-RU" smtClean="0"/>
              <a:pPr>
                <a:defRPr/>
              </a:pPr>
              <a:t>24</a:t>
            </a:fld>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1.66667E-6 -1.11111E-6 L 0.1625 -0.0074 " pathEditMode="relative" ptsTypes="AA">
                                      <p:cBhvr>
                                        <p:cTn id="6" dur="2000" fill="hold"/>
                                        <p:tgtEl>
                                          <p:spTgt spid="140312"/>
                                        </p:tgtEl>
                                        <p:attrNameLst>
                                          <p:attrName>ppt_x</p:attrName>
                                          <p:attrName>ppt_y</p:attrName>
                                        </p:attrNameLst>
                                      </p:cBhvr>
                                    </p:animMotion>
                                  </p:childTnLst>
                                </p:cTn>
                              </p:par>
                            </p:childTnLst>
                          </p:cTn>
                        </p:par>
                        <p:par>
                          <p:cTn id="7" fill="hold">
                            <p:stCondLst>
                              <p:cond delay="2000"/>
                            </p:stCondLst>
                            <p:childTnLst>
                              <p:par>
                                <p:cTn id="8" presetID="55" presetClass="entr" presetSubtype="0" fill="hold" grpId="0" nodeType="afterEffect">
                                  <p:stCondLst>
                                    <p:cond delay="0"/>
                                  </p:stCondLst>
                                  <p:childTnLst>
                                    <p:set>
                                      <p:cBhvr>
                                        <p:cTn id="9" dur="1" fill="hold">
                                          <p:stCondLst>
                                            <p:cond delay="0"/>
                                          </p:stCondLst>
                                        </p:cTn>
                                        <p:tgtEl>
                                          <p:spTgt spid="140339"/>
                                        </p:tgtEl>
                                        <p:attrNameLst>
                                          <p:attrName>style.visibility</p:attrName>
                                        </p:attrNameLst>
                                      </p:cBhvr>
                                      <p:to>
                                        <p:strVal val="visible"/>
                                      </p:to>
                                    </p:set>
                                    <p:anim calcmode="lin" valueType="num">
                                      <p:cBhvr>
                                        <p:cTn id="10" dur="1000" fill="hold"/>
                                        <p:tgtEl>
                                          <p:spTgt spid="140339"/>
                                        </p:tgtEl>
                                        <p:attrNameLst>
                                          <p:attrName>ppt_w</p:attrName>
                                        </p:attrNameLst>
                                      </p:cBhvr>
                                      <p:tavLst>
                                        <p:tav tm="0">
                                          <p:val>
                                            <p:strVal val="#ppt_w*0.70"/>
                                          </p:val>
                                        </p:tav>
                                        <p:tav tm="100000">
                                          <p:val>
                                            <p:strVal val="#ppt_w"/>
                                          </p:val>
                                        </p:tav>
                                      </p:tavLst>
                                    </p:anim>
                                    <p:anim calcmode="lin" valueType="num">
                                      <p:cBhvr>
                                        <p:cTn id="11" dur="1000" fill="hold"/>
                                        <p:tgtEl>
                                          <p:spTgt spid="140339"/>
                                        </p:tgtEl>
                                        <p:attrNameLst>
                                          <p:attrName>ppt_h</p:attrName>
                                        </p:attrNameLst>
                                      </p:cBhvr>
                                      <p:tavLst>
                                        <p:tav tm="0">
                                          <p:val>
                                            <p:strVal val="#ppt_h"/>
                                          </p:val>
                                        </p:tav>
                                        <p:tav tm="100000">
                                          <p:val>
                                            <p:strVal val="#ppt_h"/>
                                          </p:val>
                                        </p:tav>
                                      </p:tavLst>
                                    </p:anim>
                                    <p:animEffect transition="in" filter="fade">
                                      <p:cBhvr>
                                        <p:cTn id="12" dur="1000"/>
                                        <p:tgtEl>
                                          <p:spTgt spid="140339"/>
                                        </p:tgtEl>
                                      </p:cBhvr>
                                    </p:animEffect>
                                  </p:childTnLst>
                                </p:cTn>
                              </p:par>
                            </p:childTnLst>
                          </p:cTn>
                        </p:par>
                        <p:par>
                          <p:cTn id="13" fill="hold">
                            <p:stCondLst>
                              <p:cond delay="3000"/>
                            </p:stCondLst>
                            <p:childTnLst>
                              <p:par>
                                <p:cTn id="14" presetID="1" presetClass="entr" presetSubtype="0" fill="hold" grpId="0" nodeType="afterEffect">
                                  <p:stCondLst>
                                    <p:cond delay="0"/>
                                  </p:stCondLst>
                                  <p:childTnLst>
                                    <p:set>
                                      <p:cBhvr>
                                        <p:cTn id="15" dur="1" fill="hold">
                                          <p:stCondLst>
                                            <p:cond delay="0"/>
                                          </p:stCondLst>
                                        </p:cTn>
                                        <p:tgtEl>
                                          <p:spTgt spid="140334"/>
                                        </p:tgtEl>
                                        <p:attrNameLst>
                                          <p:attrName>style.visibility</p:attrName>
                                        </p:attrNameLst>
                                      </p:cBhvr>
                                      <p:to>
                                        <p:strVal val="visible"/>
                                      </p:to>
                                    </p:set>
                                  </p:childTnLst>
                                </p:cTn>
                              </p:par>
                              <p:par>
                                <p:cTn id="16" presetID="1" presetClass="exit" presetSubtype="0" fill="hold" grpId="1" nodeType="withEffect">
                                  <p:stCondLst>
                                    <p:cond delay="0"/>
                                  </p:stCondLst>
                                  <p:childTnLst>
                                    <p:set>
                                      <p:cBhvr>
                                        <p:cTn id="17" dur="1" fill="hold">
                                          <p:stCondLst>
                                            <p:cond delay="0"/>
                                          </p:stCondLst>
                                        </p:cTn>
                                        <p:tgtEl>
                                          <p:spTgt spid="140312"/>
                                        </p:tgtEl>
                                        <p:attrNameLst>
                                          <p:attrName>style.visibility</p:attrName>
                                        </p:attrNameLst>
                                      </p:cBhvr>
                                      <p:to>
                                        <p:strVal val="hidden"/>
                                      </p:to>
                                    </p:set>
                                  </p:childTnLst>
                                </p:cTn>
                              </p:par>
                            </p:childTnLst>
                          </p:cTn>
                        </p:par>
                        <p:par>
                          <p:cTn id="18" fill="hold">
                            <p:stCondLst>
                              <p:cond delay="3000"/>
                            </p:stCondLst>
                            <p:childTnLst>
                              <p:par>
                                <p:cTn id="19" presetID="0" presetClass="path" presetSubtype="0" accel="50000" decel="50000" fill="hold" grpId="1" nodeType="afterEffect">
                                  <p:stCondLst>
                                    <p:cond delay="0"/>
                                  </p:stCondLst>
                                  <p:childTnLst>
                                    <p:animMotion origin="layout" path="M 3.05556E-6 -5.18519E-6 C 0.01146 0.00508 0.00538 0.00323 0.01805 0.00555 C 0.02083 0.0067 0.02361 0.00809 0.02639 0.00925 C 0.02778 0.00995 0.03055 0.0111 0.03055 0.0111 C 0.02396 0.01712 0.01736 0.02245 0.00972 0.02592 C 0.00052 0.03819 -0.01285 0.04235 -0.02361 0.05184 C -0.01719 0.05763 -0.01007 0.06157 -0.00278 0.06481 C -0.00122 0.0655 -0.00017 0.06758 0.00139 0.06851 C 0.00642 0.07152 0.01285 0.07545 0.01805 0.07777 C 0.01528 0.07893 0.0125 0.08032 0.00972 0.08147 C 0.00833 0.08217 0.00555 0.08333 0.00555 0.08333 " pathEditMode="relative" ptsTypes="ffffffffffA">
                                      <p:cBhvr>
                                        <p:cTn id="20" dur="3000" fill="hold"/>
                                        <p:tgtEl>
                                          <p:spTgt spid="140334"/>
                                        </p:tgtEl>
                                        <p:attrNameLst>
                                          <p:attrName>ppt_x</p:attrName>
                                          <p:attrName>ppt_y</p:attrName>
                                        </p:attrNameLst>
                                      </p:cBhvr>
                                    </p:animMotion>
                                  </p:childTnLst>
                                </p:cTn>
                              </p:par>
                              <p:par>
                                <p:cTn id="21" presetID="55" presetClass="entr" presetSubtype="0" fill="hold" nodeType="withEffect">
                                  <p:stCondLst>
                                    <p:cond delay="0"/>
                                  </p:stCondLst>
                                  <p:childTnLst>
                                    <p:set>
                                      <p:cBhvr>
                                        <p:cTn id="22" dur="1" fill="hold">
                                          <p:stCondLst>
                                            <p:cond delay="0"/>
                                          </p:stCondLst>
                                        </p:cTn>
                                        <p:tgtEl>
                                          <p:spTgt spid="140340"/>
                                        </p:tgtEl>
                                        <p:attrNameLst>
                                          <p:attrName>style.visibility</p:attrName>
                                        </p:attrNameLst>
                                      </p:cBhvr>
                                      <p:to>
                                        <p:strVal val="visible"/>
                                      </p:to>
                                    </p:set>
                                    <p:anim calcmode="lin" valueType="num">
                                      <p:cBhvr>
                                        <p:cTn id="23" dur="2000" fill="hold"/>
                                        <p:tgtEl>
                                          <p:spTgt spid="140340"/>
                                        </p:tgtEl>
                                        <p:attrNameLst>
                                          <p:attrName>ppt_w</p:attrName>
                                        </p:attrNameLst>
                                      </p:cBhvr>
                                      <p:tavLst>
                                        <p:tav tm="0">
                                          <p:val>
                                            <p:strVal val="#ppt_w*0.70"/>
                                          </p:val>
                                        </p:tav>
                                        <p:tav tm="100000">
                                          <p:val>
                                            <p:strVal val="#ppt_w"/>
                                          </p:val>
                                        </p:tav>
                                      </p:tavLst>
                                    </p:anim>
                                    <p:anim calcmode="lin" valueType="num">
                                      <p:cBhvr>
                                        <p:cTn id="24" dur="2000" fill="hold"/>
                                        <p:tgtEl>
                                          <p:spTgt spid="140340"/>
                                        </p:tgtEl>
                                        <p:attrNameLst>
                                          <p:attrName>ppt_h</p:attrName>
                                        </p:attrNameLst>
                                      </p:cBhvr>
                                      <p:tavLst>
                                        <p:tav tm="0">
                                          <p:val>
                                            <p:strVal val="#ppt_h"/>
                                          </p:val>
                                        </p:tav>
                                        <p:tav tm="100000">
                                          <p:val>
                                            <p:strVal val="#ppt_h"/>
                                          </p:val>
                                        </p:tav>
                                      </p:tavLst>
                                    </p:anim>
                                    <p:animEffect transition="in" filter="fade">
                                      <p:cBhvr>
                                        <p:cTn id="25" dur="2000"/>
                                        <p:tgtEl>
                                          <p:spTgt spid="140340"/>
                                        </p:tgtEl>
                                      </p:cBhvr>
                                    </p:animEffect>
                                  </p:childTnLst>
                                </p:cTn>
                              </p:par>
                            </p:childTnLst>
                          </p:cTn>
                        </p:par>
                        <p:par>
                          <p:cTn id="26" fill="hold">
                            <p:stCondLst>
                              <p:cond delay="6000"/>
                            </p:stCondLst>
                            <p:childTnLst>
                              <p:par>
                                <p:cTn id="27" presetID="1" presetClass="entr" presetSubtype="0" fill="hold" grpId="0" nodeType="afterEffect">
                                  <p:stCondLst>
                                    <p:cond delay="0"/>
                                  </p:stCondLst>
                                  <p:childTnLst>
                                    <p:set>
                                      <p:cBhvr>
                                        <p:cTn id="28" dur="1" fill="hold">
                                          <p:stCondLst>
                                            <p:cond delay="0"/>
                                          </p:stCondLst>
                                        </p:cTn>
                                        <p:tgtEl>
                                          <p:spTgt spid="140335"/>
                                        </p:tgtEl>
                                        <p:attrNameLst>
                                          <p:attrName>style.visibility</p:attrName>
                                        </p:attrNameLst>
                                      </p:cBhvr>
                                      <p:to>
                                        <p:strVal val="visible"/>
                                      </p:to>
                                    </p:set>
                                  </p:childTnLst>
                                </p:cTn>
                              </p:par>
                            </p:childTnLst>
                          </p:cTn>
                        </p:par>
                        <p:par>
                          <p:cTn id="29" fill="hold">
                            <p:stCondLst>
                              <p:cond delay="6000"/>
                            </p:stCondLst>
                            <p:childTnLst>
                              <p:par>
                                <p:cTn id="30" presetID="1" presetClass="exit" presetSubtype="0" fill="hold" grpId="2" nodeType="afterEffect">
                                  <p:stCondLst>
                                    <p:cond delay="0"/>
                                  </p:stCondLst>
                                  <p:childTnLst>
                                    <p:set>
                                      <p:cBhvr>
                                        <p:cTn id="31" dur="1" fill="hold">
                                          <p:stCondLst>
                                            <p:cond delay="0"/>
                                          </p:stCondLst>
                                        </p:cTn>
                                        <p:tgtEl>
                                          <p:spTgt spid="140334"/>
                                        </p:tgtEl>
                                        <p:attrNameLst>
                                          <p:attrName>style.visibility</p:attrName>
                                        </p:attrNameLst>
                                      </p:cBhvr>
                                      <p:to>
                                        <p:strVal val="hidden"/>
                                      </p:to>
                                    </p:set>
                                  </p:childTnLst>
                                </p:cTn>
                              </p:par>
                            </p:childTnLst>
                          </p:cTn>
                        </p:par>
                        <p:par>
                          <p:cTn id="32" fill="hold">
                            <p:stCondLst>
                              <p:cond delay="6000"/>
                            </p:stCondLst>
                            <p:childTnLst>
                              <p:par>
                                <p:cTn id="33" presetID="0" presetClass="path" presetSubtype="0" accel="50000" decel="50000" fill="hold" grpId="1" nodeType="afterEffect">
                                  <p:stCondLst>
                                    <p:cond delay="0"/>
                                  </p:stCondLst>
                                  <p:childTnLst>
                                    <p:animMotion origin="layout" path="M -2.22222E-6 -3.7037E-6 C -0.00243 0.00949 -0.00642 0.01482 -0.0125 0.02037 C -0.01545 0.02639 -0.02187 0.03496 -0.02638 0.03889 C -0.01527 0.04861 0.00105 0.05093 0.01389 0.05371 C 0.00452 0.05787 0.01476 0.05209 0.00695 0.06111 C 0.00452 0.06412 0.00139 0.06598 -0.00138 0.06852 C -0.00191 0.06898 -0.00225 0.06968 -0.00277 0.07037 " pathEditMode="relative" ptsTypes="ffffffA">
                                      <p:cBhvr>
                                        <p:cTn id="34" dur="1000" fill="hold"/>
                                        <p:tgtEl>
                                          <p:spTgt spid="140335"/>
                                        </p:tgtEl>
                                        <p:attrNameLst>
                                          <p:attrName>ppt_x</p:attrName>
                                          <p:attrName>ppt_y</p:attrName>
                                        </p:attrNameLst>
                                      </p:cBhvr>
                                    </p:animMotion>
                                  </p:childTnLst>
                                </p:cTn>
                              </p:par>
                              <p:par>
                                <p:cTn id="35" presetID="55" presetClass="entr" presetSubtype="0" fill="hold" nodeType="withEffect">
                                  <p:stCondLst>
                                    <p:cond delay="0"/>
                                  </p:stCondLst>
                                  <p:childTnLst>
                                    <p:set>
                                      <p:cBhvr>
                                        <p:cTn id="36" dur="1" fill="hold">
                                          <p:stCondLst>
                                            <p:cond delay="0"/>
                                          </p:stCondLst>
                                        </p:cTn>
                                        <p:tgtEl>
                                          <p:spTgt spid="140341"/>
                                        </p:tgtEl>
                                        <p:attrNameLst>
                                          <p:attrName>style.visibility</p:attrName>
                                        </p:attrNameLst>
                                      </p:cBhvr>
                                      <p:to>
                                        <p:strVal val="visible"/>
                                      </p:to>
                                    </p:set>
                                    <p:anim calcmode="lin" valueType="num">
                                      <p:cBhvr>
                                        <p:cTn id="37" dur="1000" fill="hold"/>
                                        <p:tgtEl>
                                          <p:spTgt spid="140341"/>
                                        </p:tgtEl>
                                        <p:attrNameLst>
                                          <p:attrName>ppt_w</p:attrName>
                                        </p:attrNameLst>
                                      </p:cBhvr>
                                      <p:tavLst>
                                        <p:tav tm="0">
                                          <p:val>
                                            <p:strVal val="#ppt_w*0.70"/>
                                          </p:val>
                                        </p:tav>
                                        <p:tav tm="100000">
                                          <p:val>
                                            <p:strVal val="#ppt_w"/>
                                          </p:val>
                                        </p:tav>
                                      </p:tavLst>
                                    </p:anim>
                                    <p:anim calcmode="lin" valueType="num">
                                      <p:cBhvr>
                                        <p:cTn id="38" dur="1000" fill="hold"/>
                                        <p:tgtEl>
                                          <p:spTgt spid="140341"/>
                                        </p:tgtEl>
                                        <p:attrNameLst>
                                          <p:attrName>ppt_h</p:attrName>
                                        </p:attrNameLst>
                                      </p:cBhvr>
                                      <p:tavLst>
                                        <p:tav tm="0">
                                          <p:val>
                                            <p:strVal val="#ppt_h"/>
                                          </p:val>
                                        </p:tav>
                                        <p:tav tm="100000">
                                          <p:val>
                                            <p:strVal val="#ppt_h"/>
                                          </p:val>
                                        </p:tav>
                                      </p:tavLst>
                                    </p:anim>
                                    <p:animEffect transition="in" filter="fade">
                                      <p:cBhvr>
                                        <p:cTn id="39" dur="1000"/>
                                        <p:tgtEl>
                                          <p:spTgt spid="140341"/>
                                        </p:tgtEl>
                                      </p:cBhvr>
                                    </p:animEffect>
                                  </p:childTnLst>
                                </p:cTn>
                              </p:par>
                            </p:childTnLst>
                          </p:cTn>
                        </p:par>
                        <p:par>
                          <p:cTn id="40" fill="hold">
                            <p:stCondLst>
                              <p:cond delay="7000"/>
                            </p:stCondLst>
                            <p:childTnLst>
                              <p:par>
                                <p:cTn id="41" presetID="3" presetClass="entr" presetSubtype="10" fill="hold" grpId="0" nodeType="afterEffect">
                                  <p:stCondLst>
                                    <p:cond delay="0"/>
                                  </p:stCondLst>
                                  <p:childTnLst>
                                    <p:set>
                                      <p:cBhvr>
                                        <p:cTn id="42" dur="1" fill="hold">
                                          <p:stCondLst>
                                            <p:cond delay="0"/>
                                          </p:stCondLst>
                                        </p:cTn>
                                        <p:tgtEl>
                                          <p:spTgt spid="140344"/>
                                        </p:tgtEl>
                                        <p:attrNameLst>
                                          <p:attrName>style.visibility</p:attrName>
                                        </p:attrNameLst>
                                      </p:cBhvr>
                                      <p:to>
                                        <p:strVal val="visible"/>
                                      </p:to>
                                    </p:set>
                                    <p:animEffect transition="in" filter="blinds(horizontal)">
                                      <p:cBhvr>
                                        <p:cTn id="43" dur="500"/>
                                        <p:tgtEl>
                                          <p:spTgt spid="140344"/>
                                        </p:tgtEl>
                                      </p:cBhvr>
                                    </p:animEffect>
                                  </p:childTnLst>
                                </p:cTn>
                              </p:par>
                            </p:childTnLst>
                          </p:cTn>
                        </p:par>
                      </p:childTnLst>
                    </p:cTn>
                  </p:par>
                  <p:par>
                    <p:cTn id="44" fill="hold">
                      <p:stCondLst>
                        <p:cond delay="indefinite"/>
                      </p:stCondLst>
                      <p:childTnLst>
                        <p:par>
                          <p:cTn id="45" fill="hold">
                            <p:stCondLst>
                              <p:cond delay="0"/>
                            </p:stCondLst>
                            <p:childTnLst>
                              <p:par>
                                <p:cTn id="46" presetID="18" presetClass="entr" presetSubtype="3" fill="hold" grpId="0" nodeType="clickEffect">
                                  <p:stCondLst>
                                    <p:cond delay="0"/>
                                  </p:stCondLst>
                                  <p:childTnLst>
                                    <p:set>
                                      <p:cBhvr>
                                        <p:cTn id="47" dur="1" fill="hold">
                                          <p:stCondLst>
                                            <p:cond delay="0"/>
                                          </p:stCondLst>
                                        </p:cTn>
                                        <p:tgtEl>
                                          <p:spTgt spid="140449"/>
                                        </p:tgtEl>
                                        <p:attrNameLst>
                                          <p:attrName>style.visibility</p:attrName>
                                        </p:attrNameLst>
                                      </p:cBhvr>
                                      <p:to>
                                        <p:strVal val="visible"/>
                                      </p:to>
                                    </p:set>
                                    <p:animEffect transition="in" filter="strips(upRight)">
                                      <p:cBhvr>
                                        <p:cTn id="48" dur="5000"/>
                                        <p:tgtEl>
                                          <p:spTgt spid="140449"/>
                                        </p:tgtEl>
                                      </p:cBhvr>
                                    </p:animEffect>
                                  </p:childTnLst>
                                </p:cTn>
                              </p:par>
                              <p:par>
                                <p:cTn id="49" presetID="42" presetClass="path" presetSubtype="0" accel="50000" decel="50000" fill="hold" nodeType="withEffect">
                                  <p:stCondLst>
                                    <p:cond delay="0"/>
                                  </p:stCondLst>
                                  <p:childTnLst>
                                    <p:animMotion origin="layout" path="M 3.61111E-6 0 L 0.00225 0.17523 " pathEditMode="relative" rAng="0" ptsTypes="AA">
                                      <p:cBhvr>
                                        <p:cTn id="50" dur="5000" fill="hold"/>
                                        <p:tgtEl>
                                          <p:spTgt spid="3"/>
                                        </p:tgtEl>
                                        <p:attrNameLst>
                                          <p:attrName>ppt_x</p:attrName>
                                          <p:attrName>ppt_y</p:attrName>
                                        </p:attrNameLst>
                                      </p:cBhvr>
                                      <p:rCtr x="1" y="87"/>
                                    </p:animMotion>
                                  </p:childTnLst>
                                </p:cTn>
                              </p:par>
                              <p:par>
                                <p:cTn id="51" presetID="42" presetClass="path" presetSubtype="0" accel="50000" decel="50000" fill="hold" nodeType="withEffect">
                                  <p:stCondLst>
                                    <p:cond delay="0"/>
                                  </p:stCondLst>
                                  <p:childTnLst>
                                    <p:animMotion origin="layout" path="M -4.44444E-6 0 L 0.00226 0.0912 " pathEditMode="relative" rAng="0" ptsTypes="AA">
                                      <p:cBhvr>
                                        <p:cTn id="52" dur="5000" fill="hold"/>
                                        <p:tgtEl>
                                          <p:spTgt spid="7"/>
                                        </p:tgtEl>
                                        <p:attrNameLst>
                                          <p:attrName>ppt_x</p:attrName>
                                          <p:attrName>ppt_y</p:attrName>
                                        </p:attrNameLst>
                                      </p:cBhvr>
                                      <p:rCtr x="1" y="46"/>
                                    </p:animMotion>
                                  </p:childTnLst>
                                </p:cTn>
                              </p:par>
                              <p:par>
                                <p:cTn id="53" presetID="42" presetClass="path" presetSubtype="0" accel="50000" decel="50000" fill="hold" grpId="0" nodeType="withEffect">
                                  <p:stCondLst>
                                    <p:cond delay="0"/>
                                  </p:stCondLst>
                                  <p:childTnLst>
                                    <p:animMotion origin="layout" path="M -5.55556E-7 5.55112E-17 L 0.00399 0.09097 " pathEditMode="relative" rAng="0" ptsTypes="AA">
                                      <p:cBhvr>
                                        <p:cTn id="54" dur="5000" fill="hold"/>
                                        <p:tgtEl>
                                          <p:spTgt spid="140465"/>
                                        </p:tgtEl>
                                        <p:attrNameLst>
                                          <p:attrName>ppt_x</p:attrName>
                                          <p:attrName>ppt_y</p:attrName>
                                        </p:attrNameLst>
                                      </p:cBhvr>
                                      <p:rCtr x="2" y="45"/>
                                    </p:animMotion>
                                  </p:childTnLst>
                                </p:cTn>
                              </p:par>
                              <p:par>
                                <p:cTn id="55" presetID="10" presetClass="exit" presetSubtype="0" fill="hold" grpId="0" nodeType="withEffect">
                                  <p:stCondLst>
                                    <p:cond delay="0"/>
                                  </p:stCondLst>
                                  <p:childTnLst>
                                    <p:animEffect transition="out" filter="fade">
                                      <p:cBhvr>
                                        <p:cTn id="56" dur="2000"/>
                                        <p:tgtEl>
                                          <p:spTgt spid="140466"/>
                                        </p:tgtEl>
                                      </p:cBhvr>
                                    </p:animEffect>
                                    <p:set>
                                      <p:cBhvr>
                                        <p:cTn id="57" dur="1" fill="hold">
                                          <p:stCondLst>
                                            <p:cond delay="1999"/>
                                          </p:stCondLst>
                                        </p:cTn>
                                        <p:tgtEl>
                                          <p:spTgt spid="140466"/>
                                        </p:tgtEl>
                                        <p:attrNameLst>
                                          <p:attrName>style.visibility</p:attrName>
                                        </p:attrNameLst>
                                      </p:cBhvr>
                                      <p:to>
                                        <p:strVal val="hidden"/>
                                      </p:to>
                                    </p:set>
                                  </p:childTnLst>
                                </p:cTn>
                              </p:par>
                              <p:par>
                                <p:cTn id="58" presetID="10" presetClass="exit" presetSubtype="0" fill="hold" grpId="0" nodeType="withEffect">
                                  <p:stCondLst>
                                    <p:cond delay="0"/>
                                  </p:stCondLst>
                                  <p:childTnLst>
                                    <p:animEffect transition="out" filter="fade">
                                      <p:cBhvr>
                                        <p:cTn id="59" dur="2000"/>
                                        <p:tgtEl>
                                          <p:spTgt spid="140455"/>
                                        </p:tgtEl>
                                      </p:cBhvr>
                                    </p:animEffect>
                                    <p:set>
                                      <p:cBhvr>
                                        <p:cTn id="60" dur="1" fill="hold">
                                          <p:stCondLst>
                                            <p:cond delay="1999"/>
                                          </p:stCondLst>
                                        </p:cTn>
                                        <p:tgtEl>
                                          <p:spTgt spid="140455"/>
                                        </p:tgtEl>
                                        <p:attrNameLst>
                                          <p:attrName>style.visibility</p:attrName>
                                        </p:attrNameLst>
                                      </p:cBhvr>
                                      <p:to>
                                        <p:strVal val="hidden"/>
                                      </p:to>
                                    </p:set>
                                  </p:childTnLst>
                                </p:cTn>
                              </p:par>
                              <p:par>
                                <p:cTn id="61" presetID="10" presetClass="exit" presetSubtype="0" fill="hold" grpId="0" nodeType="withEffect">
                                  <p:stCondLst>
                                    <p:cond delay="0"/>
                                  </p:stCondLst>
                                  <p:childTnLst>
                                    <p:animEffect transition="out" filter="fade">
                                      <p:cBhvr>
                                        <p:cTn id="62" dur="2000"/>
                                        <p:tgtEl>
                                          <p:spTgt spid="140456"/>
                                        </p:tgtEl>
                                      </p:cBhvr>
                                    </p:animEffect>
                                    <p:set>
                                      <p:cBhvr>
                                        <p:cTn id="63" dur="1" fill="hold">
                                          <p:stCondLst>
                                            <p:cond delay="1999"/>
                                          </p:stCondLst>
                                        </p:cTn>
                                        <p:tgtEl>
                                          <p:spTgt spid="140456"/>
                                        </p:tgtEl>
                                        <p:attrNameLst>
                                          <p:attrName>style.visibility</p:attrName>
                                        </p:attrNameLst>
                                      </p:cBhvr>
                                      <p:to>
                                        <p:strVal val="hidden"/>
                                      </p:to>
                                    </p:set>
                                  </p:childTnLst>
                                </p:cTn>
                              </p:par>
                              <p:par>
                                <p:cTn id="64" presetID="10" presetClass="exit" presetSubtype="0" fill="hold" grpId="0" nodeType="withEffect">
                                  <p:stCondLst>
                                    <p:cond delay="0"/>
                                  </p:stCondLst>
                                  <p:childTnLst>
                                    <p:animEffect transition="out" filter="fade">
                                      <p:cBhvr>
                                        <p:cTn id="65" dur="2000"/>
                                        <p:tgtEl>
                                          <p:spTgt spid="140457"/>
                                        </p:tgtEl>
                                      </p:cBhvr>
                                    </p:animEffect>
                                    <p:set>
                                      <p:cBhvr>
                                        <p:cTn id="66" dur="1" fill="hold">
                                          <p:stCondLst>
                                            <p:cond delay="1999"/>
                                          </p:stCondLst>
                                        </p:cTn>
                                        <p:tgtEl>
                                          <p:spTgt spid="140457"/>
                                        </p:tgtEl>
                                        <p:attrNameLst>
                                          <p:attrName>style.visibility</p:attrName>
                                        </p:attrNameLst>
                                      </p:cBhvr>
                                      <p:to>
                                        <p:strVal val="hidden"/>
                                      </p:to>
                                    </p:set>
                                  </p:childTnLst>
                                </p:cTn>
                              </p:par>
                              <p:par>
                                <p:cTn id="67" presetID="10" presetClass="exit" presetSubtype="0" fill="hold" grpId="0" nodeType="withEffect">
                                  <p:stCondLst>
                                    <p:cond delay="0"/>
                                  </p:stCondLst>
                                  <p:childTnLst>
                                    <p:animEffect transition="out" filter="fade">
                                      <p:cBhvr>
                                        <p:cTn id="68" dur="2000"/>
                                        <p:tgtEl>
                                          <p:spTgt spid="140463"/>
                                        </p:tgtEl>
                                      </p:cBhvr>
                                    </p:animEffect>
                                    <p:set>
                                      <p:cBhvr>
                                        <p:cTn id="69" dur="1" fill="hold">
                                          <p:stCondLst>
                                            <p:cond delay="1999"/>
                                          </p:stCondLst>
                                        </p:cTn>
                                        <p:tgtEl>
                                          <p:spTgt spid="140463"/>
                                        </p:tgtEl>
                                        <p:attrNameLst>
                                          <p:attrName>style.visibility</p:attrName>
                                        </p:attrNameLst>
                                      </p:cBhvr>
                                      <p:to>
                                        <p:strVal val="hidden"/>
                                      </p:to>
                                    </p:set>
                                  </p:childTnLst>
                                </p:cTn>
                              </p:par>
                              <p:par>
                                <p:cTn id="70" presetID="10" presetClass="exit" presetSubtype="0" fill="hold" grpId="0" nodeType="withEffect">
                                  <p:stCondLst>
                                    <p:cond delay="0"/>
                                  </p:stCondLst>
                                  <p:childTnLst>
                                    <p:animEffect transition="out" filter="fade">
                                      <p:cBhvr>
                                        <p:cTn id="71" dur="2000"/>
                                        <p:tgtEl>
                                          <p:spTgt spid="140461"/>
                                        </p:tgtEl>
                                      </p:cBhvr>
                                    </p:animEffect>
                                    <p:set>
                                      <p:cBhvr>
                                        <p:cTn id="72" dur="1" fill="hold">
                                          <p:stCondLst>
                                            <p:cond delay="1999"/>
                                          </p:stCondLst>
                                        </p:cTn>
                                        <p:tgtEl>
                                          <p:spTgt spid="140461"/>
                                        </p:tgtEl>
                                        <p:attrNameLst>
                                          <p:attrName>style.visibility</p:attrName>
                                        </p:attrNameLst>
                                      </p:cBhvr>
                                      <p:to>
                                        <p:strVal val="hidden"/>
                                      </p:to>
                                    </p:set>
                                  </p:childTnLst>
                                </p:cTn>
                              </p:par>
                              <p:par>
                                <p:cTn id="73" presetID="10" presetClass="exit" presetSubtype="0" fill="hold" grpId="0" nodeType="withEffect">
                                  <p:stCondLst>
                                    <p:cond delay="0"/>
                                  </p:stCondLst>
                                  <p:childTnLst>
                                    <p:animEffect transition="out" filter="fade">
                                      <p:cBhvr>
                                        <p:cTn id="74" dur="2000"/>
                                        <p:tgtEl>
                                          <p:spTgt spid="140458"/>
                                        </p:tgtEl>
                                      </p:cBhvr>
                                    </p:animEffect>
                                    <p:set>
                                      <p:cBhvr>
                                        <p:cTn id="75" dur="1" fill="hold">
                                          <p:stCondLst>
                                            <p:cond delay="1999"/>
                                          </p:stCondLst>
                                        </p:cTn>
                                        <p:tgtEl>
                                          <p:spTgt spid="140458"/>
                                        </p:tgtEl>
                                        <p:attrNameLst>
                                          <p:attrName>style.visibility</p:attrName>
                                        </p:attrNameLst>
                                      </p:cBhvr>
                                      <p:to>
                                        <p:strVal val="hidden"/>
                                      </p:to>
                                    </p:set>
                                  </p:childTnLst>
                                </p:cTn>
                              </p:par>
                              <p:par>
                                <p:cTn id="76" presetID="10" presetClass="exit" presetSubtype="0" fill="hold" grpId="0" nodeType="withEffect">
                                  <p:stCondLst>
                                    <p:cond delay="0"/>
                                  </p:stCondLst>
                                  <p:childTnLst>
                                    <p:animEffect transition="out" filter="fade">
                                      <p:cBhvr>
                                        <p:cTn id="77" dur="2000"/>
                                        <p:tgtEl>
                                          <p:spTgt spid="140459"/>
                                        </p:tgtEl>
                                      </p:cBhvr>
                                    </p:animEffect>
                                    <p:set>
                                      <p:cBhvr>
                                        <p:cTn id="78" dur="1" fill="hold">
                                          <p:stCondLst>
                                            <p:cond delay="1999"/>
                                          </p:stCondLst>
                                        </p:cTn>
                                        <p:tgtEl>
                                          <p:spTgt spid="140459"/>
                                        </p:tgtEl>
                                        <p:attrNameLst>
                                          <p:attrName>style.visibility</p:attrName>
                                        </p:attrNameLst>
                                      </p:cBhvr>
                                      <p:to>
                                        <p:strVal val="hidden"/>
                                      </p:to>
                                    </p:set>
                                  </p:childTnLst>
                                </p:cTn>
                              </p:par>
                              <p:par>
                                <p:cTn id="79" presetID="22" presetClass="entr" presetSubtype="4" fill="hold" grpId="0" nodeType="withEffect">
                                  <p:stCondLst>
                                    <p:cond delay="0"/>
                                  </p:stCondLst>
                                  <p:childTnLst>
                                    <p:set>
                                      <p:cBhvr>
                                        <p:cTn id="80" dur="1" fill="hold">
                                          <p:stCondLst>
                                            <p:cond delay="0"/>
                                          </p:stCondLst>
                                        </p:cTn>
                                        <p:tgtEl>
                                          <p:spTgt spid="140447"/>
                                        </p:tgtEl>
                                        <p:attrNameLst>
                                          <p:attrName>style.visibility</p:attrName>
                                        </p:attrNameLst>
                                      </p:cBhvr>
                                      <p:to>
                                        <p:strVal val="visible"/>
                                      </p:to>
                                    </p:set>
                                    <p:animEffect transition="in" filter="wipe(down)">
                                      <p:cBhvr>
                                        <p:cTn id="81" dur="2000"/>
                                        <p:tgtEl>
                                          <p:spTgt spid="140447"/>
                                        </p:tgtEl>
                                      </p:cBhvr>
                                    </p:animEffect>
                                  </p:childTnLst>
                                </p:cTn>
                              </p:par>
                              <p:par>
                                <p:cTn id="82" presetID="10" presetClass="exit" presetSubtype="0" fill="hold" grpId="0" nodeType="withEffect">
                                  <p:stCondLst>
                                    <p:cond delay="0"/>
                                  </p:stCondLst>
                                  <p:childTnLst>
                                    <p:animEffect transition="out" filter="fade">
                                      <p:cBhvr>
                                        <p:cTn id="83" dur="2000"/>
                                        <p:tgtEl>
                                          <p:spTgt spid="140464"/>
                                        </p:tgtEl>
                                      </p:cBhvr>
                                    </p:animEffect>
                                    <p:set>
                                      <p:cBhvr>
                                        <p:cTn id="84" dur="1" fill="hold">
                                          <p:stCondLst>
                                            <p:cond delay="1999"/>
                                          </p:stCondLst>
                                        </p:cTn>
                                        <p:tgtEl>
                                          <p:spTgt spid="140464"/>
                                        </p:tgtEl>
                                        <p:attrNameLst>
                                          <p:attrName>style.visibility</p:attrName>
                                        </p:attrNameLst>
                                      </p:cBhvr>
                                      <p:to>
                                        <p:strVal val="hidden"/>
                                      </p:to>
                                    </p:set>
                                  </p:childTnLst>
                                </p:cTn>
                              </p:par>
                              <p:par>
                                <p:cTn id="85" presetID="10" presetClass="exit" presetSubtype="0" fill="hold" grpId="0" nodeType="withEffect">
                                  <p:stCondLst>
                                    <p:cond delay="0"/>
                                  </p:stCondLst>
                                  <p:childTnLst>
                                    <p:animEffect transition="out" filter="fade">
                                      <p:cBhvr>
                                        <p:cTn id="86" dur="2000"/>
                                        <p:tgtEl>
                                          <p:spTgt spid="140462"/>
                                        </p:tgtEl>
                                      </p:cBhvr>
                                    </p:animEffect>
                                    <p:set>
                                      <p:cBhvr>
                                        <p:cTn id="87" dur="1" fill="hold">
                                          <p:stCondLst>
                                            <p:cond delay="1999"/>
                                          </p:stCondLst>
                                        </p:cTn>
                                        <p:tgtEl>
                                          <p:spTgt spid="140462"/>
                                        </p:tgtEl>
                                        <p:attrNameLst>
                                          <p:attrName>style.visibility</p:attrName>
                                        </p:attrNameLst>
                                      </p:cBhvr>
                                      <p:to>
                                        <p:strVal val="hidden"/>
                                      </p:to>
                                    </p:set>
                                  </p:childTnLst>
                                </p:cTn>
                              </p:par>
                              <p:par>
                                <p:cTn id="88" presetID="22" presetClass="entr" presetSubtype="4" fill="hold" grpId="0" nodeType="withEffect">
                                  <p:stCondLst>
                                    <p:cond delay="0"/>
                                  </p:stCondLst>
                                  <p:childTnLst>
                                    <p:set>
                                      <p:cBhvr>
                                        <p:cTn id="89" dur="1" fill="hold">
                                          <p:stCondLst>
                                            <p:cond delay="0"/>
                                          </p:stCondLst>
                                        </p:cTn>
                                        <p:tgtEl>
                                          <p:spTgt spid="140480"/>
                                        </p:tgtEl>
                                        <p:attrNameLst>
                                          <p:attrName>style.visibility</p:attrName>
                                        </p:attrNameLst>
                                      </p:cBhvr>
                                      <p:to>
                                        <p:strVal val="visible"/>
                                      </p:to>
                                    </p:set>
                                    <p:animEffect transition="in" filter="wipe(down)">
                                      <p:cBhvr>
                                        <p:cTn id="90" dur="2000"/>
                                        <p:tgtEl>
                                          <p:spTgt spid="140480"/>
                                        </p:tgtEl>
                                      </p:cBhvr>
                                    </p:animEffect>
                                  </p:childTnLst>
                                </p:cTn>
                              </p:par>
                              <p:par>
                                <p:cTn id="91" presetID="22" presetClass="entr" presetSubtype="4" fill="hold" grpId="0" nodeType="withEffect">
                                  <p:stCondLst>
                                    <p:cond delay="0"/>
                                  </p:stCondLst>
                                  <p:childTnLst>
                                    <p:set>
                                      <p:cBhvr>
                                        <p:cTn id="92" dur="1" fill="hold">
                                          <p:stCondLst>
                                            <p:cond delay="0"/>
                                          </p:stCondLst>
                                        </p:cTn>
                                        <p:tgtEl>
                                          <p:spTgt spid="140448"/>
                                        </p:tgtEl>
                                        <p:attrNameLst>
                                          <p:attrName>style.visibility</p:attrName>
                                        </p:attrNameLst>
                                      </p:cBhvr>
                                      <p:to>
                                        <p:strVal val="visible"/>
                                      </p:to>
                                    </p:set>
                                    <p:animEffect transition="in" filter="wipe(down)">
                                      <p:cBhvr>
                                        <p:cTn id="93" dur="2000"/>
                                        <p:tgtEl>
                                          <p:spTgt spid="140448"/>
                                        </p:tgtEl>
                                      </p:cBhvr>
                                    </p:animEffect>
                                  </p:childTnLst>
                                </p:cTn>
                              </p:par>
                              <p:par>
                                <p:cTn id="94" presetID="22" presetClass="entr" presetSubtype="4" fill="hold" grpId="0" nodeType="withEffect">
                                  <p:stCondLst>
                                    <p:cond delay="0"/>
                                  </p:stCondLst>
                                  <p:childTnLst>
                                    <p:set>
                                      <p:cBhvr>
                                        <p:cTn id="95" dur="1" fill="hold">
                                          <p:stCondLst>
                                            <p:cond delay="0"/>
                                          </p:stCondLst>
                                        </p:cTn>
                                        <p:tgtEl>
                                          <p:spTgt spid="140481"/>
                                        </p:tgtEl>
                                        <p:attrNameLst>
                                          <p:attrName>style.visibility</p:attrName>
                                        </p:attrNameLst>
                                      </p:cBhvr>
                                      <p:to>
                                        <p:strVal val="visible"/>
                                      </p:to>
                                    </p:set>
                                    <p:animEffect transition="in" filter="wipe(down)">
                                      <p:cBhvr>
                                        <p:cTn id="96" dur="2000"/>
                                        <p:tgtEl>
                                          <p:spTgt spid="140481"/>
                                        </p:tgtEl>
                                      </p:cBhvr>
                                    </p:animEffect>
                                  </p:childTnLst>
                                </p:cTn>
                              </p:par>
                              <p:par>
                                <p:cTn id="97" presetID="10" presetClass="exit" presetSubtype="0" fill="hold" grpId="0" nodeType="withEffect">
                                  <p:stCondLst>
                                    <p:cond delay="0"/>
                                  </p:stCondLst>
                                  <p:childTnLst>
                                    <p:animEffect transition="out" filter="fade">
                                      <p:cBhvr>
                                        <p:cTn id="98" dur="2000"/>
                                        <p:tgtEl>
                                          <p:spTgt spid="140460"/>
                                        </p:tgtEl>
                                      </p:cBhvr>
                                    </p:animEffect>
                                    <p:set>
                                      <p:cBhvr>
                                        <p:cTn id="99" dur="1" fill="hold">
                                          <p:stCondLst>
                                            <p:cond delay="1999"/>
                                          </p:stCondLst>
                                        </p:cTn>
                                        <p:tgtEl>
                                          <p:spTgt spid="140460"/>
                                        </p:tgtEl>
                                        <p:attrNameLst>
                                          <p:attrName>style.visibility</p:attrName>
                                        </p:attrNameLst>
                                      </p:cBhvr>
                                      <p:to>
                                        <p:strVal val="hidden"/>
                                      </p:to>
                                    </p:set>
                                  </p:childTnLst>
                                </p:cTn>
                              </p:par>
                            </p:childTnLst>
                          </p:cTn>
                        </p:par>
                        <p:par>
                          <p:cTn id="100" fill="hold">
                            <p:stCondLst>
                              <p:cond delay="5000"/>
                            </p:stCondLst>
                            <p:childTnLst>
                              <p:par>
                                <p:cTn id="101" presetID="10" presetClass="entr" presetSubtype="0" fill="hold" nodeType="afterEffect">
                                  <p:stCondLst>
                                    <p:cond delay="0"/>
                                  </p:stCondLst>
                                  <p:childTnLst>
                                    <p:set>
                                      <p:cBhvr>
                                        <p:cTn id="102" dur="1" fill="hold">
                                          <p:stCondLst>
                                            <p:cond delay="0"/>
                                          </p:stCondLst>
                                        </p:cTn>
                                        <p:tgtEl>
                                          <p:spTgt spid="9"/>
                                        </p:tgtEl>
                                        <p:attrNameLst>
                                          <p:attrName>style.visibility</p:attrName>
                                        </p:attrNameLst>
                                      </p:cBhvr>
                                      <p:to>
                                        <p:strVal val="visible"/>
                                      </p:to>
                                    </p:set>
                                    <p:animEffect transition="in" filter="fade">
                                      <p:cBhvr>
                                        <p:cTn id="103" dur="2000"/>
                                        <p:tgtEl>
                                          <p:spTgt spid="9"/>
                                        </p:tgtEl>
                                      </p:cBhvr>
                                    </p:animEffect>
                                  </p:childTnLst>
                                </p:cTn>
                              </p:par>
                            </p:childTnLst>
                          </p:cTn>
                        </p:par>
                        <p:par>
                          <p:cTn id="104" fill="hold">
                            <p:stCondLst>
                              <p:cond delay="7000"/>
                            </p:stCondLst>
                            <p:childTnLst>
                              <p:par>
                                <p:cTn id="105" presetID="22" presetClass="entr" presetSubtype="4" fill="hold" grpId="0" nodeType="afterEffect">
                                  <p:stCondLst>
                                    <p:cond delay="0"/>
                                  </p:stCondLst>
                                  <p:childTnLst>
                                    <p:set>
                                      <p:cBhvr>
                                        <p:cTn id="106" dur="1" fill="hold">
                                          <p:stCondLst>
                                            <p:cond delay="0"/>
                                          </p:stCondLst>
                                        </p:cTn>
                                        <p:tgtEl>
                                          <p:spTgt spid="140483"/>
                                        </p:tgtEl>
                                        <p:attrNameLst>
                                          <p:attrName>style.visibility</p:attrName>
                                        </p:attrNameLst>
                                      </p:cBhvr>
                                      <p:to>
                                        <p:strVal val="visible"/>
                                      </p:to>
                                    </p:set>
                                    <p:animEffect transition="in" filter="wipe(down)">
                                      <p:cBhvr>
                                        <p:cTn id="107" dur="2000"/>
                                        <p:tgtEl>
                                          <p:spTgt spid="140483"/>
                                        </p:tgtEl>
                                      </p:cBhvr>
                                    </p:animEffect>
                                  </p:childTnLst>
                                </p:cTn>
                              </p:par>
                              <p:par>
                                <p:cTn id="108" presetID="22" presetClass="entr" presetSubtype="1" fill="hold" grpId="0" nodeType="withEffect">
                                  <p:stCondLst>
                                    <p:cond delay="0"/>
                                  </p:stCondLst>
                                  <p:childTnLst>
                                    <p:set>
                                      <p:cBhvr>
                                        <p:cTn id="109" dur="1" fill="hold">
                                          <p:stCondLst>
                                            <p:cond delay="0"/>
                                          </p:stCondLst>
                                        </p:cTn>
                                        <p:tgtEl>
                                          <p:spTgt spid="140400"/>
                                        </p:tgtEl>
                                        <p:attrNameLst>
                                          <p:attrName>style.visibility</p:attrName>
                                        </p:attrNameLst>
                                      </p:cBhvr>
                                      <p:to>
                                        <p:strVal val="visible"/>
                                      </p:to>
                                    </p:set>
                                    <p:animEffect transition="in" filter="wipe(up)">
                                      <p:cBhvr>
                                        <p:cTn id="110" dur="2000"/>
                                        <p:tgtEl>
                                          <p:spTgt spid="140400"/>
                                        </p:tgtEl>
                                      </p:cBhvr>
                                    </p:animEffect>
                                  </p:childTnLst>
                                </p:cTn>
                              </p:par>
                            </p:childTnLst>
                          </p:cTn>
                        </p:par>
                        <p:par>
                          <p:cTn id="111" fill="hold">
                            <p:stCondLst>
                              <p:cond delay="9000"/>
                            </p:stCondLst>
                            <p:childTnLst>
                              <p:par>
                                <p:cTn id="112" presetID="22" presetClass="entr" presetSubtype="4" fill="hold" grpId="0" nodeType="afterEffect">
                                  <p:stCondLst>
                                    <p:cond delay="0"/>
                                  </p:stCondLst>
                                  <p:childTnLst>
                                    <p:set>
                                      <p:cBhvr>
                                        <p:cTn id="113" dur="1" fill="hold">
                                          <p:stCondLst>
                                            <p:cond delay="0"/>
                                          </p:stCondLst>
                                        </p:cTn>
                                        <p:tgtEl>
                                          <p:spTgt spid="140484"/>
                                        </p:tgtEl>
                                        <p:attrNameLst>
                                          <p:attrName>style.visibility</p:attrName>
                                        </p:attrNameLst>
                                      </p:cBhvr>
                                      <p:to>
                                        <p:strVal val="visible"/>
                                      </p:to>
                                    </p:set>
                                    <p:animEffect transition="in" filter="wipe(down)">
                                      <p:cBhvr>
                                        <p:cTn id="114" dur="2000"/>
                                        <p:tgtEl>
                                          <p:spTgt spid="140484"/>
                                        </p:tgtEl>
                                      </p:cBhvr>
                                    </p:animEffect>
                                  </p:childTnLst>
                                </p:cTn>
                              </p:par>
                              <p:par>
                                <p:cTn id="115" presetID="22" presetClass="entr" presetSubtype="1" fill="hold" grpId="0" nodeType="withEffect">
                                  <p:stCondLst>
                                    <p:cond delay="0"/>
                                  </p:stCondLst>
                                  <p:childTnLst>
                                    <p:set>
                                      <p:cBhvr>
                                        <p:cTn id="116" dur="1" fill="hold">
                                          <p:stCondLst>
                                            <p:cond delay="0"/>
                                          </p:stCondLst>
                                        </p:cTn>
                                        <p:tgtEl>
                                          <p:spTgt spid="140482"/>
                                        </p:tgtEl>
                                        <p:attrNameLst>
                                          <p:attrName>style.visibility</p:attrName>
                                        </p:attrNameLst>
                                      </p:cBhvr>
                                      <p:to>
                                        <p:strVal val="visible"/>
                                      </p:to>
                                    </p:set>
                                    <p:animEffect transition="in" filter="wipe(up)">
                                      <p:cBhvr>
                                        <p:cTn id="117" dur="2000"/>
                                        <p:tgtEl>
                                          <p:spTgt spid="140482"/>
                                        </p:tgtEl>
                                      </p:cBhvr>
                                    </p:animEffect>
                                  </p:childTnLst>
                                </p:cTn>
                              </p:par>
                            </p:childTnLst>
                          </p:cTn>
                        </p:par>
                        <p:par>
                          <p:cTn id="118" fill="hold">
                            <p:stCondLst>
                              <p:cond delay="11000"/>
                            </p:stCondLst>
                            <p:childTnLst>
                              <p:par>
                                <p:cTn id="119" presetID="22" presetClass="entr" presetSubtype="1" fill="hold" grpId="0" nodeType="afterEffect">
                                  <p:stCondLst>
                                    <p:cond delay="0"/>
                                  </p:stCondLst>
                                  <p:childTnLst>
                                    <p:set>
                                      <p:cBhvr>
                                        <p:cTn id="120" dur="1" fill="hold">
                                          <p:stCondLst>
                                            <p:cond delay="0"/>
                                          </p:stCondLst>
                                        </p:cTn>
                                        <p:tgtEl>
                                          <p:spTgt spid="140488"/>
                                        </p:tgtEl>
                                        <p:attrNameLst>
                                          <p:attrName>style.visibility</p:attrName>
                                        </p:attrNameLst>
                                      </p:cBhvr>
                                      <p:to>
                                        <p:strVal val="visible"/>
                                      </p:to>
                                    </p:set>
                                    <p:animEffect transition="in" filter="wipe(up)">
                                      <p:cBhvr>
                                        <p:cTn id="121" dur="2000"/>
                                        <p:tgtEl>
                                          <p:spTgt spid="140488"/>
                                        </p:tgtEl>
                                      </p:cBhvr>
                                    </p:animEffect>
                                  </p:childTnLst>
                                </p:cTn>
                              </p:par>
                              <p:par>
                                <p:cTn id="122" presetID="22" presetClass="entr" presetSubtype="1" fill="hold" grpId="0" nodeType="withEffect">
                                  <p:stCondLst>
                                    <p:cond delay="0"/>
                                  </p:stCondLst>
                                  <p:childTnLst>
                                    <p:set>
                                      <p:cBhvr>
                                        <p:cTn id="123" dur="1" fill="hold">
                                          <p:stCondLst>
                                            <p:cond delay="0"/>
                                          </p:stCondLst>
                                        </p:cTn>
                                        <p:tgtEl>
                                          <p:spTgt spid="140486"/>
                                        </p:tgtEl>
                                        <p:attrNameLst>
                                          <p:attrName>style.visibility</p:attrName>
                                        </p:attrNameLst>
                                      </p:cBhvr>
                                      <p:to>
                                        <p:strVal val="visible"/>
                                      </p:to>
                                    </p:set>
                                    <p:animEffect transition="in" filter="wipe(up)">
                                      <p:cBhvr>
                                        <p:cTn id="124" dur="2000"/>
                                        <p:tgtEl>
                                          <p:spTgt spid="140486"/>
                                        </p:tgtEl>
                                      </p:cBhvr>
                                    </p:animEffect>
                                  </p:childTnLst>
                                </p:cTn>
                              </p:par>
                              <p:par>
                                <p:cTn id="125" presetID="22" presetClass="entr" presetSubtype="4" fill="hold" grpId="0" nodeType="withEffect">
                                  <p:stCondLst>
                                    <p:cond delay="0"/>
                                  </p:stCondLst>
                                  <p:childTnLst>
                                    <p:set>
                                      <p:cBhvr>
                                        <p:cTn id="126" dur="1" fill="hold">
                                          <p:stCondLst>
                                            <p:cond delay="0"/>
                                          </p:stCondLst>
                                        </p:cTn>
                                        <p:tgtEl>
                                          <p:spTgt spid="140485"/>
                                        </p:tgtEl>
                                        <p:attrNameLst>
                                          <p:attrName>style.visibility</p:attrName>
                                        </p:attrNameLst>
                                      </p:cBhvr>
                                      <p:to>
                                        <p:strVal val="visible"/>
                                      </p:to>
                                    </p:set>
                                    <p:animEffect transition="in" filter="wipe(down)">
                                      <p:cBhvr>
                                        <p:cTn id="127" dur="2000"/>
                                        <p:tgtEl>
                                          <p:spTgt spid="1404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312" grpId="0" animBg="1"/>
      <p:bldP spid="140312" grpId="1" animBg="1"/>
      <p:bldP spid="140334" grpId="0" animBg="1"/>
      <p:bldP spid="140334" grpId="1" animBg="1"/>
      <p:bldP spid="140334" grpId="2" animBg="1"/>
      <p:bldP spid="140335" grpId="0" animBg="1"/>
      <p:bldP spid="140335" grpId="1" animBg="1"/>
      <p:bldP spid="140339" grpId="0" animBg="1"/>
      <p:bldP spid="140344" grpId="0"/>
      <p:bldP spid="140400" grpId="0"/>
      <p:bldP spid="140447" grpId="0" animBg="1"/>
      <p:bldP spid="140448" grpId="0" animBg="1"/>
      <p:bldP spid="140449" grpId="0" animBg="1"/>
      <p:bldP spid="140455" grpId="0" animBg="1"/>
      <p:bldP spid="140456" grpId="0" animBg="1"/>
      <p:bldP spid="140457" grpId="0" animBg="1"/>
      <p:bldP spid="140458" grpId="0" animBg="1"/>
      <p:bldP spid="140459" grpId="0" animBg="1"/>
      <p:bldP spid="140460" grpId="0" animBg="1"/>
      <p:bldP spid="140461" grpId="0" animBg="1"/>
      <p:bldP spid="140462" grpId="0" animBg="1"/>
      <p:bldP spid="140463" grpId="0" animBg="1"/>
      <p:bldP spid="140464" grpId="0" animBg="1"/>
      <p:bldP spid="140465" grpId="0"/>
      <p:bldP spid="140466" grpId="0" animBg="1"/>
      <p:bldP spid="140480" grpId="0"/>
      <p:bldP spid="140481" grpId="0"/>
      <p:bldP spid="140482" grpId="0"/>
      <p:bldP spid="140483" grpId="0"/>
      <p:bldP spid="140484" grpId="0"/>
      <p:bldP spid="140485" grpId="0" animBg="1"/>
      <p:bldP spid="140486" grpId="0"/>
      <p:bldP spid="14048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89" name="Рисунок 1" descr="Зависимость ширины линии от длительности импульса.jpg"/>
          <p:cNvPicPr>
            <a:picLocks noChangeAspect="1"/>
          </p:cNvPicPr>
          <p:nvPr/>
        </p:nvPicPr>
        <p:blipFill>
          <a:blip r:embed="rId3" cstate="print"/>
          <a:srcRect/>
          <a:stretch>
            <a:fillRect/>
          </a:stretch>
        </p:blipFill>
        <p:spPr bwMode="auto">
          <a:xfrm>
            <a:off x="1000125" y="1520825"/>
            <a:ext cx="7143750" cy="4979988"/>
          </a:xfrm>
          <a:prstGeom prst="rect">
            <a:avLst/>
          </a:prstGeom>
          <a:noFill/>
          <a:ln w="9525">
            <a:noFill/>
            <a:miter lim="800000"/>
            <a:headEnd/>
            <a:tailEnd/>
          </a:ln>
        </p:spPr>
      </p:pic>
      <p:sp>
        <p:nvSpPr>
          <p:cNvPr id="37890" name="TextBox 20"/>
          <p:cNvSpPr txBox="1">
            <a:spLocks noChangeArrowheads="1"/>
          </p:cNvSpPr>
          <p:nvPr/>
        </p:nvSpPr>
        <p:spPr bwMode="auto">
          <a:xfrm>
            <a:off x="7072313" y="3071813"/>
            <a:ext cx="1055687" cy="307975"/>
          </a:xfrm>
          <a:prstGeom prst="rect">
            <a:avLst/>
          </a:prstGeom>
          <a:noFill/>
          <a:ln w="9525">
            <a:noFill/>
            <a:miter lim="800000"/>
            <a:headEnd/>
            <a:tailEnd/>
          </a:ln>
        </p:spPr>
        <p:txBody>
          <a:bodyPr wrap="none">
            <a:spAutoFit/>
          </a:bodyPr>
          <a:lstStyle/>
          <a:p>
            <a:r>
              <a:rPr lang="en-US" sz="1400">
                <a:latin typeface="Calibri" pitchFamily="34" charset="0"/>
              </a:rPr>
              <a:t>~ 600</a:t>
            </a:r>
            <a:r>
              <a:rPr lang="ru-RU" sz="1400">
                <a:latin typeface="Calibri" pitchFamily="34" charset="0"/>
              </a:rPr>
              <a:t> </a:t>
            </a:r>
            <a:r>
              <a:rPr lang="en-US" sz="1400">
                <a:latin typeface="Calibri" pitchFamily="34" charset="0"/>
              </a:rPr>
              <a:t>MHz</a:t>
            </a:r>
            <a:endParaRPr lang="ru-RU" sz="1400">
              <a:latin typeface="Calibri" pitchFamily="34" charset="0"/>
            </a:endParaRPr>
          </a:p>
        </p:txBody>
      </p:sp>
      <p:sp>
        <p:nvSpPr>
          <p:cNvPr id="22" name="TextBox 21"/>
          <p:cNvSpPr txBox="1"/>
          <p:nvPr/>
        </p:nvSpPr>
        <p:spPr>
          <a:xfrm>
            <a:off x="285750" y="285750"/>
            <a:ext cx="8858250" cy="1077913"/>
          </a:xfrm>
          <a:prstGeom prst="rect">
            <a:avLst/>
          </a:prstGeom>
          <a:noFill/>
        </p:spPr>
        <p:txBody>
          <a:bodyPr>
            <a:spAutoFit/>
          </a:bodyPr>
          <a:lstStyle/>
          <a:p>
            <a:pPr fontAlgn="auto">
              <a:spcBef>
                <a:spcPts val="0"/>
              </a:spcBef>
              <a:spcAft>
                <a:spcPts val="0"/>
              </a:spcAft>
              <a:defRPr/>
            </a:pPr>
            <a:r>
              <a:rPr lang="ru-RU" sz="3200" i="1" dirty="0">
                <a:effectLst>
                  <a:outerShdw blurRad="38100" dist="38100" dir="2700000" algn="tl">
                    <a:srgbClr val="000000">
                      <a:alpha val="43137"/>
                    </a:srgbClr>
                  </a:outerShdw>
                </a:effectLst>
                <a:latin typeface="+mn-lt"/>
              </a:rPr>
              <a:t>Ширина спектральной линии</a:t>
            </a:r>
            <a:r>
              <a:rPr lang="en-US" sz="3200" i="1" dirty="0">
                <a:effectLst>
                  <a:outerShdw blurRad="38100" dist="38100" dir="2700000" algn="tl">
                    <a:srgbClr val="000000">
                      <a:alpha val="43137"/>
                    </a:srgbClr>
                  </a:outerShdw>
                </a:effectLst>
                <a:latin typeface="+mn-lt"/>
              </a:rPr>
              <a:t> </a:t>
            </a:r>
            <a:r>
              <a:rPr lang="ru-RU" sz="3200" i="1" dirty="0">
                <a:effectLst>
                  <a:outerShdw blurRad="38100" dist="38100" dir="2700000" algn="tl">
                    <a:srgbClr val="000000">
                      <a:alpha val="43137"/>
                    </a:srgbClr>
                  </a:outerShdw>
                </a:effectLst>
                <a:latin typeface="+mn-lt"/>
              </a:rPr>
              <a:t>для импульсов различной длительности</a:t>
            </a:r>
          </a:p>
        </p:txBody>
      </p:sp>
      <p:sp>
        <p:nvSpPr>
          <p:cNvPr id="5" name="Номер слайда 4"/>
          <p:cNvSpPr>
            <a:spLocks noGrp="1"/>
          </p:cNvSpPr>
          <p:nvPr>
            <p:ph type="sldNum" sz="quarter" idx="12"/>
          </p:nvPr>
        </p:nvSpPr>
        <p:spPr/>
        <p:txBody>
          <a:bodyPr/>
          <a:lstStyle/>
          <a:p>
            <a:pPr>
              <a:defRPr/>
            </a:pPr>
            <a:fld id="{45F54582-0BCF-44AC-8797-3A9B794351F5}" type="slidenum">
              <a:rPr lang="ru-RU" smtClean="0"/>
              <a:pPr>
                <a:defRPr/>
              </a:pPr>
              <a:t>25</a:t>
            </a:fld>
            <a:endParaRPr lang="ru-RU"/>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noChangeArrowheads="1"/>
          </p:cNvPicPr>
          <p:nvPr/>
        </p:nvPicPr>
        <p:blipFill>
          <a:blip r:embed="rId3" cstate="print"/>
          <a:srcRect/>
          <a:stretch>
            <a:fillRect/>
          </a:stretch>
        </p:blipFill>
        <p:spPr bwMode="auto">
          <a:xfrm>
            <a:off x="0" y="857232"/>
            <a:ext cx="4143404" cy="3000396"/>
          </a:xfrm>
          <a:prstGeom prst="rect">
            <a:avLst/>
          </a:prstGeom>
          <a:noFill/>
          <a:ln w="9525">
            <a:noFill/>
            <a:miter lim="800000"/>
            <a:headEnd/>
            <a:tailEnd/>
          </a:ln>
          <a:effectLst/>
        </p:spPr>
      </p:pic>
      <p:sp>
        <p:nvSpPr>
          <p:cNvPr id="30" name="Line 6"/>
          <p:cNvSpPr>
            <a:spLocks noChangeShapeType="1"/>
          </p:cNvSpPr>
          <p:nvPr/>
        </p:nvSpPr>
        <p:spPr bwMode="auto">
          <a:xfrm>
            <a:off x="5268714" y="3401105"/>
            <a:ext cx="3551237" cy="0"/>
          </a:xfrm>
          <a:prstGeom prst="line">
            <a:avLst/>
          </a:prstGeom>
          <a:noFill/>
          <a:ln w="31750">
            <a:solidFill>
              <a:schemeClr val="tx1"/>
            </a:solidFill>
            <a:round/>
            <a:headEnd/>
            <a:tailEnd type="triangle" w="med" len="med"/>
          </a:ln>
        </p:spPr>
        <p:txBody>
          <a:bodyPr/>
          <a:lstStyle/>
          <a:p>
            <a:endParaRPr lang="ru-RU"/>
          </a:p>
        </p:txBody>
      </p:sp>
      <p:sp>
        <p:nvSpPr>
          <p:cNvPr id="31" name="Line 12"/>
          <p:cNvSpPr>
            <a:spLocks noChangeShapeType="1"/>
          </p:cNvSpPr>
          <p:nvPr/>
        </p:nvSpPr>
        <p:spPr bwMode="auto">
          <a:xfrm flipV="1">
            <a:off x="5286198" y="1672317"/>
            <a:ext cx="0" cy="1728788"/>
          </a:xfrm>
          <a:prstGeom prst="line">
            <a:avLst/>
          </a:prstGeom>
          <a:noFill/>
          <a:ln w="31750">
            <a:solidFill>
              <a:schemeClr val="tx1"/>
            </a:solidFill>
            <a:round/>
            <a:headEnd/>
            <a:tailEnd type="triangle" w="med" len="med"/>
          </a:ln>
        </p:spPr>
        <p:txBody>
          <a:bodyPr/>
          <a:lstStyle/>
          <a:p>
            <a:endParaRPr lang="ru-RU"/>
          </a:p>
        </p:txBody>
      </p:sp>
      <p:sp>
        <p:nvSpPr>
          <p:cNvPr id="33" name="Text Box 24"/>
          <p:cNvSpPr txBox="1">
            <a:spLocks noChangeArrowheads="1"/>
          </p:cNvSpPr>
          <p:nvPr/>
        </p:nvSpPr>
        <p:spPr bwMode="auto">
          <a:xfrm rot="-5400000">
            <a:off x="4701568" y="2224547"/>
            <a:ext cx="548548" cy="338554"/>
          </a:xfrm>
          <a:prstGeom prst="rect">
            <a:avLst/>
          </a:prstGeom>
          <a:noFill/>
          <a:ln w="9525">
            <a:noFill/>
            <a:miter lim="800000"/>
            <a:headEnd/>
            <a:tailEnd/>
          </a:ln>
        </p:spPr>
        <p:txBody>
          <a:bodyPr wrap="none">
            <a:spAutoFit/>
          </a:bodyPr>
          <a:lstStyle/>
          <a:p>
            <a:r>
              <a:rPr lang="en-US" sz="1600" dirty="0" smtClean="0">
                <a:latin typeface="Calibri" pitchFamily="34" charset="0"/>
              </a:rPr>
              <a:t>g(</a:t>
            </a:r>
            <a:r>
              <a:rPr lang="el-GR" sz="1600" dirty="0" smtClean="0">
                <a:latin typeface="Calibri" pitchFamily="34" charset="0"/>
              </a:rPr>
              <a:t>ω</a:t>
            </a:r>
            <a:r>
              <a:rPr lang="en-US" sz="1600" dirty="0" smtClean="0">
                <a:latin typeface="Calibri" pitchFamily="34" charset="0"/>
              </a:rPr>
              <a:t>)</a:t>
            </a:r>
            <a:endParaRPr lang="ru-RU" sz="1600" dirty="0">
              <a:latin typeface="Calibri" pitchFamily="34" charset="0"/>
            </a:endParaRPr>
          </a:p>
        </p:txBody>
      </p:sp>
      <p:sp>
        <p:nvSpPr>
          <p:cNvPr id="34" name="Text Box 41"/>
          <p:cNvSpPr txBox="1">
            <a:spLocks noChangeArrowheads="1"/>
          </p:cNvSpPr>
          <p:nvPr/>
        </p:nvSpPr>
        <p:spPr bwMode="auto">
          <a:xfrm>
            <a:off x="8340575" y="3472543"/>
            <a:ext cx="803425" cy="369332"/>
          </a:xfrm>
          <a:prstGeom prst="rect">
            <a:avLst/>
          </a:prstGeom>
          <a:noFill/>
          <a:ln w="9525">
            <a:noFill/>
            <a:miter lim="800000"/>
            <a:headEnd/>
            <a:tailEnd/>
          </a:ln>
        </p:spPr>
        <p:txBody>
          <a:bodyPr wrap="none">
            <a:spAutoFit/>
          </a:bodyPr>
          <a:lstStyle/>
          <a:p>
            <a:r>
              <a:rPr lang="el-GR" dirty="0" smtClean="0">
                <a:latin typeface="Calibri" pitchFamily="34" charset="0"/>
                <a:cs typeface="Arial" charset="0"/>
              </a:rPr>
              <a:t>ω</a:t>
            </a:r>
            <a:r>
              <a:rPr lang="en-US" dirty="0" smtClean="0">
                <a:latin typeface="Calibri" pitchFamily="34" charset="0"/>
                <a:cs typeface="Arial" charset="0"/>
              </a:rPr>
              <a:t>, THz</a:t>
            </a:r>
            <a:endParaRPr lang="el-GR" dirty="0">
              <a:latin typeface="Calibri" pitchFamily="34" charset="0"/>
              <a:cs typeface="Arial" charset="0"/>
            </a:endParaRPr>
          </a:p>
        </p:txBody>
      </p:sp>
      <p:sp>
        <p:nvSpPr>
          <p:cNvPr id="36" name="Line 51"/>
          <p:cNvSpPr>
            <a:spLocks noChangeShapeType="1"/>
          </p:cNvSpPr>
          <p:nvPr/>
        </p:nvSpPr>
        <p:spPr bwMode="auto">
          <a:xfrm>
            <a:off x="7840482" y="3315368"/>
            <a:ext cx="0" cy="71437"/>
          </a:xfrm>
          <a:prstGeom prst="line">
            <a:avLst/>
          </a:prstGeom>
          <a:noFill/>
          <a:ln w="31750">
            <a:solidFill>
              <a:schemeClr val="tx1"/>
            </a:solidFill>
            <a:round/>
            <a:headEnd/>
            <a:tailEnd/>
          </a:ln>
        </p:spPr>
        <p:txBody>
          <a:bodyPr/>
          <a:lstStyle/>
          <a:p>
            <a:endParaRPr lang="ru-RU"/>
          </a:p>
        </p:txBody>
      </p:sp>
      <p:sp>
        <p:nvSpPr>
          <p:cNvPr id="37" name="Line 52"/>
          <p:cNvSpPr>
            <a:spLocks noChangeShapeType="1"/>
          </p:cNvSpPr>
          <p:nvPr/>
        </p:nvSpPr>
        <p:spPr bwMode="auto">
          <a:xfrm>
            <a:off x="5983094" y="3315368"/>
            <a:ext cx="0" cy="71437"/>
          </a:xfrm>
          <a:prstGeom prst="line">
            <a:avLst/>
          </a:prstGeom>
          <a:noFill/>
          <a:ln w="31750">
            <a:solidFill>
              <a:schemeClr val="tx1"/>
            </a:solidFill>
            <a:round/>
            <a:headEnd/>
            <a:tailEnd/>
          </a:ln>
        </p:spPr>
        <p:txBody>
          <a:bodyPr/>
          <a:lstStyle/>
          <a:p>
            <a:endParaRPr lang="ru-RU"/>
          </a:p>
        </p:txBody>
      </p:sp>
      <p:sp>
        <p:nvSpPr>
          <p:cNvPr id="38" name="TextBox 37"/>
          <p:cNvSpPr txBox="1"/>
          <p:nvPr/>
        </p:nvSpPr>
        <p:spPr>
          <a:xfrm>
            <a:off x="4911524" y="3092702"/>
            <a:ext cx="384344" cy="369332"/>
          </a:xfrm>
          <a:prstGeom prst="rect">
            <a:avLst/>
          </a:prstGeom>
          <a:noFill/>
        </p:spPr>
        <p:txBody>
          <a:bodyPr wrap="square" rtlCol="0">
            <a:spAutoFit/>
          </a:bodyPr>
          <a:lstStyle/>
          <a:p>
            <a:r>
              <a:rPr lang="en-US" dirty="0" smtClean="0"/>
              <a:t>0</a:t>
            </a:r>
          </a:p>
        </p:txBody>
      </p:sp>
      <p:sp>
        <p:nvSpPr>
          <p:cNvPr id="40" name="Полилиния 39"/>
          <p:cNvSpPr/>
          <p:nvPr/>
        </p:nvSpPr>
        <p:spPr>
          <a:xfrm>
            <a:off x="5983094" y="1500174"/>
            <a:ext cx="1822700" cy="1900931"/>
          </a:xfrm>
          <a:custGeom>
            <a:avLst/>
            <a:gdLst>
              <a:gd name="connsiteX0" fmla="*/ 0 w 1208314"/>
              <a:gd name="connsiteY0" fmla="*/ 1426029 h 1426029"/>
              <a:gd name="connsiteX1" fmla="*/ 598714 w 1208314"/>
              <a:gd name="connsiteY1" fmla="*/ 0 h 1426029"/>
              <a:gd name="connsiteX2" fmla="*/ 1208314 w 1208314"/>
              <a:gd name="connsiteY2" fmla="*/ 1426029 h 1426029"/>
            </a:gdLst>
            <a:ahLst/>
            <a:cxnLst>
              <a:cxn ang="0">
                <a:pos x="connsiteX0" y="connsiteY0"/>
              </a:cxn>
              <a:cxn ang="0">
                <a:pos x="connsiteX1" y="connsiteY1"/>
              </a:cxn>
              <a:cxn ang="0">
                <a:pos x="connsiteX2" y="connsiteY2"/>
              </a:cxn>
            </a:cxnLst>
            <a:rect l="l" t="t" r="r" b="b"/>
            <a:pathLst>
              <a:path w="1208314" h="1426029">
                <a:moveTo>
                  <a:pt x="0" y="1426029"/>
                </a:moveTo>
                <a:cubicBezTo>
                  <a:pt x="198664" y="713014"/>
                  <a:pt x="397328" y="0"/>
                  <a:pt x="598714" y="0"/>
                </a:cubicBezTo>
                <a:cubicBezTo>
                  <a:pt x="800100" y="0"/>
                  <a:pt x="1004207" y="713014"/>
                  <a:pt x="1208314" y="1426029"/>
                </a:cubicBezTo>
              </a:path>
            </a:pathLst>
          </a:cu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42" name="TextBox 41"/>
          <p:cNvSpPr txBox="1"/>
          <p:nvPr/>
        </p:nvSpPr>
        <p:spPr>
          <a:xfrm>
            <a:off x="6741758" y="3442385"/>
            <a:ext cx="312906" cy="369332"/>
          </a:xfrm>
          <a:prstGeom prst="rect">
            <a:avLst/>
          </a:prstGeom>
          <a:noFill/>
        </p:spPr>
        <p:txBody>
          <a:bodyPr wrap="none" rtlCol="0">
            <a:spAutoFit/>
          </a:bodyPr>
          <a:lstStyle/>
          <a:p>
            <a:r>
              <a:rPr lang="en-US" dirty="0" smtClean="0"/>
              <a:t>3</a:t>
            </a:r>
            <a:endParaRPr lang="ru-RU" dirty="0"/>
          </a:p>
        </p:txBody>
      </p:sp>
      <p:cxnSp>
        <p:nvCxnSpPr>
          <p:cNvPr id="45" name="Прямая соединительная линия 44"/>
          <p:cNvCxnSpPr/>
          <p:nvPr/>
        </p:nvCxnSpPr>
        <p:spPr>
          <a:xfrm rot="16200000" flipH="1">
            <a:off x="6411046" y="2615990"/>
            <a:ext cx="1585021" cy="11978"/>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51" name="Line 5"/>
          <p:cNvSpPr>
            <a:spLocks noChangeShapeType="1"/>
          </p:cNvSpPr>
          <p:nvPr/>
        </p:nvSpPr>
        <p:spPr bwMode="auto">
          <a:xfrm>
            <a:off x="5251460" y="6048380"/>
            <a:ext cx="3538537" cy="0"/>
          </a:xfrm>
          <a:prstGeom prst="line">
            <a:avLst/>
          </a:prstGeom>
          <a:noFill/>
          <a:ln w="31750">
            <a:solidFill>
              <a:schemeClr val="tx1"/>
            </a:solidFill>
            <a:round/>
            <a:headEnd/>
            <a:tailEnd type="triangle" w="med" len="med"/>
          </a:ln>
        </p:spPr>
        <p:txBody>
          <a:bodyPr/>
          <a:lstStyle/>
          <a:p>
            <a:endParaRPr lang="ru-RU"/>
          </a:p>
        </p:txBody>
      </p:sp>
      <p:sp>
        <p:nvSpPr>
          <p:cNvPr id="52" name="Line 13"/>
          <p:cNvSpPr>
            <a:spLocks noChangeShapeType="1"/>
          </p:cNvSpPr>
          <p:nvPr/>
        </p:nvSpPr>
        <p:spPr bwMode="auto">
          <a:xfrm flipV="1">
            <a:off x="5251460" y="4516443"/>
            <a:ext cx="0" cy="1531937"/>
          </a:xfrm>
          <a:prstGeom prst="line">
            <a:avLst/>
          </a:prstGeom>
          <a:noFill/>
          <a:ln w="31750">
            <a:solidFill>
              <a:schemeClr val="tx1"/>
            </a:solidFill>
            <a:round/>
            <a:headEnd/>
            <a:tailEnd type="triangle" w="med" len="med"/>
          </a:ln>
        </p:spPr>
        <p:txBody>
          <a:bodyPr/>
          <a:lstStyle/>
          <a:p>
            <a:endParaRPr lang="ru-RU"/>
          </a:p>
        </p:txBody>
      </p:sp>
      <p:grpSp>
        <p:nvGrpSpPr>
          <p:cNvPr id="65" name="Группа 64"/>
          <p:cNvGrpSpPr/>
          <p:nvPr/>
        </p:nvGrpSpPr>
        <p:grpSpPr>
          <a:xfrm>
            <a:off x="6412277" y="4853005"/>
            <a:ext cx="986409" cy="1147763"/>
            <a:chOff x="6412277" y="4853005"/>
            <a:chExt cx="986409" cy="1147763"/>
          </a:xfrm>
        </p:grpSpPr>
        <p:sp>
          <p:nvSpPr>
            <p:cNvPr id="55" name="Line 8"/>
            <p:cNvSpPr>
              <a:spLocks noChangeShapeType="1"/>
            </p:cNvSpPr>
            <p:nvPr/>
          </p:nvSpPr>
          <p:spPr bwMode="auto">
            <a:xfrm flipV="1">
              <a:off x="6412277" y="4853005"/>
              <a:ext cx="0" cy="1147763"/>
            </a:xfrm>
            <a:prstGeom prst="line">
              <a:avLst/>
            </a:prstGeom>
            <a:noFill/>
            <a:ln w="31750">
              <a:solidFill>
                <a:schemeClr val="tx1"/>
              </a:solidFill>
              <a:round/>
              <a:headEnd/>
              <a:tailEnd/>
            </a:ln>
          </p:spPr>
          <p:txBody>
            <a:bodyPr/>
            <a:lstStyle/>
            <a:p>
              <a:endParaRPr lang="ru-RU"/>
            </a:p>
          </p:txBody>
        </p:sp>
        <p:sp>
          <p:nvSpPr>
            <p:cNvPr id="56" name="Line 9"/>
            <p:cNvSpPr>
              <a:spLocks noChangeShapeType="1"/>
            </p:cNvSpPr>
            <p:nvPr/>
          </p:nvSpPr>
          <p:spPr bwMode="auto">
            <a:xfrm>
              <a:off x="6412277" y="4853005"/>
              <a:ext cx="986409" cy="0"/>
            </a:xfrm>
            <a:prstGeom prst="line">
              <a:avLst/>
            </a:prstGeom>
            <a:noFill/>
            <a:ln w="31750">
              <a:solidFill>
                <a:schemeClr val="tx1"/>
              </a:solidFill>
              <a:round/>
              <a:headEnd/>
              <a:tailEnd/>
            </a:ln>
          </p:spPr>
          <p:txBody>
            <a:bodyPr/>
            <a:lstStyle/>
            <a:p>
              <a:endParaRPr lang="ru-RU"/>
            </a:p>
          </p:txBody>
        </p:sp>
        <p:sp>
          <p:nvSpPr>
            <p:cNvPr id="57" name="Line 21"/>
            <p:cNvSpPr>
              <a:spLocks noChangeShapeType="1"/>
            </p:cNvSpPr>
            <p:nvPr/>
          </p:nvSpPr>
          <p:spPr bwMode="auto">
            <a:xfrm flipV="1">
              <a:off x="7398684" y="4853005"/>
              <a:ext cx="0" cy="1147763"/>
            </a:xfrm>
            <a:prstGeom prst="line">
              <a:avLst/>
            </a:prstGeom>
            <a:noFill/>
            <a:ln w="31750">
              <a:solidFill>
                <a:schemeClr val="tx1"/>
              </a:solidFill>
              <a:round/>
              <a:headEnd/>
              <a:tailEnd/>
            </a:ln>
          </p:spPr>
          <p:txBody>
            <a:bodyPr/>
            <a:lstStyle/>
            <a:p>
              <a:endParaRPr lang="ru-RU"/>
            </a:p>
          </p:txBody>
        </p:sp>
      </p:grpSp>
      <p:sp>
        <p:nvSpPr>
          <p:cNvPr id="59" name="Text Box 23"/>
          <p:cNvSpPr txBox="1">
            <a:spLocks noChangeArrowheads="1"/>
          </p:cNvSpPr>
          <p:nvPr/>
        </p:nvSpPr>
        <p:spPr bwMode="auto">
          <a:xfrm rot="-5400000">
            <a:off x="3952091" y="5037936"/>
            <a:ext cx="1939925" cy="271463"/>
          </a:xfrm>
          <a:prstGeom prst="rect">
            <a:avLst/>
          </a:prstGeom>
          <a:noFill/>
          <a:ln w="9525">
            <a:noFill/>
            <a:miter lim="800000"/>
            <a:headEnd/>
            <a:tailEnd/>
          </a:ln>
        </p:spPr>
        <p:txBody>
          <a:bodyPr wrap="none">
            <a:spAutoFit/>
          </a:bodyPr>
          <a:lstStyle/>
          <a:p>
            <a:r>
              <a:rPr lang="ru-RU" sz="1600" b="1">
                <a:latin typeface="Calibri" pitchFamily="34" charset="0"/>
              </a:rPr>
              <a:t>Интенсивность, у.е</a:t>
            </a:r>
            <a:r>
              <a:rPr lang="ru-RU" sz="1600">
                <a:latin typeface="Calibri" pitchFamily="34" charset="0"/>
              </a:rPr>
              <a:t>.</a:t>
            </a:r>
          </a:p>
        </p:txBody>
      </p:sp>
      <p:sp>
        <p:nvSpPr>
          <p:cNvPr id="60" name="Line 27"/>
          <p:cNvSpPr>
            <a:spLocks noChangeShapeType="1"/>
          </p:cNvSpPr>
          <p:nvPr/>
        </p:nvSpPr>
        <p:spPr bwMode="auto">
          <a:xfrm>
            <a:off x="6410335" y="5984880"/>
            <a:ext cx="0" cy="127000"/>
          </a:xfrm>
          <a:prstGeom prst="line">
            <a:avLst/>
          </a:prstGeom>
          <a:noFill/>
          <a:ln w="31750">
            <a:solidFill>
              <a:schemeClr val="tx1"/>
            </a:solidFill>
            <a:round/>
            <a:headEnd/>
            <a:tailEnd/>
          </a:ln>
        </p:spPr>
        <p:txBody>
          <a:bodyPr/>
          <a:lstStyle/>
          <a:p>
            <a:endParaRPr lang="ru-RU"/>
          </a:p>
        </p:txBody>
      </p:sp>
      <p:sp>
        <p:nvSpPr>
          <p:cNvPr id="61" name="Line 28"/>
          <p:cNvSpPr>
            <a:spLocks noChangeShapeType="1"/>
          </p:cNvSpPr>
          <p:nvPr/>
        </p:nvSpPr>
        <p:spPr bwMode="auto">
          <a:xfrm>
            <a:off x="6875472" y="5984880"/>
            <a:ext cx="0" cy="127000"/>
          </a:xfrm>
          <a:prstGeom prst="line">
            <a:avLst/>
          </a:prstGeom>
          <a:noFill/>
          <a:ln w="31750">
            <a:solidFill>
              <a:schemeClr val="tx1"/>
            </a:solidFill>
            <a:round/>
            <a:headEnd/>
            <a:tailEnd/>
          </a:ln>
        </p:spPr>
        <p:txBody>
          <a:bodyPr/>
          <a:lstStyle/>
          <a:p>
            <a:endParaRPr lang="ru-RU"/>
          </a:p>
        </p:txBody>
      </p:sp>
      <p:sp>
        <p:nvSpPr>
          <p:cNvPr id="62" name="Line 29"/>
          <p:cNvSpPr>
            <a:spLocks noChangeShapeType="1"/>
          </p:cNvSpPr>
          <p:nvPr/>
        </p:nvSpPr>
        <p:spPr bwMode="auto">
          <a:xfrm>
            <a:off x="7397760" y="5984880"/>
            <a:ext cx="0" cy="127000"/>
          </a:xfrm>
          <a:prstGeom prst="line">
            <a:avLst/>
          </a:prstGeom>
          <a:noFill/>
          <a:ln w="31750">
            <a:solidFill>
              <a:schemeClr val="tx1"/>
            </a:solidFill>
            <a:round/>
            <a:headEnd/>
            <a:tailEnd/>
          </a:ln>
        </p:spPr>
        <p:txBody>
          <a:bodyPr/>
          <a:lstStyle/>
          <a:p>
            <a:endParaRPr lang="ru-RU"/>
          </a:p>
        </p:txBody>
      </p:sp>
      <p:sp>
        <p:nvSpPr>
          <p:cNvPr id="63" name="Text Box 39"/>
          <p:cNvSpPr txBox="1">
            <a:spLocks noChangeArrowheads="1"/>
          </p:cNvSpPr>
          <p:nvPr/>
        </p:nvSpPr>
        <p:spPr bwMode="auto">
          <a:xfrm>
            <a:off x="8658235" y="6175380"/>
            <a:ext cx="200025" cy="325438"/>
          </a:xfrm>
          <a:prstGeom prst="rect">
            <a:avLst/>
          </a:prstGeom>
          <a:noFill/>
          <a:ln w="9525">
            <a:noFill/>
            <a:miter lim="800000"/>
            <a:headEnd/>
            <a:tailEnd/>
          </a:ln>
        </p:spPr>
        <p:txBody>
          <a:bodyPr wrap="none">
            <a:spAutoFit/>
          </a:bodyPr>
          <a:lstStyle/>
          <a:p>
            <a:r>
              <a:rPr lang="en-US">
                <a:latin typeface="Calibri" pitchFamily="34" charset="0"/>
              </a:rPr>
              <a:t>t</a:t>
            </a:r>
            <a:endParaRPr lang="ru-RU">
              <a:latin typeface="Calibri" pitchFamily="34" charset="0"/>
            </a:endParaRPr>
          </a:p>
        </p:txBody>
      </p:sp>
      <p:sp>
        <p:nvSpPr>
          <p:cNvPr id="64" name="TextBox 72"/>
          <p:cNvSpPr txBox="1">
            <a:spLocks noChangeArrowheads="1"/>
          </p:cNvSpPr>
          <p:nvPr/>
        </p:nvSpPr>
        <p:spPr bwMode="auto">
          <a:xfrm>
            <a:off x="6000760" y="4143380"/>
            <a:ext cx="1943100" cy="461962"/>
          </a:xfrm>
          <a:prstGeom prst="rect">
            <a:avLst/>
          </a:prstGeom>
          <a:noFill/>
          <a:ln w="9525">
            <a:noFill/>
            <a:miter lim="800000"/>
            <a:headEnd/>
            <a:tailEnd/>
          </a:ln>
        </p:spPr>
        <p:txBody>
          <a:bodyPr wrap="none">
            <a:spAutoFit/>
          </a:bodyPr>
          <a:lstStyle/>
          <a:p>
            <a:r>
              <a:rPr lang="ru-RU" sz="2400">
                <a:latin typeface="Calibri" pitchFamily="34" charset="0"/>
              </a:rPr>
              <a:t>Импульс тока</a:t>
            </a:r>
          </a:p>
        </p:txBody>
      </p:sp>
      <p:pic>
        <p:nvPicPr>
          <p:cNvPr id="66" name="Picture 4"/>
          <p:cNvPicPr>
            <a:picLocks noChangeAspect="1" noChangeArrowheads="1"/>
          </p:cNvPicPr>
          <p:nvPr/>
        </p:nvPicPr>
        <p:blipFill>
          <a:blip r:embed="rId4" cstate="print"/>
          <a:srcRect r="52455"/>
          <a:stretch>
            <a:fillRect/>
          </a:stretch>
        </p:blipFill>
        <p:spPr bwMode="auto">
          <a:xfrm>
            <a:off x="571472" y="4071942"/>
            <a:ext cx="2428892" cy="1938337"/>
          </a:xfrm>
          <a:prstGeom prst="rect">
            <a:avLst/>
          </a:prstGeom>
          <a:noFill/>
          <a:ln w="9525" algn="ctr">
            <a:noFill/>
            <a:miter lim="800000"/>
            <a:headEnd/>
            <a:tailEnd/>
          </a:ln>
        </p:spPr>
      </p:pic>
      <p:sp>
        <p:nvSpPr>
          <p:cNvPr id="26" name="Номер слайда 25"/>
          <p:cNvSpPr>
            <a:spLocks noGrp="1"/>
          </p:cNvSpPr>
          <p:nvPr>
            <p:ph type="sldNum" sz="quarter" idx="12"/>
          </p:nvPr>
        </p:nvSpPr>
        <p:spPr/>
        <p:txBody>
          <a:bodyPr/>
          <a:lstStyle/>
          <a:p>
            <a:pPr>
              <a:defRPr/>
            </a:pPr>
            <a:fld id="{45F54582-0BCF-44AC-8797-3A9B794351F5}" type="slidenum">
              <a:rPr lang="ru-RU" smtClean="0"/>
              <a:pPr>
                <a:defRPr/>
              </a:pPr>
              <a:t>26</a:t>
            </a:fld>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4000"/>
                                        <p:tgtEl>
                                          <p:spTgt spid="65"/>
                                        </p:tgtEl>
                                      </p:cBhvr>
                                    </p:animEffect>
                                  </p:childTnLst>
                                </p:cTn>
                              </p:par>
                              <p:par>
                                <p:cTn id="8" presetID="1" presetClass="entr" presetSubtype="0" fill="hold" nodeType="withEffect">
                                  <p:stCondLst>
                                    <p:cond delay="0"/>
                                  </p:stCondLst>
                                  <p:childTnLst>
                                    <p:set>
                                      <p:cBhvr>
                                        <p:cTn id="9" dur="1" fill="hold">
                                          <p:stCondLst>
                                            <p:cond delay="0"/>
                                          </p:stCondLst>
                                        </p:cTn>
                                        <p:tgtEl>
                                          <p:spTgt spid="45"/>
                                        </p:tgtEl>
                                        <p:attrNameLst>
                                          <p:attrName>style.visibility</p:attrName>
                                        </p:attrNameLst>
                                      </p:cBhvr>
                                      <p:to>
                                        <p:strVal val="visible"/>
                                      </p:to>
                                    </p:set>
                                  </p:childTnLst>
                                </p:cTn>
                              </p:par>
                              <p:par>
                                <p:cTn id="10" presetID="35" presetClass="path" presetSubtype="0" accel="50000" decel="50000" fill="hold" nodeType="withEffect">
                                  <p:stCondLst>
                                    <p:cond delay="0"/>
                                  </p:stCondLst>
                                  <p:childTnLst>
                                    <p:animMotion origin="layout" path="M 5.55556E-7 -2.59259E-6 L -0.07708 0.00116 " pathEditMode="relative" rAng="0" ptsTypes="AA">
                                      <p:cBhvr>
                                        <p:cTn id="11" dur="4000" fill="hold"/>
                                        <p:tgtEl>
                                          <p:spTgt spid="45"/>
                                        </p:tgtEl>
                                        <p:attrNameLst>
                                          <p:attrName>ppt_x</p:attrName>
                                          <p:attrName>ppt_y</p:attrName>
                                        </p:attrNameLst>
                                      </p:cBhvr>
                                      <p:rCtr x="-39" y="0"/>
                                    </p:animMotion>
                                  </p:childTnLst>
                                </p:cTn>
                              </p:par>
                            </p:childTnLst>
                          </p:cTn>
                        </p:par>
                        <p:par>
                          <p:cTn id="12" fill="hold">
                            <p:stCondLst>
                              <p:cond delay="4000"/>
                            </p:stCondLst>
                            <p:childTnLst>
                              <p:par>
                                <p:cTn id="13" presetID="1" presetClass="exit" presetSubtype="0" fill="hold" nodeType="afterEffect">
                                  <p:stCondLst>
                                    <p:cond delay="0"/>
                                  </p:stCondLst>
                                  <p:childTnLst>
                                    <p:set>
                                      <p:cBhvr>
                                        <p:cTn id="14" dur="1" fill="hold">
                                          <p:stCondLst>
                                            <p:cond delay="0"/>
                                          </p:stCondLst>
                                        </p:cTn>
                                        <p:tgtEl>
                                          <p:spTgt spid="4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4" name="Рисунок 1" descr="Зависимость частоты от напряжения.jpg"/>
          <p:cNvPicPr>
            <a:picLocks noChangeAspect="1"/>
          </p:cNvPicPr>
          <p:nvPr/>
        </p:nvPicPr>
        <p:blipFill>
          <a:blip r:embed="rId4" cstate="print"/>
          <a:srcRect/>
          <a:stretch>
            <a:fillRect/>
          </a:stretch>
        </p:blipFill>
        <p:spPr bwMode="auto">
          <a:xfrm>
            <a:off x="785813" y="1357313"/>
            <a:ext cx="7643812" cy="5356225"/>
          </a:xfrm>
          <a:prstGeom prst="rect">
            <a:avLst/>
          </a:prstGeom>
          <a:noFill/>
          <a:ln w="9525">
            <a:noFill/>
            <a:miter lim="800000"/>
            <a:headEnd/>
            <a:tailEnd/>
          </a:ln>
        </p:spPr>
      </p:pic>
      <p:graphicFrame>
        <p:nvGraphicFramePr>
          <p:cNvPr id="20482" name="Object 2"/>
          <p:cNvGraphicFramePr>
            <a:graphicFrameLocks noChangeAspect="1"/>
          </p:cNvGraphicFramePr>
          <p:nvPr/>
        </p:nvGraphicFramePr>
        <p:xfrm>
          <a:off x="4514850" y="3321050"/>
          <a:ext cx="114300" cy="215900"/>
        </p:xfrm>
        <a:graphic>
          <a:graphicData uri="http://schemas.openxmlformats.org/presentationml/2006/ole">
            <p:oleObj spid="_x0000_s20482" name="Формула" r:id="rId5" imgW="114120" imgH="215640" progId="Equation.3">
              <p:embed/>
            </p:oleObj>
          </a:graphicData>
        </a:graphic>
      </p:graphicFrame>
      <p:graphicFrame>
        <p:nvGraphicFramePr>
          <p:cNvPr id="20483" name="Object 3"/>
          <p:cNvGraphicFramePr>
            <a:graphicFrameLocks noChangeAspect="1"/>
          </p:cNvGraphicFramePr>
          <p:nvPr/>
        </p:nvGraphicFramePr>
        <p:xfrm>
          <a:off x="5219700" y="2571750"/>
          <a:ext cx="2995613" cy="923925"/>
        </p:xfrm>
        <a:graphic>
          <a:graphicData uri="http://schemas.openxmlformats.org/presentationml/2006/ole">
            <p:oleObj spid="_x0000_s20483" name="Формула" r:id="rId6" imgW="1358640" imgH="419040" progId="Equation.3">
              <p:embed/>
            </p:oleObj>
          </a:graphicData>
        </a:graphic>
      </p:graphicFrame>
      <p:sp>
        <p:nvSpPr>
          <p:cNvPr id="6" name="TextBox 5"/>
          <p:cNvSpPr txBox="1"/>
          <p:nvPr/>
        </p:nvSpPr>
        <p:spPr>
          <a:xfrm>
            <a:off x="0" y="142875"/>
            <a:ext cx="9144000" cy="1077913"/>
          </a:xfrm>
          <a:prstGeom prst="rect">
            <a:avLst/>
          </a:prstGeom>
          <a:noFill/>
        </p:spPr>
        <p:txBody>
          <a:bodyPr>
            <a:spAutoFit/>
          </a:bodyPr>
          <a:lstStyle/>
          <a:p>
            <a:pPr fontAlgn="auto">
              <a:spcBef>
                <a:spcPts val="0"/>
              </a:spcBef>
              <a:spcAft>
                <a:spcPts val="0"/>
              </a:spcAft>
              <a:defRPr/>
            </a:pPr>
            <a:r>
              <a:rPr lang="ru-RU" sz="3200" i="1" dirty="0">
                <a:effectLst>
                  <a:outerShdw blurRad="38100" dist="38100" dir="2700000" algn="tl">
                    <a:srgbClr val="000000">
                      <a:alpha val="43137"/>
                    </a:srgbClr>
                  </a:outerShdw>
                </a:effectLst>
                <a:latin typeface="+mn-lt"/>
              </a:rPr>
              <a:t>Зависимость частоты излучения от приложенного напряжения</a:t>
            </a:r>
            <a:r>
              <a:rPr lang="en-US" sz="3200" i="1" dirty="0">
                <a:effectLst>
                  <a:outerShdw blurRad="38100" dist="38100" dir="2700000" algn="tl">
                    <a:srgbClr val="000000">
                      <a:alpha val="43137"/>
                    </a:srgbClr>
                  </a:outerShdw>
                </a:effectLst>
                <a:latin typeface="+mn-lt"/>
              </a:rPr>
              <a:t> </a:t>
            </a:r>
            <a:endParaRPr lang="ru-RU" sz="3200" i="1" dirty="0">
              <a:effectLst>
                <a:outerShdw blurRad="38100" dist="38100" dir="2700000" algn="tl">
                  <a:srgbClr val="000000">
                    <a:alpha val="43137"/>
                  </a:srgbClr>
                </a:outerShdw>
              </a:effectLst>
              <a:latin typeface="+mn-lt"/>
            </a:endParaRPr>
          </a:p>
        </p:txBody>
      </p:sp>
      <p:sp>
        <p:nvSpPr>
          <p:cNvPr id="20486" name="TextBox 6"/>
          <p:cNvSpPr txBox="1">
            <a:spLocks noChangeArrowheads="1"/>
          </p:cNvSpPr>
          <p:nvPr/>
        </p:nvSpPr>
        <p:spPr bwMode="auto">
          <a:xfrm>
            <a:off x="5072063" y="1403350"/>
            <a:ext cx="3357562" cy="954088"/>
          </a:xfrm>
          <a:prstGeom prst="rect">
            <a:avLst/>
          </a:prstGeom>
          <a:noFill/>
          <a:ln w="9525">
            <a:noFill/>
            <a:miter lim="800000"/>
            <a:headEnd/>
            <a:tailEnd/>
          </a:ln>
        </p:spPr>
        <p:txBody>
          <a:bodyPr>
            <a:spAutoFit/>
          </a:bodyPr>
          <a:lstStyle/>
          <a:p>
            <a:r>
              <a:rPr lang="ru-RU" sz="2800">
                <a:latin typeface="Calibri" pitchFamily="34" charset="0"/>
              </a:rPr>
              <a:t>4 квантовые ямы в активной области</a:t>
            </a:r>
          </a:p>
        </p:txBody>
      </p:sp>
      <p:sp>
        <p:nvSpPr>
          <p:cNvPr id="7" name="Номер слайда 6"/>
          <p:cNvSpPr>
            <a:spLocks noGrp="1"/>
          </p:cNvSpPr>
          <p:nvPr>
            <p:ph type="sldNum" sz="quarter" idx="12"/>
          </p:nvPr>
        </p:nvSpPr>
        <p:spPr/>
        <p:txBody>
          <a:bodyPr/>
          <a:lstStyle/>
          <a:p>
            <a:pPr>
              <a:defRPr/>
            </a:pPr>
            <a:fld id="{45F54582-0BCF-44AC-8797-3A9B794351F5}" type="slidenum">
              <a:rPr lang="ru-RU" smtClean="0"/>
              <a:pPr>
                <a:defRPr/>
              </a:pPr>
              <a:t>27</a:t>
            </a:fld>
            <a:endParaRPr lang="ru-RU"/>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506" name="Object 2"/>
          <p:cNvGraphicFramePr>
            <a:graphicFrameLocks noChangeAspect="1"/>
          </p:cNvGraphicFramePr>
          <p:nvPr/>
        </p:nvGraphicFramePr>
        <p:xfrm>
          <a:off x="-71438" y="714375"/>
          <a:ext cx="8572501" cy="6057900"/>
        </p:xfrm>
        <a:graphic>
          <a:graphicData uri="http://schemas.openxmlformats.org/presentationml/2006/ole">
            <p:oleObj spid="_x0000_s21506" name="Graph" r:id="rId4" imgW="4276800" imgH="3023280" progId="Origin50.Graph">
              <p:embed/>
            </p:oleObj>
          </a:graphicData>
        </a:graphic>
      </p:graphicFrame>
      <p:sp>
        <p:nvSpPr>
          <p:cNvPr id="21507" name="TextBox 6"/>
          <p:cNvSpPr txBox="1">
            <a:spLocks noChangeArrowheads="1"/>
          </p:cNvSpPr>
          <p:nvPr/>
        </p:nvSpPr>
        <p:spPr bwMode="auto">
          <a:xfrm>
            <a:off x="71438" y="142875"/>
            <a:ext cx="7715250" cy="1077913"/>
          </a:xfrm>
          <a:prstGeom prst="rect">
            <a:avLst/>
          </a:prstGeom>
          <a:noFill/>
          <a:ln w="9525">
            <a:noFill/>
            <a:miter lim="800000"/>
            <a:headEnd/>
            <a:tailEnd/>
          </a:ln>
        </p:spPr>
        <p:txBody>
          <a:bodyPr>
            <a:spAutoFit/>
          </a:bodyPr>
          <a:lstStyle/>
          <a:p>
            <a:r>
              <a:rPr lang="ru-RU" sz="3200">
                <a:latin typeface="Calibri" pitchFamily="34" charset="0"/>
              </a:rPr>
              <a:t>Спектры излучения лазера с тремя квантовыми ямами в активной области</a:t>
            </a:r>
          </a:p>
        </p:txBody>
      </p:sp>
      <p:sp>
        <p:nvSpPr>
          <p:cNvPr id="4" name="Номер слайда 3"/>
          <p:cNvSpPr>
            <a:spLocks noGrp="1"/>
          </p:cNvSpPr>
          <p:nvPr>
            <p:ph type="sldNum" sz="quarter" idx="12"/>
          </p:nvPr>
        </p:nvSpPr>
        <p:spPr/>
        <p:txBody>
          <a:bodyPr/>
          <a:lstStyle/>
          <a:p>
            <a:pPr>
              <a:defRPr/>
            </a:pPr>
            <a:fld id="{45F54582-0BCF-44AC-8797-3A9B794351F5}" type="slidenum">
              <a:rPr lang="ru-RU" smtClean="0"/>
              <a:pPr>
                <a:defRPr/>
              </a:pPr>
              <a:t>28</a:t>
            </a:fld>
            <a:endParaRPr lang="ru-RU"/>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2" name="Прямая соединительная линия 91"/>
          <p:cNvCxnSpPr/>
          <p:nvPr/>
        </p:nvCxnSpPr>
        <p:spPr>
          <a:xfrm rot="5400000">
            <a:off x="1929588" y="2499512"/>
            <a:ext cx="1285884" cy="1588"/>
          </a:xfrm>
          <a:prstGeom prst="line">
            <a:avLst/>
          </a:prstGeom>
        </p:spPr>
        <p:style>
          <a:lnRef idx="2">
            <a:schemeClr val="dk1"/>
          </a:lnRef>
          <a:fillRef idx="0">
            <a:schemeClr val="dk1"/>
          </a:fillRef>
          <a:effectRef idx="1">
            <a:schemeClr val="dk1"/>
          </a:effectRef>
          <a:fontRef idx="minor">
            <a:schemeClr val="tx1"/>
          </a:fontRef>
        </p:style>
      </p:cxnSp>
      <p:cxnSp>
        <p:nvCxnSpPr>
          <p:cNvPr id="93" name="Прямая соединительная линия 92"/>
          <p:cNvCxnSpPr/>
          <p:nvPr/>
        </p:nvCxnSpPr>
        <p:spPr>
          <a:xfrm rot="5400000">
            <a:off x="2428066" y="2642388"/>
            <a:ext cx="1285884" cy="1588"/>
          </a:xfrm>
          <a:prstGeom prst="line">
            <a:avLst/>
          </a:prstGeom>
        </p:spPr>
        <p:style>
          <a:lnRef idx="2">
            <a:schemeClr val="dk1"/>
          </a:lnRef>
          <a:fillRef idx="0">
            <a:schemeClr val="dk1"/>
          </a:fillRef>
          <a:effectRef idx="1">
            <a:schemeClr val="dk1"/>
          </a:effectRef>
          <a:fontRef idx="minor">
            <a:schemeClr val="tx1"/>
          </a:fontRef>
        </p:style>
      </p:cxnSp>
      <p:cxnSp>
        <p:nvCxnSpPr>
          <p:cNvPr id="99" name="Прямая соединительная линия 98"/>
          <p:cNvCxnSpPr/>
          <p:nvPr/>
        </p:nvCxnSpPr>
        <p:spPr>
          <a:xfrm rot="5400000">
            <a:off x="2928131" y="2785264"/>
            <a:ext cx="1285884" cy="1588"/>
          </a:xfrm>
          <a:prstGeom prst="line">
            <a:avLst/>
          </a:prstGeom>
        </p:spPr>
        <p:style>
          <a:lnRef idx="2">
            <a:schemeClr val="dk1"/>
          </a:lnRef>
          <a:fillRef idx="0">
            <a:schemeClr val="dk1"/>
          </a:fillRef>
          <a:effectRef idx="1">
            <a:schemeClr val="dk1"/>
          </a:effectRef>
          <a:fontRef idx="minor">
            <a:schemeClr val="tx1"/>
          </a:fontRef>
        </p:style>
      </p:cxnSp>
      <p:cxnSp>
        <p:nvCxnSpPr>
          <p:cNvPr id="100" name="Прямая соединительная линия 99"/>
          <p:cNvCxnSpPr/>
          <p:nvPr/>
        </p:nvCxnSpPr>
        <p:spPr>
          <a:xfrm rot="5400000">
            <a:off x="3428197" y="2928140"/>
            <a:ext cx="1285884" cy="1588"/>
          </a:xfrm>
          <a:prstGeom prst="line">
            <a:avLst/>
          </a:prstGeom>
        </p:spPr>
        <p:style>
          <a:lnRef idx="2">
            <a:schemeClr val="dk1"/>
          </a:lnRef>
          <a:fillRef idx="0">
            <a:schemeClr val="dk1"/>
          </a:fillRef>
          <a:effectRef idx="1">
            <a:schemeClr val="dk1"/>
          </a:effectRef>
          <a:fontRef idx="minor">
            <a:schemeClr val="tx1"/>
          </a:fontRef>
        </p:style>
      </p:cxnSp>
      <p:cxnSp>
        <p:nvCxnSpPr>
          <p:cNvPr id="106" name="Прямая соединительная линия 105"/>
          <p:cNvCxnSpPr/>
          <p:nvPr/>
        </p:nvCxnSpPr>
        <p:spPr>
          <a:xfrm>
            <a:off x="3571868" y="3143248"/>
            <a:ext cx="500066"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15" name="Прямая соединительная линия 114"/>
          <p:cNvCxnSpPr/>
          <p:nvPr/>
        </p:nvCxnSpPr>
        <p:spPr>
          <a:xfrm>
            <a:off x="3071802" y="2000240"/>
            <a:ext cx="500066" cy="142876"/>
          </a:xfrm>
          <a:prstGeom prst="line">
            <a:avLst/>
          </a:prstGeom>
        </p:spPr>
        <p:style>
          <a:lnRef idx="2">
            <a:schemeClr val="dk1"/>
          </a:lnRef>
          <a:fillRef idx="0">
            <a:schemeClr val="dk1"/>
          </a:fillRef>
          <a:effectRef idx="1">
            <a:schemeClr val="dk1"/>
          </a:effectRef>
          <a:fontRef idx="minor">
            <a:schemeClr val="tx1"/>
          </a:fontRef>
        </p:style>
      </p:cxnSp>
      <p:cxnSp>
        <p:nvCxnSpPr>
          <p:cNvPr id="116" name="Прямая соединительная линия 115"/>
          <p:cNvCxnSpPr/>
          <p:nvPr/>
        </p:nvCxnSpPr>
        <p:spPr>
          <a:xfrm>
            <a:off x="2071670" y="1714488"/>
            <a:ext cx="500066" cy="142876"/>
          </a:xfrm>
          <a:prstGeom prst="line">
            <a:avLst/>
          </a:prstGeom>
        </p:spPr>
        <p:style>
          <a:lnRef idx="2">
            <a:schemeClr val="dk1"/>
          </a:lnRef>
          <a:fillRef idx="0">
            <a:schemeClr val="dk1"/>
          </a:fillRef>
          <a:effectRef idx="1">
            <a:schemeClr val="dk1"/>
          </a:effectRef>
          <a:fontRef idx="minor">
            <a:schemeClr val="tx1"/>
          </a:fontRef>
        </p:style>
      </p:cxnSp>
      <p:cxnSp>
        <p:nvCxnSpPr>
          <p:cNvPr id="117" name="Прямая соединительная линия 116"/>
          <p:cNvCxnSpPr/>
          <p:nvPr/>
        </p:nvCxnSpPr>
        <p:spPr>
          <a:xfrm>
            <a:off x="3571868" y="3429000"/>
            <a:ext cx="500066" cy="142876"/>
          </a:xfrm>
          <a:prstGeom prst="line">
            <a:avLst/>
          </a:prstGeom>
        </p:spPr>
        <p:style>
          <a:lnRef idx="2">
            <a:schemeClr val="dk1"/>
          </a:lnRef>
          <a:fillRef idx="0">
            <a:schemeClr val="dk1"/>
          </a:fillRef>
          <a:effectRef idx="1">
            <a:schemeClr val="dk1"/>
          </a:effectRef>
          <a:fontRef idx="minor">
            <a:schemeClr val="tx1"/>
          </a:fontRef>
        </p:style>
      </p:cxnSp>
      <p:cxnSp>
        <p:nvCxnSpPr>
          <p:cNvPr id="118" name="Прямая соединительная линия 117"/>
          <p:cNvCxnSpPr/>
          <p:nvPr/>
        </p:nvCxnSpPr>
        <p:spPr>
          <a:xfrm>
            <a:off x="2571736" y="3143248"/>
            <a:ext cx="500066" cy="142876"/>
          </a:xfrm>
          <a:prstGeom prst="line">
            <a:avLst/>
          </a:prstGeom>
        </p:spPr>
        <p:style>
          <a:lnRef idx="2">
            <a:schemeClr val="dk1"/>
          </a:lnRef>
          <a:fillRef idx="0">
            <a:schemeClr val="dk1"/>
          </a:fillRef>
          <a:effectRef idx="1">
            <a:schemeClr val="dk1"/>
          </a:effectRef>
          <a:fontRef idx="minor">
            <a:schemeClr val="tx1"/>
          </a:fontRef>
        </p:style>
      </p:cxnSp>
      <p:cxnSp>
        <p:nvCxnSpPr>
          <p:cNvPr id="119" name="Прямая соединительная линия 118"/>
          <p:cNvCxnSpPr/>
          <p:nvPr/>
        </p:nvCxnSpPr>
        <p:spPr>
          <a:xfrm>
            <a:off x="4071934" y="2285992"/>
            <a:ext cx="500066" cy="142876"/>
          </a:xfrm>
          <a:prstGeom prst="line">
            <a:avLst/>
          </a:prstGeom>
        </p:spPr>
        <p:style>
          <a:lnRef idx="2">
            <a:schemeClr val="dk1"/>
          </a:lnRef>
          <a:fillRef idx="0">
            <a:schemeClr val="dk1"/>
          </a:fillRef>
          <a:effectRef idx="1">
            <a:schemeClr val="dk1"/>
          </a:effectRef>
          <a:fontRef idx="minor">
            <a:schemeClr val="tx1"/>
          </a:fontRef>
        </p:style>
      </p:cxnSp>
      <p:cxnSp>
        <p:nvCxnSpPr>
          <p:cNvPr id="121" name="Прямая соединительная линия 120"/>
          <p:cNvCxnSpPr/>
          <p:nvPr/>
        </p:nvCxnSpPr>
        <p:spPr>
          <a:xfrm>
            <a:off x="2571736" y="3070222"/>
            <a:ext cx="500066" cy="1588"/>
          </a:xfrm>
          <a:prstGeom prst="line">
            <a:avLst/>
          </a:prstGeom>
        </p:spPr>
        <p:style>
          <a:lnRef idx="2">
            <a:schemeClr val="accent1"/>
          </a:lnRef>
          <a:fillRef idx="0">
            <a:schemeClr val="accent1"/>
          </a:fillRef>
          <a:effectRef idx="1">
            <a:schemeClr val="accent1"/>
          </a:effectRef>
          <a:fontRef idx="minor">
            <a:schemeClr val="tx1"/>
          </a:fontRef>
        </p:style>
      </p:cxnSp>
      <p:sp>
        <p:nvSpPr>
          <p:cNvPr id="13" name="Номер слайда 12"/>
          <p:cNvSpPr>
            <a:spLocks noGrp="1"/>
          </p:cNvSpPr>
          <p:nvPr>
            <p:ph type="sldNum" sz="quarter" idx="12"/>
          </p:nvPr>
        </p:nvSpPr>
        <p:spPr/>
        <p:txBody>
          <a:bodyPr/>
          <a:lstStyle/>
          <a:p>
            <a:pPr>
              <a:defRPr/>
            </a:pPr>
            <a:fld id="{695914B9-D7E3-4900-B3C0-7AF39A10D10C}" type="slidenum">
              <a:rPr lang="ru-RU" smtClean="0"/>
              <a:pPr>
                <a:defRPr/>
              </a:pPr>
              <a:t>29</a:t>
            </a:fld>
            <a:endParaRPr lang="ru-RU"/>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1200000">
                                      <p:cBhvr>
                                        <p:cTn id="6" dur="2000" fill="hold"/>
                                        <p:tgtEl>
                                          <p:spTgt spid="116"/>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8" presetClass="emph" presetSubtype="0" fill="hold" nodeType="clickEffect">
                                  <p:stCondLst>
                                    <p:cond delay="2000"/>
                                  </p:stCondLst>
                                  <p:childTnLst>
                                    <p:animRot by="1200000">
                                      <p:cBhvr>
                                        <p:cTn id="10" dur="2000" fill="hold"/>
                                        <p:tgtEl>
                                          <p:spTgt spid="115"/>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8" presetClass="emph" presetSubtype="0" fill="hold" nodeType="clickEffect">
                                  <p:stCondLst>
                                    <p:cond delay="4000"/>
                                  </p:stCondLst>
                                  <p:childTnLst>
                                    <p:animRot by="1200000">
                                      <p:cBhvr>
                                        <p:cTn id="14" dur="2000" fill="hold"/>
                                        <p:tgtEl>
                                          <p:spTgt spid="119"/>
                                        </p:tgtEl>
                                        <p:attrNameLst>
                                          <p:attrName>r</p:attrName>
                                        </p:attrNameLst>
                                      </p:cBhvr>
                                    </p:animRot>
                                  </p:childTnLst>
                                </p:cTn>
                              </p:par>
                            </p:childTnLst>
                          </p:cTn>
                        </p:par>
                      </p:childTnLst>
                    </p:cTn>
                  </p:par>
                  <p:par>
                    <p:cTn id="15" fill="hold">
                      <p:stCondLst>
                        <p:cond delay="indefinite"/>
                      </p:stCondLst>
                      <p:childTnLst>
                        <p:par>
                          <p:cTn id="16" fill="hold">
                            <p:stCondLst>
                              <p:cond delay="0"/>
                            </p:stCondLst>
                            <p:childTnLst>
                              <p:par>
                                <p:cTn id="17" presetID="8" presetClass="emph" presetSubtype="0" fill="hold" nodeType="clickEffect">
                                  <p:stCondLst>
                                    <p:cond delay="5900"/>
                                  </p:stCondLst>
                                  <p:childTnLst>
                                    <p:animRot by="1200000">
                                      <p:cBhvr>
                                        <p:cTn id="18" dur="2000" fill="hold"/>
                                        <p:tgtEl>
                                          <p:spTgt spid="118"/>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8" presetClass="emph" presetSubtype="0" fill="hold" nodeType="clickEffect">
                                  <p:stCondLst>
                                    <p:cond delay="8000"/>
                                  </p:stCondLst>
                                  <p:childTnLst>
                                    <p:animRot by="1200000">
                                      <p:cBhvr>
                                        <p:cTn id="22" dur="2000" fill="hold"/>
                                        <p:tgtEl>
                                          <p:spTgt spid="11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8241" name="Rectangle 1025"/>
          <p:cNvSpPr>
            <a:spLocks noGrp="1" noChangeArrowheads="1"/>
          </p:cNvSpPr>
          <p:nvPr>
            <p:ph type="title"/>
          </p:nvPr>
        </p:nvSpPr>
        <p:spPr>
          <a:xfrm>
            <a:off x="0" y="260350"/>
            <a:ext cx="9144000" cy="531813"/>
          </a:xfrm>
        </p:spPr>
        <p:txBody>
          <a:bodyPr rtlCol="0">
            <a:normAutofit fontScale="90000"/>
          </a:bodyPr>
          <a:lstStyle/>
          <a:p>
            <a:pPr fontAlgn="auto">
              <a:spcAft>
                <a:spcPts val="0"/>
              </a:spcAft>
              <a:defRPr/>
            </a:pPr>
            <a:r>
              <a:rPr lang="ru-RU" b="1" dirty="0">
                <a:effectLst>
                  <a:outerShdw blurRad="38100" dist="38100" dir="2700000" algn="tl">
                    <a:srgbClr val="C0C0C0"/>
                  </a:outerShdw>
                </a:effectLst>
                <a:latin typeface="Arial Narrow" pitchFamily="34" charset="0"/>
              </a:rPr>
              <a:t>Квантовый каскадный лазер</a:t>
            </a:r>
            <a:r>
              <a:rPr lang="en-US" b="1" dirty="0">
                <a:effectLst>
                  <a:outerShdw blurRad="38100" dist="38100" dir="2700000" algn="tl">
                    <a:srgbClr val="C0C0C0"/>
                  </a:outerShdw>
                </a:effectLst>
              </a:rPr>
              <a:t>: </a:t>
            </a:r>
            <a:r>
              <a:rPr lang="ru-RU" b="1" dirty="0" err="1">
                <a:solidFill>
                  <a:srgbClr val="FF3300"/>
                </a:solidFill>
                <a:effectLst>
                  <a:outerShdw blurRad="38100" dist="38100" dir="2700000" algn="tl">
                    <a:srgbClr val="C0C0C0"/>
                  </a:outerShdw>
                </a:effectLst>
                <a:latin typeface="Arial Narrow" pitchFamily="34" charset="0"/>
              </a:rPr>
              <a:t>межподзонные</a:t>
            </a:r>
            <a:r>
              <a:rPr lang="ru-RU" b="1" dirty="0">
                <a:solidFill>
                  <a:srgbClr val="FF3300"/>
                </a:solidFill>
                <a:effectLst>
                  <a:outerShdw blurRad="38100" dist="38100" dir="2700000" algn="tl">
                    <a:srgbClr val="C0C0C0"/>
                  </a:outerShdw>
                </a:effectLst>
                <a:latin typeface="Arial Narrow" pitchFamily="34" charset="0"/>
              </a:rPr>
              <a:t> переходы</a:t>
            </a:r>
          </a:p>
        </p:txBody>
      </p:sp>
      <p:sp>
        <p:nvSpPr>
          <p:cNvPr id="138243" name="Text Box 1027"/>
          <p:cNvSpPr txBox="1">
            <a:spLocks noChangeArrowheads="1"/>
          </p:cNvSpPr>
          <p:nvPr/>
        </p:nvSpPr>
        <p:spPr bwMode="auto">
          <a:xfrm>
            <a:off x="0" y="876300"/>
            <a:ext cx="9144000" cy="457200"/>
          </a:xfrm>
          <a:prstGeom prst="rect">
            <a:avLst/>
          </a:prstGeom>
          <a:noFill/>
          <a:ln w="9525" algn="ctr">
            <a:noFill/>
            <a:miter lim="800000"/>
            <a:headEnd/>
            <a:tailEnd/>
          </a:ln>
          <a:effectLst/>
        </p:spPr>
        <p:txBody>
          <a:bodyPr>
            <a:spAutoFit/>
          </a:bodyPr>
          <a:lstStyle/>
          <a:p>
            <a:pPr algn="ctr" fontAlgn="auto">
              <a:spcBef>
                <a:spcPct val="50000"/>
              </a:spcBef>
              <a:spcAft>
                <a:spcPts val="0"/>
              </a:spcAft>
              <a:defRPr/>
            </a:pPr>
            <a:r>
              <a:rPr lang="ru-RU" sz="2400" b="1" i="1" u="sng">
                <a:effectLst>
                  <a:outerShdw blurRad="38100" dist="38100" dir="2700000" algn="tl">
                    <a:srgbClr val="C0C0C0"/>
                  </a:outerShdw>
                </a:effectLst>
                <a:latin typeface="+mn-lt"/>
              </a:rPr>
              <a:t>Исходная концепция</a:t>
            </a:r>
            <a:r>
              <a:rPr lang="en-US" sz="2000" b="1" i="1" u="sng">
                <a:solidFill>
                  <a:srgbClr val="000099"/>
                </a:solidFill>
                <a:effectLst>
                  <a:outerShdw blurRad="38100" dist="38100" dir="2700000" algn="tl">
                    <a:srgbClr val="C0C0C0"/>
                  </a:outerShdw>
                </a:effectLst>
                <a:latin typeface="+mn-lt"/>
              </a:rPr>
              <a:t>: </a:t>
            </a:r>
            <a:r>
              <a:rPr lang="ru-RU" sz="2400" b="1" i="1" u="sng">
                <a:solidFill>
                  <a:srgbClr val="000099"/>
                </a:solidFill>
                <a:effectLst>
                  <a:outerShdw blurRad="38100" dist="38100" dir="2700000" algn="tl">
                    <a:srgbClr val="C0C0C0"/>
                  </a:outerShdw>
                </a:effectLst>
                <a:latin typeface="+mn-lt"/>
              </a:rPr>
              <a:t>Р.Ф.Казаринов</a:t>
            </a:r>
            <a:r>
              <a:rPr lang="en-US" sz="2400" b="1" i="1" u="sng">
                <a:solidFill>
                  <a:srgbClr val="000099"/>
                </a:solidFill>
                <a:effectLst>
                  <a:outerShdw blurRad="38100" dist="38100" dir="2700000" algn="tl">
                    <a:srgbClr val="C0C0C0"/>
                  </a:outerShdw>
                </a:effectLst>
                <a:latin typeface="+mn-lt"/>
              </a:rPr>
              <a:t>, </a:t>
            </a:r>
            <a:r>
              <a:rPr lang="ru-RU" sz="2400" b="1" i="1" u="sng">
                <a:solidFill>
                  <a:srgbClr val="000099"/>
                </a:solidFill>
                <a:effectLst>
                  <a:outerShdw blurRad="38100" dist="38100" dir="2700000" algn="tl">
                    <a:srgbClr val="C0C0C0"/>
                  </a:outerShdw>
                </a:effectLst>
                <a:latin typeface="+mn-lt"/>
              </a:rPr>
              <a:t>Р.А.Сурис, ФТП, т.5, с.797 (</a:t>
            </a:r>
            <a:r>
              <a:rPr lang="en-US" sz="2400" b="1" i="1" u="sng">
                <a:solidFill>
                  <a:srgbClr val="000099"/>
                </a:solidFill>
                <a:effectLst>
                  <a:outerShdw blurRad="38100" dist="38100" dir="2700000" algn="tl">
                    <a:srgbClr val="C0C0C0"/>
                  </a:outerShdw>
                </a:effectLst>
                <a:latin typeface="+mn-lt"/>
              </a:rPr>
              <a:t>1971</a:t>
            </a:r>
            <a:r>
              <a:rPr lang="ru-RU" sz="2400" b="1" i="1" u="sng">
                <a:solidFill>
                  <a:srgbClr val="000099"/>
                </a:solidFill>
                <a:effectLst>
                  <a:outerShdw blurRad="38100" dist="38100" dir="2700000" algn="tl">
                    <a:srgbClr val="C0C0C0"/>
                  </a:outerShdw>
                </a:effectLst>
                <a:latin typeface="+mn-lt"/>
              </a:rPr>
              <a:t>)</a:t>
            </a:r>
          </a:p>
        </p:txBody>
      </p:sp>
      <p:sp>
        <p:nvSpPr>
          <p:cNvPr id="15363" name="Line 1145"/>
          <p:cNvSpPr>
            <a:spLocks noChangeShapeType="1"/>
          </p:cNvSpPr>
          <p:nvPr/>
        </p:nvSpPr>
        <p:spPr bwMode="auto">
          <a:xfrm>
            <a:off x="3051175" y="5140325"/>
            <a:ext cx="546100" cy="355600"/>
          </a:xfrm>
          <a:prstGeom prst="line">
            <a:avLst/>
          </a:prstGeom>
          <a:noFill/>
          <a:ln w="38100">
            <a:solidFill>
              <a:schemeClr val="tx1"/>
            </a:solidFill>
            <a:round/>
            <a:headEnd/>
            <a:tailEnd/>
          </a:ln>
        </p:spPr>
        <p:txBody>
          <a:bodyPr>
            <a:spAutoFit/>
          </a:bodyPr>
          <a:lstStyle/>
          <a:p>
            <a:endParaRPr lang="ru-RU"/>
          </a:p>
        </p:txBody>
      </p:sp>
      <p:sp>
        <p:nvSpPr>
          <p:cNvPr id="15364" name="Line 1146"/>
          <p:cNvSpPr>
            <a:spLocks noChangeShapeType="1"/>
          </p:cNvSpPr>
          <p:nvPr/>
        </p:nvSpPr>
        <p:spPr bwMode="auto">
          <a:xfrm>
            <a:off x="3584575" y="3870325"/>
            <a:ext cx="0" cy="1600200"/>
          </a:xfrm>
          <a:prstGeom prst="line">
            <a:avLst/>
          </a:prstGeom>
          <a:noFill/>
          <a:ln w="38100">
            <a:solidFill>
              <a:schemeClr val="tx1"/>
            </a:solidFill>
            <a:round/>
            <a:headEnd/>
            <a:tailEnd/>
          </a:ln>
        </p:spPr>
        <p:txBody>
          <a:bodyPr>
            <a:spAutoFit/>
          </a:bodyPr>
          <a:lstStyle/>
          <a:p>
            <a:endParaRPr lang="ru-RU"/>
          </a:p>
        </p:txBody>
      </p:sp>
      <p:sp>
        <p:nvSpPr>
          <p:cNvPr id="15365" name="Line 1201"/>
          <p:cNvSpPr>
            <a:spLocks noChangeShapeType="1"/>
          </p:cNvSpPr>
          <p:nvPr/>
        </p:nvSpPr>
        <p:spPr bwMode="auto">
          <a:xfrm rot="10800000">
            <a:off x="2520950" y="3173413"/>
            <a:ext cx="0" cy="1600200"/>
          </a:xfrm>
          <a:prstGeom prst="line">
            <a:avLst/>
          </a:prstGeom>
          <a:noFill/>
          <a:ln w="38100">
            <a:solidFill>
              <a:schemeClr val="tx1"/>
            </a:solidFill>
            <a:round/>
            <a:headEnd/>
            <a:tailEnd/>
          </a:ln>
        </p:spPr>
        <p:txBody>
          <a:bodyPr>
            <a:spAutoFit/>
          </a:bodyPr>
          <a:lstStyle/>
          <a:p>
            <a:endParaRPr lang="ru-RU"/>
          </a:p>
        </p:txBody>
      </p:sp>
      <p:sp>
        <p:nvSpPr>
          <p:cNvPr id="15366" name="Line 1202"/>
          <p:cNvSpPr>
            <a:spLocks noChangeShapeType="1"/>
          </p:cNvSpPr>
          <p:nvPr/>
        </p:nvSpPr>
        <p:spPr bwMode="auto">
          <a:xfrm>
            <a:off x="889000" y="2171700"/>
            <a:ext cx="0" cy="1600200"/>
          </a:xfrm>
          <a:prstGeom prst="line">
            <a:avLst/>
          </a:prstGeom>
          <a:noFill/>
          <a:ln w="38100">
            <a:solidFill>
              <a:schemeClr val="tx1"/>
            </a:solidFill>
            <a:round/>
            <a:headEnd/>
            <a:tailEnd/>
          </a:ln>
        </p:spPr>
        <p:txBody>
          <a:bodyPr>
            <a:spAutoFit/>
          </a:bodyPr>
          <a:lstStyle/>
          <a:p>
            <a:endParaRPr lang="ru-RU"/>
          </a:p>
        </p:txBody>
      </p:sp>
      <p:sp>
        <p:nvSpPr>
          <p:cNvPr id="15367" name="Line 1203"/>
          <p:cNvSpPr>
            <a:spLocks noChangeShapeType="1"/>
          </p:cNvSpPr>
          <p:nvPr/>
        </p:nvSpPr>
        <p:spPr bwMode="auto">
          <a:xfrm rot="10800000">
            <a:off x="1423988" y="2514600"/>
            <a:ext cx="0" cy="1600200"/>
          </a:xfrm>
          <a:prstGeom prst="line">
            <a:avLst/>
          </a:prstGeom>
          <a:noFill/>
          <a:ln w="38100">
            <a:solidFill>
              <a:schemeClr val="tx1"/>
            </a:solidFill>
            <a:round/>
            <a:headEnd/>
            <a:tailEnd/>
          </a:ln>
        </p:spPr>
        <p:txBody>
          <a:bodyPr>
            <a:spAutoFit/>
          </a:bodyPr>
          <a:lstStyle/>
          <a:p>
            <a:endParaRPr lang="ru-RU"/>
          </a:p>
        </p:txBody>
      </p:sp>
      <p:sp>
        <p:nvSpPr>
          <p:cNvPr id="15368" name="Line 1204"/>
          <p:cNvSpPr>
            <a:spLocks noChangeShapeType="1"/>
          </p:cNvSpPr>
          <p:nvPr/>
        </p:nvSpPr>
        <p:spPr bwMode="auto">
          <a:xfrm>
            <a:off x="1973263" y="2868613"/>
            <a:ext cx="0" cy="1600200"/>
          </a:xfrm>
          <a:prstGeom prst="line">
            <a:avLst/>
          </a:prstGeom>
          <a:noFill/>
          <a:ln w="38100">
            <a:solidFill>
              <a:schemeClr val="tx1"/>
            </a:solidFill>
            <a:round/>
            <a:headEnd/>
            <a:tailEnd/>
          </a:ln>
        </p:spPr>
        <p:txBody>
          <a:bodyPr>
            <a:spAutoFit/>
          </a:bodyPr>
          <a:lstStyle/>
          <a:p>
            <a:endParaRPr lang="ru-RU"/>
          </a:p>
        </p:txBody>
      </p:sp>
      <p:sp>
        <p:nvSpPr>
          <p:cNvPr id="15369" name="Line 1205"/>
          <p:cNvSpPr>
            <a:spLocks noChangeShapeType="1"/>
          </p:cNvSpPr>
          <p:nvPr/>
        </p:nvSpPr>
        <p:spPr bwMode="auto">
          <a:xfrm>
            <a:off x="349250" y="1803400"/>
            <a:ext cx="546100" cy="355600"/>
          </a:xfrm>
          <a:prstGeom prst="line">
            <a:avLst/>
          </a:prstGeom>
          <a:noFill/>
          <a:ln w="38100">
            <a:solidFill>
              <a:schemeClr val="tx1"/>
            </a:solidFill>
            <a:round/>
            <a:headEnd/>
            <a:tailEnd/>
          </a:ln>
        </p:spPr>
        <p:txBody>
          <a:bodyPr>
            <a:spAutoFit/>
          </a:bodyPr>
          <a:lstStyle/>
          <a:p>
            <a:endParaRPr lang="ru-RU"/>
          </a:p>
        </p:txBody>
      </p:sp>
      <p:sp>
        <p:nvSpPr>
          <p:cNvPr id="15370" name="Line 1206"/>
          <p:cNvSpPr>
            <a:spLocks noChangeShapeType="1"/>
          </p:cNvSpPr>
          <p:nvPr/>
        </p:nvSpPr>
        <p:spPr bwMode="auto">
          <a:xfrm>
            <a:off x="889000" y="2171700"/>
            <a:ext cx="0" cy="1600200"/>
          </a:xfrm>
          <a:prstGeom prst="line">
            <a:avLst/>
          </a:prstGeom>
          <a:noFill/>
          <a:ln w="38100">
            <a:solidFill>
              <a:schemeClr val="tx1"/>
            </a:solidFill>
            <a:round/>
            <a:headEnd/>
            <a:tailEnd/>
          </a:ln>
        </p:spPr>
        <p:txBody>
          <a:bodyPr>
            <a:spAutoFit/>
          </a:bodyPr>
          <a:lstStyle/>
          <a:p>
            <a:endParaRPr lang="ru-RU"/>
          </a:p>
        </p:txBody>
      </p:sp>
      <p:sp>
        <p:nvSpPr>
          <p:cNvPr id="15371" name="Line 1207"/>
          <p:cNvSpPr>
            <a:spLocks noChangeShapeType="1"/>
          </p:cNvSpPr>
          <p:nvPr/>
        </p:nvSpPr>
        <p:spPr bwMode="auto">
          <a:xfrm>
            <a:off x="3049588" y="3525838"/>
            <a:ext cx="0" cy="1600200"/>
          </a:xfrm>
          <a:prstGeom prst="line">
            <a:avLst/>
          </a:prstGeom>
          <a:noFill/>
          <a:ln w="38100">
            <a:solidFill>
              <a:schemeClr val="tx1"/>
            </a:solidFill>
            <a:round/>
            <a:headEnd/>
            <a:tailEnd/>
          </a:ln>
        </p:spPr>
        <p:txBody>
          <a:bodyPr>
            <a:spAutoFit/>
          </a:bodyPr>
          <a:lstStyle/>
          <a:p>
            <a:endParaRPr lang="ru-RU"/>
          </a:p>
        </p:txBody>
      </p:sp>
      <p:grpSp>
        <p:nvGrpSpPr>
          <p:cNvPr id="15372" name="Group 1208"/>
          <p:cNvGrpSpPr>
            <a:grpSpLocks/>
          </p:cNvGrpSpPr>
          <p:nvPr/>
        </p:nvGrpSpPr>
        <p:grpSpPr bwMode="auto">
          <a:xfrm>
            <a:off x="904875" y="2963863"/>
            <a:ext cx="534988" cy="477837"/>
            <a:chOff x="570" y="1867"/>
            <a:chExt cx="337" cy="301"/>
          </a:xfrm>
        </p:grpSpPr>
        <p:sp>
          <p:nvSpPr>
            <p:cNvPr id="15488" name="Line 1209"/>
            <p:cNvSpPr>
              <a:spLocks noChangeShapeType="1"/>
            </p:cNvSpPr>
            <p:nvPr/>
          </p:nvSpPr>
          <p:spPr bwMode="auto">
            <a:xfrm>
              <a:off x="570" y="2166"/>
              <a:ext cx="330" cy="2"/>
            </a:xfrm>
            <a:prstGeom prst="line">
              <a:avLst/>
            </a:prstGeom>
            <a:noFill/>
            <a:ln w="28575">
              <a:solidFill>
                <a:srgbClr val="0000FF"/>
              </a:solidFill>
              <a:round/>
              <a:headEnd/>
              <a:tailEnd/>
            </a:ln>
          </p:spPr>
          <p:txBody>
            <a:bodyPr>
              <a:spAutoFit/>
            </a:bodyPr>
            <a:lstStyle/>
            <a:p>
              <a:endParaRPr lang="ru-RU"/>
            </a:p>
          </p:txBody>
        </p:sp>
        <p:sp>
          <p:nvSpPr>
            <p:cNvPr id="15489" name="Line 1210"/>
            <p:cNvSpPr>
              <a:spLocks noChangeShapeType="1"/>
            </p:cNvSpPr>
            <p:nvPr/>
          </p:nvSpPr>
          <p:spPr bwMode="auto">
            <a:xfrm>
              <a:off x="573" y="1867"/>
              <a:ext cx="334" cy="2"/>
            </a:xfrm>
            <a:prstGeom prst="line">
              <a:avLst/>
            </a:prstGeom>
            <a:noFill/>
            <a:ln w="28575">
              <a:solidFill>
                <a:srgbClr val="0000FF"/>
              </a:solidFill>
              <a:round/>
              <a:headEnd/>
              <a:tailEnd/>
            </a:ln>
          </p:spPr>
          <p:txBody>
            <a:bodyPr>
              <a:spAutoFit/>
            </a:bodyPr>
            <a:lstStyle/>
            <a:p>
              <a:endParaRPr lang="ru-RU"/>
            </a:p>
          </p:txBody>
        </p:sp>
      </p:grpSp>
      <p:sp>
        <p:nvSpPr>
          <p:cNvPr id="15373" name="Line 1211"/>
          <p:cNvSpPr>
            <a:spLocks noChangeShapeType="1"/>
          </p:cNvSpPr>
          <p:nvPr/>
        </p:nvSpPr>
        <p:spPr bwMode="auto">
          <a:xfrm>
            <a:off x="877888" y="3767138"/>
            <a:ext cx="546100" cy="355600"/>
          </a:xfrm>
          <a:prstGeom prst="line">
            <a:avLst/>
          </a:prstGeom>
          <a:noFill/>
          <a:ln w="38100">
            <a:solidFill>
              <a:schemeClr val="tx1"/>
            </a:solidFill>
            <a:round/>
            <a:headEnd/>
            <a:tailEnd/>
          </a:ln>
        </p:spPr>
        <p:txBody>
          <a:bodyPr>
            <a:spAutoFit/>
          </a:bodyPr>
          <a:lstStyle/>
          <a:p>
            <a:endParaRPr lang="ru-RU"/>
          </a:p>
        </p:txBody>
      </p:sp>
      <p:sp>
        <p:nvSpPr>
          <p:cNvPr id="15374" name="Line 1212"/>
          <p:cNvSpPr>
            <a:spLocks noChangeShapeType="1"/>
          </p:cNvSpPr>
          <p:nvPr/>
        </p:nvSpPr>
        <p:spPr bwMode="auto">
          <a:xfrm>
            <a:off x="1443038" y="2535238"/>
            <a:ext cx="546100" cy="355600"/>
          </a:xfrm>
          <a:prstGeom prst="line">
            <a:avLst/>
          </a:prstGeom>
          <a:noFill/>
          <a:ln w="38100">
            <a:solidFill>
              <a:schemeClr val="tx1"/>
            </a:solidFill>
            <a:round/>
            <a:headEnd/>
            <a:tailEnd/>
          </a:ln>
        </p:spPr>
        <p:txBody>
          <a:bodyPr>
            <a:spAutoFit/>
          </a:bodyPr>
          <a:lstStyle/>
          <a:p>
            <a:endParaRPr lang="ru-RU"/>
          </a:p>
        </p:txBody>
      </p:sp>
      <p:sp>
        <p:nvSpPr>
          <p:cNvPr id="15375" name="Line 1213"/>
          <p:cNvSpPr>
            <a:spLocks noChangeShapeType="1"/>
          </p:cNvSpPr>
          <p:nvPr/>
        </p:nvSpPr>
        <p:spPr bwMode="auto">
          <a:xfrm>
            <a:off x="1981200" y="4457700"/>
            <a:ext cx="546100" cy="355600"/>
          </a:xfrm>
          <a:prstGeom prst="line">
            <a:avLst/>
          </a:prstGeom>
          <a:noFill/>
          <a:ln w="38100">
            <a:solidFill>
              <a:schemeClr val="tx1"/>
            </a:solidFill>
            <a:round/>
            <a:headEnd/>
            <a:tailEnd/>
          </a:ln>
        </p:spPr>
        <p:txBody>
          <a:bodyPr>
            <a:spAutoFit/>
          </a:bodyPr>
          <a:lstStyle/>
          <a:p>
            <a:endParaRPr lang="ru-RU"/>
          </a:p>
        </p:txBody>
      </p:sp>
      <p:sp>
        <p:nvSpPr>
          <p:cNvPr id="15376" name="Line 1214"/>
          <p:cNvSpPr>
            <a:spLocks noChangeShapeType="1"/>
          </p:cNvSpPr>
          <p:nvPr/>
        </p:nvSpPr>
        <p:spPr bwMode="auto">
          <a:xfrm>
            <a:off x="2533650" y="3168650"/>
            <a:ext cx="546100" cy="355600"/>
          </a:xfrm>
          <a:prstGeom prst="line">
            <a:avLst/>
          </a:prstGeom>
          <a:noFill/>
          <a:ln w="38100">
            <a:solidFill>
              <a:schemeClr val="tx1"/>
            </a:solidFill>
            <a:round/>
            <a:headEnd/>
            <a:tailEnd/>
          </a:ln>
        </p:spPr>
        <p:txBody>
          <a:bodyPr>
            <a:spAutoFit/>
          </a:bodyPr>
          <a:lstStyle/>
          <a:p>
            <a:endParaRPr lang="ru-RU"/>
          </a:p>
        </p:txBody>
      </p:sp>
      <p:grpSp>
        <p:nvGrpSpPr>
          <p:cNvPr id="15377" name="Group 1215"/>
          <p:cNvGrpSpPr>
            <a:grpSpLocks/>
          </p:cNvGrpSpPr>
          <p:nvPr/>
        </p:nvGrpSpPr>
        <p:grpSpPr bwMode="auto">
          <a:xfrm>
            <a:off x="1995488" y="3651250"/>
            <a:ext cx="534987" cy="477838"/>
            <a:chOff x="570" y="1867"/>
            <a:chExt cx="337" cy="301"/>
          </a:xfrm>
        </p:grpSpPr>
        <p:sp>
          <p:nvSpPr>
            <p:cNvPr id="15486" name="Line 1216"/>
            <p:cNvSpPr>
              <a:spLocks noChangeShapeType="1"/>
            </p:cNvSpPr>
            <p:nvPr/>
          </p:nvSpPr>
          <p:spPr bwMode="auto">
            <a:xfrm>
              <a:off x="570" y="2166"/>
              <a:ext cx="330" cy="2"/>
            </a:xfrm>
            <a:prstGeom prst="line">
              <a:avLst/>
            </a:prstGeom>
            <a:noFill/>
            <a:ln w="28575">
              <a:solidFill>
                <a:srgbClr val="0000FF"/>
              </a:solidFill>
              <a:round/>
              <a:headEnd/>
              <a:tailEnd/>
            </a:ln>
          </p:spPr>
          <p:txBody>
            <a:bodyPr>
              <a:spAutoFit/>
            </a:bodyPr>
            <a:lstStyle/>
            <a:p>
              <a:endParaRPr lang="ru-RU"/>
            </a:p>
          </p:txBody>
        </p:sp>
        <p:sp>
          <p:nvSpPr>
            <p:cNvPr id="15487" name="Line 1217"/>
            <p:cNvSpPr>
              <a:spLocks noChangeShapeType="1"/>
            </p:cNvSpPr>
            <p:nvPr/>
          </p:nvSpPr>
          <p:spPr bwMode="auto">
            <a:xfrm>
              <a:off x="573" y="1867"/>
              <a:ext cx="334" cy="2"/>
            </a:xfrm>
            <a:prstGeom prst="line">
              <a:avLst/>
            </a:prstGeom>
            <a:noFill/>
            <a:ln w="28575">
              <a:solidFill>
                <a:srgbClr val="0000FF"/>
              </a:solidFill>
              <a:round/>
              <a:headEnd/>
              <a:tailEnd/>
            </a:ln>
          </p:spPr>
          <p:txBody>
            <a:bodyPr>
              <a:spAutoFit/>
            </a:bodyPr>
            <a:lstStyle/>
            <a:p>
              <a:endParaRPr lang="ru-RU"/>
            </a:p>
          </p:txBody>
        </p:sp>
      </p:grpSp>
      <p:sp>
        <p:nvSpPr>
          <p:cNvPr id="138434" name="Oval 1218"/>
          <p:cNvSpPr>
            <a:spLocks noChangeArrowheads="1"/>
          </p:cNvSpPr>
          <p:nvPr/>
        </p:nvSpPr>
        <p:spPr bwMode="auto">
          <a:xfrm>
            <a:off x="1028700" y="3248025"/>
            <a:ext cx="180975" cy="152400"/>
          </a:xfrm>
          <a:prstGeom prst="ellipse">
            <a:avLst/>
          </a:prstGeom>
          <a:solidFill>
            <a:srgbClr val="0000FF"/>
          </a:solidFill>
          <a:ln w="28575" algn="ctr">
            <a:solidFill>
              <a:schemeClr val="tx1"/>
            </a:solidFill>
            <a:round/>
            <a:headEnd/>
            <a:tailEnd/>
          </a:ln>
        </p:spPr>
        <p:txBody>
          <a:bodyPr wrap="none" anchor="ctr">
            <a:spAutoFit/>
          </a:bodyPr>
          <a:lstStyle/>
          <a:p>
            <a:endParaRPr lang="ru-RU">
              <a:latin typeface="Calibri" pitchFamily="34" charset="0"/>
            </a:endParaRPr>
          </a:p>
        </p:txBody>
      </p:sp>
      <p:sp>
        <p:nvSpPr>
          <p:cNvPr id="138435" name="AutoShape 1219"/>
          <p:cNvSpPr>
            <a:spLocks noChangeArrowheads="1"/>
          </p:cNvSpPr>
          <p:nvPr/>
        </p:nvSpPr>
        <p:spPr bwMode="auto">
          <a:xfrm>
            <a:off x="1647825" y="3362325"/>
            <a:ext cx="209550" cy="180975"/>
          </a:xfrm>
          <a:prstGeom prst="sun">
            <a:avLst>
              <a:gd name="adj" fmla="val 25000"/>
            </a:avLst>
          </a:prstGeom>
          <a:noFill/>
          <a:ln w="28575" algn="ctr">
            <a:solidFill>
              <a:srgbClr val="FF0000"/>
            </a:solidFill>
            <a:miter lim="800000"/>
            <a:headEnd/>
            <a:tailEnd/>
          </a:ln>
        </p:spPr>
        <p:txBody>
          <a:bodyPr wrap="none" anchor="ctr">
            <a:spAutoFit/>
          </a:bodyPr>
          <a:lstStyle/>
          <a:p>
            <a:endParaRPr lang="ru-RU">
              <a:latin typeface="Calibri" pitchFamily="34" charset="0"/>
            </a:endParaRPr>
          </a:p>
        </p:txBody>
      </p:sp>
      <p:sp>
        <p:nvSpPr>
          <p:cNvPr id="138436" name="Oval 1220"/>
          <p:cNvSpPr>
            <a:spLocks noChangeArrowheads="1"/>
          </p:cNvSpPr>
          <p:nvPr/>
        </p:nvSpPr>
        <p:spPr bwMode="auto">
          <a:xfrm>
            <a:off x="2151063" y="3970338"/>
            <a:ext cx="180975" cy="152400"/>
          </a:xfrm>
          <a:prstGeom prst="ellipse">
            <a:avLst/>
          </a:prstGeom>
          <a:solidFill>
            <a:srgbClr val="0000FF"/>
          </a:solidFill>
          <a:ln w="28575" algn="ctr">
            <a:solidFill>
              <a:schemeClr val="tx1"/>
            </a:solidFill>
            <a:round/>
            <a:headEnd/>
            <a:tailEnd/>
          </a:ln>
        </p:spPr>
        <p:txBody>
          <a:bodyPr wrap="none" anchor="ctr">
            <a:spAutoFit/>
          </a:bodyPr>
          <a:lstStyle/>
          <a:p>
            <a:endParaRPr lang="ru-RU">
              <a:latin typeface="Calibri" pitchFamily="34" charset="0"/>
            </a:endParaRPr>
          </a:p>
        </p:txBody>
      </p:sp>
      <p:sp>
        <p:nvSpPr>
          <p:cNvPr id="138437" name="Oval 1221"/>
          <p:cNvSpPr>
            <a:spLocks noChangeArrowheads="1"/>
          </p:cNvSpPr>
          <p:nvPr/>
        </p:nvSpPr>
        <p:spPr bwMode="auto">
          <a:xfrm>
            <a:off x="0" y="2627313"/>
            <a:ext cx="180975" cy="152400"/>
          </a:xfrm>
          <a:prstGeom prst="ellipse">
            <a:avLst/>
          </a:prstGeom>
          <a:solidFill>
            <a:srgbClr val="0000FF"/>
          </a:solidFill>
          <a:ln w="28575" algn="ctr">
            <a:solidFill>
              <a:schemeClr val="tx1"/>
            </a:solidFill>
            <a:round/>
            <a:headEnd/>
            <a:tailEnd/>
          </a:ln>
        </p:spPr>
        <p:txBody>
          <a:bodyPr wrap="none" anchor="ctr">
            <a:spAutoFit/>
          </a:bodyPr>
          <a:lstStyle/>
          <a:p>
            <a:endParaRPr lang="ru-RU">
              <a:latin typeface="Calibri" pitchFamily="34" charset="0"/>
            </a:endParaRPr>
          </a:p>
        </p:txBody>
      </p:sp>
      <p:sp>
        <p:nvSpPr>
          <p:cNvPr id="15382" name="Line 1222"/>
          <p:cNvSpPr>
            <a:spLocks noChangeShapeType="1"/>
          </p:cNvSpPr>
          <p:nvPr/>
        </p:nvSpPr>
        <p:spPr bwMode="auto">
          <a:xfrm>
            <a:off x="3608388" y="3871913"/>
            <a:ext cx="546100" cy="355600"/>
          </a:xfrm>
          <a:prstGeom prst="line">
            <a:avLst/>
          </a:prstGeom>
          <a:noFill/>
          <a:ln w="38100">
            <a:solidFill>
              <a:schemeClr val="tx1"/>
            </a:solidFill>
            <a:round/>
            <a:headEnd/>
            <a:tailEnd/>
          </a:ln>
        </p:spPr>
        <p:txBody>
          <a:bodyPr>
            <a:spAutoFit/>
          </a:bodyPr>
          <a:lstStyle/>
          <a:p>
            <a:endParaRPr lang="ru-RU"/>
          </a:p>
        </p:txBody>
      </p:sp>
      <p:grpSp>
        <p:nvGrpSpPr>
          <p:cNvPr id="15383" name="Group 1223"/>
          <p:cNvGrpSpPr>
            <a:grpSpLocks/>
          </p:cNvGrpSpPr>
          <p:nvPr/>
        </p:nvGrpSpPr>
        <p:grpSpPr bwMode="auto">
          <a:xfrm>
            <a:off x="3063875" y="4351338"/>
            <a:ext cx="534988" cy="477837"/>
            <a:chOff x="570" y="1867"/>
            <a:chExt cx="337" cy="301"/>
          </a:xfrm>
        </p:grpSpPr>
        <p:sp>
          <p:nvSpPr>
            <p:cNvPr id="15484" name="Line 1224"/>
            <p:cNvSpPr>
              <a:spLocks noChangeShapeType="1"/>
            </p:cNvSpPr>
            <p:nvPr/>
          </p:nvSpPr>
          <p:spPr bwMode="auto">
            <a:xfrm>
              <a:off x="570" y="2166"/>
              <a:ext cx="330" cy="2"/>
            </a:xfrm>
            <a:prstGeom prst="line">
              <a:avLst/>
            </a:prstGeom>
            <a:noFill/>
            <a:ln w="28575">
              <a:solidFill>
                <a:srgbClr val="0000FF"/>
              </a:solidFill>
              <a:round/>
              <a:headEnd/>
              <a:tailEnd/>
            </a:ln>
          </p:spPr>
          <p:txBody>
            <a:bodyPr>
              <a:spAutoFit/>
            </a:bodyPr>
            <a:lstStyle/>
            <a:p>
              <a:endParaRPr lang="ru-RU"/>
            </a:p>
          </p:txBody>
        </p:sp>
        <p:sp>
          <p:nvSpPr>
            <p:cNvPr id="15485" name="Line 1225"/>
            <p:cNvSpPr>
              <a:spLocks noChangeShapeType="1"/>
            </p:cNvSpPr>
            <p:nvPr/>
          </p:nvSpPr>
          <p:spPr bwMode="auto">
            <a:xfrm>
              <a:off x="573" y="1867"/>
              <a:ext cx="334" cy="2"/>
            </a:xfrm>
            <a:prstGeom prst="line">
              <a:avLst/>
            </a:prstGeom>
            <a:noFill/>
            <a:ln w="28575">
              <a:solidFill>
                <a:srgbClr val="0000FF"/>
              </a:solidFill>
              <a:round/>
              <a:headEnd/>
              <a:tailEnd/>
            </a:ln>
          </p:spPr>
          <p:txBody>
            <a:bodyPr>
              <a:spAutoFit/>
            </a:bodyPr>
            <a:lstStyle/>
            <a:p>
              <a:endParaRPr lang="ru-RU"/>
            </a:p>
          </p:txBody>
        </p:sp>
      </p:grpSp>
      <p:sp>
        <p:nvSpPr>
          <p:cNvPr id="138442" name="AutoShape 1226"/>
          <p:cNvSpPr>
            <a:spLocks noChangeArrowheads="1"/>
          </p:cNvSpPr>
          <p:nvPr/>
        </p:nvSpPr>
        <p:spPr bwMode="auto">
          <a:xfrm>
            <a:off x="2767013" y="4062413"/>
            <a:ext cx="209550" cy="180975"/>
          </a:xfrm>
          <a:prstGeom prst="sun">
            <a:avLst>
              <a:gd name="adj" fmla="val 25000"/>
            </a:avLst>
          </a:prstGeom>
          <a:noFill/>
          <a:ln w="28575" algn="ctr">
            <a:solidFill>
              <a:srgbClr val="FF0000"/>
            </a:solidFill>
            <a:miter lim="800000"/>
            <a:headEnd/>
            <a:tailEnd/>
          </a:ln>
        </p:spPr>
        <p:txBody>
          <a:bodyPr anchor="ctr">
            <a:spAutoFit/>
          </a:bodyPr>
          <a:lstStyle/>
          <a:p>
            <a:endParaRPr lang="ru-RU">
              <a:latin typeface="Calibri" pitchFamily="34" charset="0"/>
            </a:endParaRPr>
          </a:p>
        </p:txBody>
      </p:sp>
      <p:sp>
        <p:nvSpPr>
          <p:cNvPr id="138443" name="AutoShape 1227"/>
          <p:cNvSpPr>
            <a:spLocks noChangeArrowheads="1"/>
          </p:cNvSpPr>
          <p:nvPr/>
        </p:nvSpPr>
        <p:spPr bwMode="auto">
          <a:xfrm>
            <a:off x="3744913" y="4494213"/>
            <a:ext cx="209550" cy="180975"/>
          </a:xfrm>
          <a:prstGeom prst="sun">
            <a:avLst>
              <a:gd name="adj" fmla="val 25000"/>
            </a:avLst>
          </a:prstGeom>
          <a:noFill/>
          <a:ln w="28575" algn="ctr">
            <a:solidFill>
              <a:srgbClr val="FF0000"/>
            </a:solidFill>
            <a:miter lim="800000"/>
            <a:headEnd/>
            <a:tailEnd/>
          </a:ln>
        </p:spPr>
        <p:txBody>
          <a:bodyPr wrap="none" anchor="ctr">
            <a:spAutoFit/>
          </a:bodyPr>
          <a:lstStyle/>
          <a:p>
            <a:endParaRPr lang="ru-RU">
              <a:latin typeface="Calibri" pitchFamily="34" charset="0"/>
            </a:endParaRPr>
          </a:p>
        </p:txBody>
      </p:sp>
      <p:sp>
        <p:nvSpPr>
          <p:cNvPr id="138444" name="Oval 1228"/>
          <p:cNvSpPr>
            <a:spLocks noChangeArrowheads="1"/>
          </p:cNvSpPr>
          <p:nvPr/>
        </p:nvSpPr>
        <p:spPr bwMode="auto">
          <a:xfrm>
            <a:off x="3227388" y="4672013"/>
            <a:ext cx="180975" cy="152400"/>
          </a:xfrm>
          <a:prstGeom prst="ellipse">
            <a:avLst/>
          </a:prstGeom>
          <a:solidFill>
            <a:srgbClr val="0000FF"/>
          </a:solidFill>
          <a:ln w="28575" algn="ctr">
            <a:solidFill>
              <a:schemeClr val="tx1"/>
            </a:solidFill>
            <a:round/>
            <a:headEnd/>
            <a:tailEnd/>
          </a:ln>
        </p:spPr>
        <p:txBody>
          <a:bodyPr wrap="none" anchor="ctr">
            <a:spAutoFit/>
          </a:bodyPr>
          <a:lstStyle/>
          <a:p>
            <a:endParaRPr lang="ru-RU">
              <a:latin typeface="Calibri" pitchFamily="34" charset="0"/>
            </a:endParaRPr>
          </a:p>
        </p:txBody>
      </p:sp>
      <p:sp>
        <p:nvSpPr>
          <p:cNvPr id="138445" name="Text Box 1229"/>
          <p:cNvSpPr txBox="1">
            <a:spLocks noChangeArrowheads="1"/>
          </p:cNvSpPr>
          <p:nvPr/>
        </p:nvSpPr>
        <p:spPr bwMode="auto">
          <a:xfrm>
            <a:off x="1931988" y="2554288"/>
            <a:ext cx="800100" cy="336550"/>
          </a:xfrm>
          <a:prstGeom prst="rect">
            <a:avLst/>
          </a:prstGeom>
          <a:noFill/>
          <a:ln w="9525" algn="ctr">
            <a:noFill/>
            <a:miter lim="800000"/>
            <a:headEnd/>
            <a:tailEnd/>
          </a:ln>
        </p:spPr>
        <p:txBody>
          <a:bodyPr>
            <a:spAutoFit/>
          </a:bodyPr>
          <a:lstStyle/>
          <a:p>
            <a:pPr>
              <a:spcBef>
                <a:spcPct val="50000"/>
              </a:spcBef>
            </a:pPr>
            <a:r>
              <a:rPr lang="ru-RU" sz="1600" b="1">
                <a:solidFill>
                  <a:srgbClr val="FF3300"/>
                </a:solidFill>
                <a:latin typeface="Calibri" pitchFamily="34" charset="0"/>
              </a:rPr>
              <a:t>фотон</a:t>
            </a:r>
          </a:p>
        </p:txBody>
      </p:sp>
      <p:sp>
        <p:nvSpPr>
          <p:cNvPr id="138446" name="AutoShape 1230"/>
          <p:cNvSpPr>
            <a:spLocks noChangeArrowheads="1"/>
          </p:cNvSpPr>
          <p:nvPr/>
        </p:nvSpPr>
        <p:spPr bwMode="auto">
          <a:xfrm>
            <a:off x="596900" y="2794000"/>
            <a:ext cx="209550" cy="180975"/>
          </a:xfrm>
          <a:prstGeom prst="sun">
            <a:avLst>
              <a:gd name="adj" fmla="val 25000"/>
            </a:avLst>
          </a:prstGeom>
          <a:noFill/>
          <a:ln w="28575" algn="ctr">
            <a:solidFill>
              <a:srgbClr val="FF0000"/>
            </a:solidFill>
            <a:miter lim="800000"/>
            <a:headEnd/>
            <a:tailEnd/>
          </a:ln>
        </p:spPr>
        <p:txBody>
          <a:bodyPr wrap="none" anchor="ctr">
            <a:spAutoFit/>
          </a:bodyPr>
          <a:lstStyle/>
          <a:p>
            <a:endParaRPr lang="ru-RU">
              <a:latin typeface="Calibri" pitchFamily="34" charset="0"/>
            </a:endParaRPr>
          </a:p>
        </p:txBody>
      </p:sp>
      <p:sp>
        <p:nvSpPr>
          <p:cNvPr id="138447" name="Line 1231"/>
          <p:cNvSpPr>
            <a:spLocks noChangeShapeType="1"/>
          </p:cNvSpPr>
          <p:nvPr/>
        </p:nvSpPr>
        <p:spPr bwMode="auto">
          <a:xfrm flipH="1" flipV="1">
            <a:off x="1511300" y="3632200"/>
            <a:ext cx="457200" cy="12700"/>
          </a:xfrm>
          <a:prstGeom prst="line">
            <a:avLst/>
          </a:prstGeom>
          <a:noFill/>
          <a:ln w="12700">
            <a:solidFill>
              <a:schemeClr val="tx1"/>
            </a:solidFill>
            <a:round/>
            <a:headEnd/>
            <a:tailEnd/>
          </a:ln>
        </p:spPr>
        <p:txBody>
          <a:bodyPr>
            <a:spAutoFit/>
          </a:bodyPr>
          <a:lstStyle/>
          <a:p>
            <a:endParaRPr lang="ru-RU"/>
          </a:p>
        </p:txBody>
      </p:sp>
      <p:sp>
        <p:nvSpPr>
          <p:cNvPr id="138448" name="Line 1232"/>
          <p:cNvSpPr>
            <a:spLocks noChangeShapeType="1"/>
          </p:cNvSpPr>
          <p:nvPr/>
        </p:nvSpPr>
        <p:spPr bwMode="auto">
          <a:xfrm flipH="1">
            <a:off x="1403350" y="3429000"/>
            <a:ext cx="330200" cy="0"/>
          </a:xfrm>
          <a:prstGeom prst="line">
            <a:avLst/>
          </a:prstGeom>
          <a:noFill/>
          <a:ln w="12700">
            <a:solidFill>
              <a:schemeClr val="tx1"/>
            </a:solidFill>
            <a:round/>
            <a:headEnd/>
            <a:tailEnd/>
          </a:ln>
        </p:spPr>
        <p:txBody>
          <a:bodyPr>
            <a:spAutoFit/>
          </a:bodyPr>
          <a:lstStyle/>
          <a:p>
            <a:endParaRPr lang="ru-RU"/>
          </a:p>
        </p:txBody>
      </p:sp>
      <p:sp>
        <p:nvSpPr>
          <p:cNvPr id="138449" name="AutoShape 1233"/>
          <p:cNvSpPr>
            <a:spLocks noChangeArrowheads="1"/>
          </p:cNvSpPr>
          <p:nvPr/>
        </p:nvSpPr>
        <p:spPr bwMode="auto">
          <a:xfrm>
            <a:off x="2108200" y="2463800"/>
            <a:ext cx="1676400" cy="381000"/>
          </a:xfrm>
          <a:prstGeom prst="wedgeRectCallout">
            <a:avLst>
              <a:gd name="adj1" fmla="val -78597"/>
              <a:gd name="adj2" fmla="val 224167"/>
            </a:avLst>
          </a:prstGeom>
          <a:noFill/>
          <a:ln w="19050" algn="ctr">
            <a:solidFill>
              <a:schemeClr val="tx1"/>
            </a:solidFill>
            <a:miter lim="800000"/>
            <a:headEnd/>
            <a:tailEnd/>
          </a:ln>
        </p:spPr>
        <p:txBody>
          <a:bodyPr/>
          <a:lstStyle/>
          <a:p>
            <a:r>
              <a:rPr lang="ru-RU" sz="1600" b="1">
                <a:latin typeface="Calibri" pitchFamily="34" charset="0"/>
              </a:rPr>
              <a:t>энергия фотона</a:t>
            </a:r>
          </a:p>
          <a:p>
            <a:pPr algn="ctr"/>
            <a:endParaRPr lang="ru-RU" b="1">
              <a:latin typeface="Calibri" pitchFamily="34" charset="0"/>
            </a:endParaRPr>
          </a:p>
        </p:txBody>
      </p:sp>
      <p:sp>
        <p:nvSpPr>
          <p:cNvPr id="138450" name="Line 1234"/>
          <p:cNvSpPr>
            <a:spLocks noChangeShapeType="1"/>
          </p:cNvSpPr>
          <p:nvPr/>
        </p:nvSpPr>
        <p:spPr bwMode="auto">
          <a:xfrm flipH="1">
            <a:off x="1612900" y="3289300"/>
            <a:ext cx="6350" cy="152400"/>
          </a:xfrm>
          <a:prstGeom prst="line">
            <a:avLst/>
          </a:prstGeom>
          <a:noFill/>
          <a:ln w="12700">
            <a:solidFill>
              <a:schemeClr val="tx1"/>
            </a:solidFill>
            <a:round/>
            <a:headEnd/>
            <a:tailEnd type="triangle" w="med" len="med"/>
          </a:ln>
        </p:spPr>
        <p:txBody>
          <a:bodyPr>
            <a:spAutoFit/>
          </a:bodyPr>
          <a:lstStyle/>
          <a:p>
            <a:endParaRPr lang="ru-RU"/>
          </a:p>
        </p:txBody>
      </p:sp>
      <p:sp>
        <p:nvSpPr>
          <p:cNvPr id="138451" name="Line 1235"/>
          <p:cNvSpPr>
            <a:spLocks noChangeShapeType="1"/>
          </p:cNvSpPr>
          <p:nvPr/>
        </p:nvSpPr>
        <p:spPr bwMode="auto">
          <a:xfrm flipV="1">
            <a:off x="1606550" y="3638550"/>
            <a:ext cx="0" cy="171450"/>
          </a:xfrm>
          <a:prstGeom prst="line">
            <a:avLst/>
          </a:prstGeom>
          <a:noFill/>
          <a:ln w="9525">
            <a:solidFill>
              <a:schemeClr val="tx1"/>
            </a:solidFill>
            <a:round/>
            <a:headEnd/>
            <a:tailEnd type="triangle" w="med" len="med"/>
          </a:ln>
        </p:spPr>
        <p:txBody>
          <a:bodyPr>
            <a:spAutoFit/>
          </a:bodyPr>
          <a:lstStyle/>
          <a:p>
            <a:endParaRPr lang="ru-RU"/>
          </a:p>
        </p:txBody>
      </p:sp>
      <p:grpSp>
        <p:nvGrpSpPr>
          <p:cNvPr id="15394" name="Group 1319"/>
          <p:cNvGrpSpPr>
            <a:grpSpLocks/>
          </p:cNvGrpSpPr>
          <p:nvPr/>
        </p:nvGrpSpPr>
        <p:grpSpPr bwMode="auto">
          <a:xfrm>
            <a:off x="5965825" y="2414588"/>
            <a:ext cx="2670175" cy="2994025"/>
            <a:chOff x="3429" y="1465"/>
            <a:chExt cx="1682" cy="1886"/>
          </a:xfrm>
        </p:grpSpPr>
        <p:grpSp>
          <p:nvGrpSpPr>
            <p:cNvPr id="15466" name="Group 1320"/>
            <p:cNvGrpSpPr>
              <a:grpSpLocks/>
            </p:cNvGrpSpPr>
            <p:nvPr/>
          </p:nvGrpSpPr>
          <p:grpSpPr bwMode="auto">
            <a:xfrm>
              <a:off x="3429" y="1465"/>
              <a:ext cx="1682" cy="1886"/>
              <a:chOff x="3845" y="1369"/>
              <a:chExt cx="1682" cy="1886"/>
            </a:xfrm>
          </p:grpSpPr>
          <p:sp>
            <p:nvSpPr>
              <p:cNvPr id="15473" name="Line 1321"/>
              <p:cNvSpPr>
                <a:spLocks noChangeShapeType="1"/>
              </p:cNvSpPr>
              <p:nvPr/>
            </p:nvSpPr>
            <p:spPr bwMode="auto">
              <a:xfrm>
                <a:off x="3845" y="1369"/>
                <a:ext cx="344" cy="224"/>
              </a:xfrm>
              <a:prstGeom prst="line">
                <a:avLst/>
              </a:prstGeom>
              <a:noFill/>
              <a:ln w="38100">
                <a:solidFill>
                  <a:schemeClr val="tx1"/>
                </a:solidFill>
                <a:round/>
                <a:headEnd/>
                <a:tailEnd/>
              </a:ln>
            </p:spPr>
            <p:txBody>
              <a:bodyPr>
                <a:spAutoFit/>
              </a:bodyPr>
              <a:lstStyle/>
              <a:p>
                <a:endParaRPr lang="ru-RU"/>
              </a:p>
            </p:txBody>
          </p:sp>
          <p:grpSp>
            <p:nvGrpSpPr>
              <p:cNvPr id="15474" name="Group 1322"/>
              <p:cNvGrpSpPr>
                <a:grpSpLocks/>
              </p:cNvGrpSpPr>
              <p:nvPr/>
            </p:nvGrpSpPr>
            <p:grpSpPr bwMode="auto">
              <a:xfrm>
                <a:off x="4162" y="1593"/>
                <a:ext cx="692" cy="1221"/>
                <a:chOff x="4162" y="1593"/>
                <a:chExt cx="692" cy="1221"/>
              </a:xfrm>
            </p:grpSpPr>
            <p:sp>
              <p:nvSpPr>
                <p:cNvPr id="15480" name="Line 1323"/>
                <p:cNvSpPr>
                  <a:spLocks noChangeShapeType="1"/>
                </p:cNvSpPr>
                <p:nvPr/>
              </p:nvSpPr>
              <p:spPr bwMode="auto">
                <a:xfrm>
                  <a:off x="4169" y="1593"/>
                  <a:ext cx="0" cy="1008"/>
                </a:xfrm>
                <a:prstGeom prst="line">
                  <a:avLst/>
                </a:prstGeom>
                <a:noFill/>
                <a:ln w="38100">
                  <a:solidFill>
                    <a:schemeClr val="tx1"/>
                  </a:solidFill>
                  <a:round/>
                  <a:headEnd/>
                  <a:tailEnd/>
                </a:ln>
              </p:spPr>
              <p:txBody>
                <a:bodyPr>
                  <a:spAutoFit/>
                </a:bodyPr>
                <a:lstStyle/>
                <a:p>
                  <a:endParaRPr lang="ru-RU"/>
                </a:p>
              </p:txBody>
            </p:sp>
            <p:sp>
              <p:nvSpPr>
                <p:cNvPr id="15481" name="Line 1324"/>
                <p:cNvSpPr>
                  <a:spLocks noChangeShapeType="1"/>
                </p:cNvSpPr>
                <p:nvPr/>
              </p:nvSpPr>
              <p:spPr bwMode="auto">
                <a:xfrm>
                  <a:off x="4162" y="2590"/>
                  <a:ext cx="344" cy="224"/>
                </a:xfrm>
                <a:prstGeom prst="line">
                  <a:avLst/>
                </a:prstGeom>
                <a:noFill/>
                <a:ln w="38100">
                  <a:solidFill>
                    <a:schemeClr val="tx1"/>
                  </a:solidFill>
                  <a:round/>
                  <a:headEnd/>
                  <a:tailEnd/>
                </a:ln>
              </p:spPr>
              <p:txBody>
                <a:bodyPr>
                  <a:spAutoFit/>
                </a:bodyPr>
                <a:lstStyle/>
                <a:p>
                  <a:endParaRPr lang="ru-RU"/>
                </a:p>
              </p:txBody>
            </p:sp>
            <p:sp>
              <p:nvSpPr>
                <p:cNvPr id="15482" name="Line 1325"/>
                <p:cNvSpPr>
                  <a:spLocks noChangeShapeType="1"/>
                </p:cNvSpPr>
                <p:nvPr/>
              </p:nvSpPr>
              <p:spPr bwMode="auto">
                <a:xfrm>
                  <a:off x="4510" y="1798"/>
                  <a:ext cx="344" cy="224"/>
                </a:xfrm>
                <a:prstGeom prst="line">
                  <a:avLst/>
                </a:prstGeom>
                <a:noFill/>
                <a:ln w="38100">
                  <a:solidFill>
                    <a:schemeClr val="tx1"/>
                  </a:solidFill>
                  <a:round/>
                  <a:headEnd/>
                  <a:tailEnd/>
                </a:ln>
              </p:spPr>
              <p:txBody>
                <a:bodyPr>
                  <a:spAutoFit/>
                </a:bodyPr>
                <a:lstStyle/>
                <a:p>
                  <a:endParaRPr lang="ru-RU"/>
                </a:p>
              </p:txBody>
            </p:sp>
            <p:sp>
              <p:nvSpPr>
                <p:cNvPr id="15483" name="Line 1326"/>
                <p:cNvSpPr>
                  <a:spLocks noChangeShapeType="1"/>
                </p:cNvSpPr>
                <p:nvPr/>
              </p:nvSpPr>
              <p:spPr bwMode="auto">
                <a:xfrm>
                  <a:off x="4498" y="1802"/>
                  <a:ext cx="0" cy="1008"/>
                </a:xfrm>
                <a:prstGeom prst="line">
                  <a:avLst/>
                </a:prstGeom>
                <a:noFill/>
                <a:ln w="38100">
                  <a:solidFill>
                    <a:schemeClr val="tx1"/>
                  </a:solidFill>
                  <a:round/>
                  <a:headEnd/>
                  <a:tailEnd/>
                </a:ln>
              </p:spPr>
              <p:txBody>
                <a:bodyPr>
                  <a:spAutoFit/>
                </a:bodyPr>
                <a:lstStyle/>
                <a:p>
                  <a:endParaRPr lang="ru-RU"/>
                </a:p>
              </p:txBody>
            </p:sp>
          </p:grpSp>
          <p:grpSp>
            <p:nvGrpSpPr>
              <p:cNvPr id="15475" name="Group 1327"/>
              <p:cNvGrpSpPr>
                <a:grpSpLocks/>
              </p:cNvGrpSpPr>
              <p:nvPr/>
            </p:nvGrpSpPr>
            <p:grpSpPr bwMode="auto">
              <a:xfrm>
                <a:off x="4835" y="2034"/>
                <a:ext cx="692" cy="1221"/>
                <a:chOff x="4162" y="1593"/>
                <a:chExt cx="692" cy="1221"/>
              </a:xfrm>
            </p:grpSpPr>
            <p:sp>
              <p:nvSpPr>
                <p:cNvPr id="15476" name="Line 1328"/>
                <p:cNvSpPr>
                  <a:spLocks noChangeShapeType="1"/>
                </p:cNvSpPr>
                <p:nvPr/>
              </p:nvSpPr>
              <p:spPr bwMode="auto">
                <a:xfrm>
                  <a:off x="4169" y="1593"/>
                  <a:ext cx="0" cy="1008"/>
                </a:xfrm>
                <a:prstGeom prst="line">
                  <a:avLst/>
                </a:prstGeom>
                <a:noFill/>
                <a:ln w="38100">
                  <a:solidFill>
                    <a:schemeClr val="tx1"/>
                  </a:solidFill>
                  <a:round/>
                  <a:headEnd/>
                  <a:tailEnd/>
                </a:ln>
              </p:spPr>
              <p:txBody>
                <a:bodyPr>
                  <a:spAutoFit/>
                </a:bodyPr>
                <a:lstStyle/>
                <a:p>
                  <a:endParaRPr lang="ru-RU"/>
                </a:p>
              </p:txBody>
            </p:sp>
            <p:sp>
              <p:nvSpPr>
                <p:cNvPr id="15477" name="Line 1329"/>
                <p:cNvSpPr>
                  <a:spLocks noChangeShapeType="1"/>
                </p:cNvSpPr>
                <p:nvPr/>
              </p:nvSpPr>
              <p:spPr bwMode="auto">
                <a:xfrm>
                  <a:off x="4162" y="2590"/>
                  <a:ext cx="344" cy="224"/>
                </a:xfrm>
                <a:prstGeom prst="line">
                  <a:avLst/>
                </a:prstGeom>
                <a:noFill/>
                <a:ln w="38100">
                  <a:solidFill>
                    <a:schemeClr val="tx1"/>
                  </a:solidFill>
                  <a:round/>
                  <a:headEnd/>
                  <a:tailEnd/>
                </a:ln>
              </p:spPr>
              <p:txBody>
                <a:bodyPr>
                  <a:spAutoFit/>
                </a:bodyPr>
                <a:lstStyle/>
                <a:p>
                  <a:endParaRPr lang="ru-RU"/>
                </a:p>
              </p:txBody>
            </p:sp>
            <p:sp>
              <p:nvSpPr>
                <p:cNvPr id="15478" name="Line 1330"/>
                <p:cNvSpPr>
                  <a:spLocks noChangeShapeType="1"/>
                </p:cNvSpPr>
                <p:nvPr/>
              </p:nvSpPr>
              <p:spPr bwMode="auto">
                <a:xfrm>
                  <a:off x="4510" y="1798"/>
                  <a:ext cx="344" cy="224"/>
                </a:xfrm>
                <a:prstGeom prst="line">
                  <a:avLst/>
                </a:prstGeom>
                <a:noFill/>
                <a:ln w="38100">
                  <a:solidFill>
                    <a:schemeClr val="tx1"/>
                  </a:solidFill>
                  <a:round/>
                  <a:headEnd/>
                  <a:tailEnd/>
                </a:ln>
              </p:spPr>
              <p:txBody>
                <a:bodyPr>
                  <a:spAutoFit/>
                </a:bodyPr>
                <a:lstStyle/>
                <a:p>
                  <a:endParaRPr lang="ru-RU"/>
                </a:p>
              </p:txBody>
            </p:sp>
            <p:sp>
              <p:nvSpPr>
                <p:cNvPr id="15479" name="Line 1331"/>
                <p:cNvSpPr>
                  <a:spLocks noChangeShapeType="1"/>
                </p:cNvSpPr>
                <p:nvPr/>
              </p:nvSpPr>
              <p:spPr bwMode="auto">
                <a:xfrm>
                  <a:off x="4498" y="1802"/>
                  <a:ext cx="0" cy="1008"/>
                </a:xfrm>
                <a:prstGeom prst="line">
                  <a:avLst/>
                </a:prstGeom>
                <a:noFill/>
                <a:ln w="38100">
                  <a:solidFill>
                    <a:schemeClr val="tx1"/>
                  </a:solidFill>
                  <a:round/>
                  <a:headEnd/>
                  <a:tailEnd/>
                </a:ln>
              </p:spPr>
              <p:txBody>
                <a:bodyPr>
                  <a:spAutoFit/>
                </a:bodyPr>
                <a:lstStyle/>
                <a:p>
                  <a:endParaRPr lang="ru-RU"/>
                </a:p>
              </p:txBody>
            </p:sp>
          </p:grpSp>
        </p:grpSp>
        <p:sp>
          <p:nvSpPr>
            <p:cNvPr id="15467" name="Line 1332"/>
            <p:cNvSpPr>
              <a:spLocks noChangeShapeType="1"/>
            </p:cNvSpPr>
            <p:nvPr/>
          </p:nvSpPr>
          <p:spPr bwMode="auto">
            <a:xfrm>
              <a:off x="3755" y="2287"/>
              <a:ext cx="330" cy="2"/>
            </a:xfrm>
            <a:prstGeom prst="line">
              <a:avLst/>
            </a:prstGeom>
            <a:noFill/>
            <a:ln w="28575">
              <a:solidFill>
                <a:srgbClr val="0000FF"/>
              </a:solidFill>
              <a:round/>
              <a:headEnd/>
              <a:tailEnd/>
            </a:ln>
          </p:spPr>
          <p:txBody>
            <a:bodyPr>
              <a:spAutoFit/>
            </a:bodyPr>
            <a:lstStyle/>
            <a:p>
              <a:endParaRPr lang="ru-RU"/>
            </a:p>
          </p:txBody>
        </p:sp>
        <p:sp>
          <p:nvSpPr>
            <p:cNvPr id="15468" name="Line 1333"/>
            <p:cNvSpPr>
              <a:spLocks noChangeShapeType="1"/>
            </p:cNvSpPr>
            <p:nvPr/>
          </p:nvSpPr>
          <p:spPr bwMode="auto">
            <a:xfrm>
              <a:off x="3750" y="2044"/>
              <a:ext cx="334" cy="2"/>
            </a:xfrm>
            <a:prstGeom prst="line">
              <a:avLst/>
            </a:prstGeom>
            <a:noFill/>
            <a:ln w="28575">
              <a:solidFill>
                <a:srgbClr val="0000FF"/>
              </a:solidFill>
              <a:round/>
              <a:headEnd/>
              <a:tailEnd/>
            </a:ln>
          </p:spPr>
          <p:txBody>
            <a:bodyPr>
              <a:spAutoFit/>
            </a:bodyPr>
            <a:lstStyle/>
            <a:p>
              <a:endParaRPr lang="ru-RU"/>
            </a:p>
          </p:txBody>
        </p:sp>
        <p:sp>
          <p:nvSpPr>
            <p:cNvPr id="15469" name="Line 1334"/>
            <p:cNvSpPr>
              <a:spLocks noChangeShapeType="1"/>
            </p:cNvSpPr>
            <p:nvPr/>
          </p:nvSpPr>
          <p:spPr bwMode="auto">
            <a:xfrm>
              <a:off x="3740" y="2488"/>
              <a:ext cx="330" cy="2"/>
            </a:xfrm>
            <a:prstGeom prst="line">
              <a:avLst/>
            </a:prstGeom>
            <a:noFill/>
            <a:ln w="28575">
              <a:solidFill>
                <a:srgbClr val="0000FF"/>
              </a:solidFill>
              <a:round/>
              <a:headEnd/>
              <a:tailEnd/>
            </a:ln>
          </p:spPr>
          <p:txBody>
            <a:bodyPr>
              <a:spAutoFit/>
            </a:bodyPr>
            <a:lstStyle/>
            <a:p>
              <a:endParaRPr lang="ru-RU"/>
            </a:p>
          </p:txBody>
        </p:sp>
        <p:sp>
          <p:nvSpPr>
            <p:cNvPr id="15470" name="Line 1335"/>
            <p:cNvSpPr>
              <a:spLocks noChangeShapeType="1"/>
            </p:cNvSpPr>
            <p:nvPr/>
          </p:nvSpPr>
          <p:spPr bwMode="auto">
            <a:xfrm>
              <a:off x="4443" y="2475"/>
              <a:ext cx="330" cy="2"/>
            </a:xfrm>
            <a:prstGeom prst="line">
              <a:avLst/>
            </a:prstGeom>
            <a:noFill/>
            <a:ln w="28575">
              <a:solidFill>
                <a:srgbClr val="0000FF"/>
              </a:solidFill>
              <a:round/>
              <a:headEnd/>
              <a:tailEnd/>
            </a:ln>
          </p:spPr>
          <p:txBody>
            <a:bodyPr>
              <a:spAutoFit/>
            </a:bodyPr>
            <a:lstStyle/>
            <a:p>
              <a:endParaRPr lang="ru-RU"/>
            </a:p>
          </p:txBody>
        </p:sp>
        <p:sp>
          <p:nvSpPr>
            <p:cNvPr id="15471" name="Line 1336"/>
            <p:cNvSpPr>
              <a:spLocks noChangeShapeType="1"/>
            </p:cNvSpPr>
            <p:nvPr/>
          </p:nvSpPr>
          <p:spPr bwMode="auto">
            <a:xfrm>
              <a:off x="4443" y="2725"/>
              <a:ext cx="330" cy="2"/>
            </a:xfrm>
            <a:prstGeom prst="line">
              <a:avLst/>
            </a:prstGeom>
            <a:noFill/>
            <a:ln w="28575">
              <a:solidFill>
                <a:srgbClr val="0000FF"/>
              </a:solidFill>
              <a:round/>
              <a:headEnd/>
              <a:tailEnd/>
            </a:ln>
          </p:spPr>
          <p:txBody>
            <a:bodyPr>
              <a:spAutoFit/>
            </a:bodyPr>
            <a:lstStyle/>
            <a:p>
              <a:endParaRPr lang="ru-RU"/>
            </a:p>
          </p:txBody>
        </p:sp>
        <p:sp>
          <p:nvSpPr>
            <p:cNvPr id="15472" name="Line 1337"/>
            <p:cNvSpPr>
              <a:spLocks noChangeShapeType="1"/>
            </p:cNvSpPr>
            <p:nvPr/>
          </p:nvSpPr>
          <p:spPr bwMode="auto">
            <a:xfrm>
              <a:off x="4443" y="2943"/>
              <a:ext cx="330" cy="2"/>
            </a:xfrm>
            <a:prstGeom prst="line">
              <a:avLst/>
            </a:prstGeom>
            <a:noFill/>
            <a:ln w="28575">
              <a:solidFill>
                <a:srgbClr val="0000FF"/>
              </a:solidFill>
              <a:round/>
              <a:headEnd/>
              <a:tailEnd/>
            </a:ln>
          </p:spPr>
          <p:txBody>
            <a:bodyPr>
              <a:spAutoFit/>
            </a:bodyPr>
            <a:lstStyle/>
            <a:p>
              <a:endParaRPr lang="ru-RU"/>
            </a:p>
          </p:txBody>
        </p:sp>
      </p:grpSp>
      <p:sp>
        <p:nvSpPr>
          <p:cNvPr id="138554" name="Oval 1338"/>
          <p:cNvSpPr>
            <a:spLocks noChangeArrowheads="1"/>
          </p:cNvSpPr>
          <p:nvPr/>
        </p:nvSpPr>
        <p:spPr bwMode="auto">
          <a:xfrm>
            <a:off x="6645275" y="3878263"/>
            <a:ext cx="180975" cy="152400"/>
          </a:xfrm>
          <a:prstGeom prst="ellipse">
            <a:avLst/>
          </a:prstGeom>
          <a:solidFill>
            <a:srgbClr val="0000FF"/>
          </a:solidFill>
          <a:ln w="28575" algn="ctr">
            <a:solidFill>
              <a:schemeClr val="tx1"/>
            </a:solidFill>
            <a:round/>
            <a:headEnd/>
            <a:tailEnd/>
          </a:ln>
        </p:spPr>
        <p:txBody>
          <a:bodyPr wrap="none" anchor="ctr">
            <a:spAutoFit/>
          </a:bodyPr>
          <a:lstStyle/>
          <a:p>
            <a:endParaRPr lang="ru-RU">
              <a:latin typeface="Calibri" pitchFamily="34" charset="0"/>
            </a:endParaRPr>
          </a:p>
        </p:txBody>
      </p:sp>
      <p:sp>
        <p:nvSpPr>
          <p:cNvPr id="138555" name="Oval 1339"/>
          <p:cNvSpPr>
            <a:spLocks noChangeArrowheads="1"/>
          </p:cNvSpPr>
          <p:nvPr/>
        </p:nvSpPr>
        <p:spPr bwMode="auto">
          <a:xfrm>
            <a:off x="7748588" y="4591050"/>
            <a:ext cx="180975" cy="152400"/>
          </a:xfrm>
          <a:prstGeom prst="ellipse">
            <a:avLst/>
          </a:prstGeom>
          <a:solidFill>
            <a:srgbClr val="0000FF"/>
          </a:solidFill>
          <a:ln w="28575" algn="ctr">
            <a:solidFill>
              <a:schemeClr val="tx1"/>
            </a:solidFill>
            <a:round/>
            <a:headEnd/>
            <a:tailEnd/>
          </a:ln>
        </p:spPr>
        <p:txBody>
          <a:bodyPr wrap="none" anchor="ctr">
            <a:spAutoFit/>
          </a:bodyPr>
          <a:lstStyle/>
          <a:p>
            <a:endParaRPr lang="ru-RU">
              <a:latin typeface="Calibri" pitchFamily="34" charset="0"/>
            </a:endParaRPr>
          </a:p>
        </p:txBody>
      </p:sp>
      <p:sp>
        <p:nvSpPr>
          <p:cNvPr id="138558" name="Oval 1342"/>
          <p:cNvSpPr>
            <a:spLocks noChangeArrowheads="1"/>
          </p:cNvSpPr>
          <p:nvPr/>
        </p:nvSpPr>
        <p:spPr bwMode="auto">
          <a:xfrm>
            <a:off x="5616575" y="3179763"/>
            <a:ext cx="200025" cy="161925"/>
          </a:xfrm>
          <a:prstGeom prst="ellipse">
            <a:avLst/>
          </a:prstGeom>
          <a:solidFill>
            <a:srgbClr val="0000FF"/>
          </a:solidFill>
          <a:ln w="19050" algn="ctr">
            <a:solidFill>
              <a:schemeClr val="tx1"/>
            </a:solidFill>
            <a:round/>
            <a:headEnd/>
            <a:tailEnd/>
          </a:ln>
        </p:spPr>
        <p:txBody>
          <a:bodyPr anchor="ctr">
            <a:spAutoFit/>
          </a:bodyPr>
          <a:lstStyle/>
          <a:p>
            <a:endParaRPr lang="ru-RU">
              <a:latin typeface="Calibri" pitchFamily="34" charset="0"/>
            </a:endParaRPr>
          </a:p>
        </p:txBody>
      </p:sp>
      <p:sp>
        <p:nvSpPr>
          <p:cNvPr id="138559" name="Oval 1343"/>
          <p:cNvSpPr>
            <a:spLocks noChangeArrowheads="1"/>
          </p:cNvSpPr>
          <p:nvPr/>
        </p:nvSpPr>
        <p:spPr bwMode="auto">
          <a:xfrm>
            <a:off x="6657975" y="3529013"/>
            <a:ext cx="200025" cy="180975"/>
          </a:xfrm>
          <a:prstGeom prst="ellipse">
            <a:avLst/>
          </a:prstGeom>
          <a:solidFill>
            <a:srgbClr val="0000FF"/>
          </a:solidFill>
          <a:ln w="19050" algn="ctr">
            <a:solidFill>
              <a:schemeClr val="tx1"/>
            </a:solidFill>
            <a:round/>
            <a:headEnd/>
            <a:tailEnd/>
          </a:ln>
        </p:spPr>
        <p:txBody>
          <a:bodyPr wrap="none" anchor="ctr">
            <a:spAutoFit/>
          </a:bodyPr>
          <a:lstStyle/>
          <a:p>
            <a:endParaRPr lang="ru-RU">
              <a:latin typeface="Calibri" pitchFamily="34" charset="0"/>
            </a:endParaRPr>
          </a:p>
        </p:txBody>
      </p:sp>
      <p:sp>
        <p:nvSpPr>
          <p:cNvPr id="138560" name="AutoShape 1344"/>
          <p:cNvSpPr>
            <a:spLocks noChangeArrowheads="1"/>
          </p:cNvSpPr>
          <p:nvPr/>
        </p:nvSpPr>
        <p:spPr bwMode="auto">
          <a:xfrm>
            <a:off x="6762750" y="3328988"/>
            <a:ext cx="361950" cy="323850"/>
          </a:xfrm>
          <a:prstGeom prst="sun">
            <a:avLst>
              <a:gd name="adj" fmla="val 25000"/>
            </a:avLst>
          </a:prstGeom>
          <a:solidFill>
            <a:srgbClr val="FF0000"/>
          </a:solidFill>
          <a:ln w="19050" algn="ctr">
            <a:solidFill>
              <a:schemeClr val="tx1"/>
            </a:solidFill>
            <a:miter lim="800000"/>
            <a:headEnd/>
            <a:tailEnd/>
          </a:ln>
        </p:spPr>
        <p:txBody>
          <a:bodyPr wrap="none" anchor="ctr">
            <a:spAutoFit/>
          </a:bodyPr>
          <a:lstStyle/>
          <a:p>
            <a:endParaRPr lang="ru-RU">
              <a:latin typeface="Calibri" pitchFamily="34" charset="0"/>
            </a:endParaRPr>
          </a:p>
        </p:txBody>
      </p:sp>
      <p:sp>
        <p:nvSpPr>
          <p:cNvPr id="138561" name="AutoShape 1345"/>
          <p:cNvSpPr>
            <a:spLocks noChangeArrowheads="1"/>
          </p:cNvSpPr>
          <p:nvPr/>
        </p:nvSpPr>
        <p:spPr bwMode="auto">
          <a:xfrm>
            <a:off x="7743825" y="3938588"/>
            <a:ext cx="419100" cy="400050"/>
          </a:xfrm>
          <a:prstGeom prst="sun">
            <a:avLst>
              <a:gd name="adj" fmla="val 25000"/>
            </a:avLst>
          </a:prstGeom>
          <a:solidFill>
            <a:srgbClr val="FF0000"/>
          </a:solidFill>
          <a:ln w="19050" algn="ctr">
            <a:solidFill>
              <a:schemeClr val="tx1"/>
            </a:solidFill>
            <a:miter lim="800000"/>
            <a:headEnd/>
            <a:tailEnd/>
          </a:ln>
        </p:spPr>
        <p:txBody>
          <a:bodyPr anchor="ctr">
            <a:spAutoFit/>
          </a:bodyPr>
          <a:lstStyle/>
          <a:p>
            <a:endParaRPr lang="ru-RU">
              <a:latin typeface="Calibri" pitchFamily="34" charset="0"/>
            </a:endParaRPr>
          </a:p>
        </p:txBody>
      </p:sp>
      <p:sp>
        <p:nvSpPr>
          <p:cNvPr id="138562" name="Oval 1346"/>
          <p:cNvSpPr>
            <a:spLocks noChangeArrowheads="1"/>
          </p:cNvSpPr>
          <p:nvPr/>
        </p:nvSpPr>
        <p:spPr bwMode="auto">
          <a:xfrm>
            <a:off x="6634163" y="3149600"/>
            <a:ext cx="200025" cy="180975"/>
          </a:xfrm>
          <a:prstGeom prst="ellipse">
            <a:avLst/>
          </a:prstGeom>
          <a:solidFill>
            <a:srgbClr val="0000FF"/>
          </a:solidFill>
          <a:ln w="19050" algn="ctr">
            <a:solidFill>
              <a:schemeClr val="tx1"/>
            </a:solidFill>
            <a:round/>
            <a:headEnd/>
            <a:tailEnd/>
          </a:ln>
        </p:spPr>
        <p:txBody>
          <a:bodyPr wrap="none" anchor="ctr">
            <a:spAutoFit/>
          </a:bodyPr>
          <a:lstStyle/>
          <a:p>
            <a:endParaRPr lang="ru-RU">
              <a:latin typeface="Calibri" pitchFamily="34" charset="0"/>
            </a:endParaRPr>
          </a:p>
        </p:txBody>
      </p:sp>
      <p:sp>
        <p:nvSpPr>
          <p:cNvPr id="138563" name="Oval 1347"/>
          <p:cNvSpPr>
            <a:spLocks noChangeArrowheads="1"/>
          </p:cNvSpPr>
          <p:nvPr/>
        </p:nvSpPr>
        <p:spPr bwMode="auto">
          <a:xfrm>
            <a:off x="7724775" y="4268788"/>
            <a:ext cx="180975" cy="152400"/>
          </a:xfrm>
          <a:prstGeom prst="ellipse">
            <a:avLst/>
          </a:prstGeom>
          <a:solidFill>
            <a:srgbClr val="0000FF"/>
          </a:solidFill>
          <a:ln w="28575" algn="ctr">
            <a:solidFill>
              <a:schemeClr val="tx1"/>
            </a:solidFill>
            <a:round/>
            <a:headEnd/>
            <a:tailEnd/>
          </a:ln>
        </p:spPr>
        <p:txBody>
          <a:bodyPr wrap="none" anchor="ctr">
            <a:spAutoFit/>
          </a:bodyPr>
          <a:lstStyle/>
          <a:p>
            <a:endParaRPr lang="ru-RU">
              <a:latin typeface="Calibri" pitchFamily="34" charset="0"/>
            </a:endParaRPr>
          </a:p>
        </p:txBody>
      </p:sp>
      <p:sp>
        <p:nvSpPr>
          <p:cNvPr id="138565" name="Oval 1349"/>
          <p:cNvSpPr>
            <a:spLocks noChangeArrowheads="1"/>
          </p:cNvSpPr>
          <p:nvPr/>
        </p:nvSpPr>
        <p:spPr bwMode="auto">
          <a:xfrm>
            <a:off x="7685088" y="3857625"/>
            <a:ext cx="180975" cy="152400"/>
          </a:xfrm>
          <a:prstGeom prst="ellipse">
            <a:avLst/>
          </a:prstGeom>
          <a:solidFill>
            <a:srgbClr val="0000FF"/>
          </a:solidFill>
          <a:ln w="28575" algn="ctr">
            <a:solidFill>
              <a:schemeClr val="tx1"/>
            </a:solidFill>
            <a:round/>
            <a:headEnd/>
            <a:tailEnd/>
          </a:ln>
        </p:spPr>
        <p:txBody>
          <a:bodyPr wrap="none" anchor="ctr">
            <a:spAutoFit/>
          </a:bodyPr>
          <a:lstStyle/>
          <a:p>
            <a:endParaRPr lang="ru-RU">
              <a:latin typeface="Calibri" pitchFamily="34" charset="0"/>
            </a:endParaRPr>
          </a:p>
        </p:txBody>
      </p:sp>
      <p:sp>
        <p:nvSpPr>
          <p:cNvPr id="138567" name="Oval 1351"/>
          <p:cNvSpPr>
            <a:spLocks noChangeArrowheads="1"/>
          </p:cNvSpPr>
          <p:nvPr/>
        </p:nvSpPr>
        <p:spPr bwMode="auto">
          <a:xfrm>
            <a:off x="5600700" y="3175000"/>
            <a:ext cx="215900" cy="177800"/>
          </a:xfrm>
          <a:prstGeom prst="ellipse">
            <a:avLst/>
          </a:prstGeom>
          <a:solidFill>
            <a:srgbClr val="0000FF"/>
          </a:solidFill>
          <a:ln w="19050" algn="ctr">
            <a:solidFill>
              <a:schemeClr val="tx1"/>
            </a:solidFill>
            <a:round/>
            <a:headEnd/>
            <a:tailEnd/>
          </a:ln>
        </p:spPr>
        <p:txBody>
          <a:bodyPr wrap="none" anchor="ctr">
            <a:spAutoFit/>
          </a:bodyPr>
          <a:lstStyle/>
          <a:p>
            <a:endParaRPr lang="ru-RU">
              <a:latin typeface="Calibri" pitchFamily="34" charset="0"/>
            </a:endParaRPr>
          </a:p>
        </p:txBody>
      </p:sp>
      <p:sp>
        <p:nvSpPr>
          <p:cNvPr id="138568" name="Oval 1352"/>
          <p:cNvSpPr>
            <a:spLocks noChangeArrowheads="1"/>
          </p:cNvSpPr>
          <p:nvPr/>
        </p:nvSpPr>
        <p:spPr bwMode="auto">
          <a:xfrm>
            <a:off x="0" y="2584450"/>
            <a:ext cx="200025" cy="161925"/>
          </a:xfrm>
          <a:prstGeom prst="ellipse">
            <a:avLst/>
          </a:prstGeom>
          <a:solidFill>
            <a:srgbClr val="0000FF"/>
          </a:solidFill>
          <a:ln w="19050" algn="ctr">
            <a:solidFill>
              <a:schemeClr val="tx1"/>
            </a:solidFill>
            <a:round/>
            <a:headEnd/>
            <a:tailEnd/>
          </a:ln>
        </p:spPr>
        <p:txBody>
          <a:bodyPr anchor="ctr">
            <a:spAutoFit/>
          </a:bodyPr>
          <a:lstStyle/>
          <a:p>
            <a:endParaRPr lang="ru-RU">
              <a:latin typeface="Calibri" pitchFamily="34" charset="0"/>
            </a:endParaRPr>
          </a:p>
        </p:txBody>
      </p:sp>
      <p:sp>
        <p:nvSpPr>
          <p:cNvPr id="138573" name="Line 1357"/>
          <p:cNvSpPr>
            <a:spLocks noChangeShapeType="1"/>
          </p:cNvSpPr>
          <p:nvPr/>
        </p:nvSpPr>
        <p:spPr bwMode="auto">
          <a:xfrm flipH="1">
            <a:off x="6143625" y="3711575"/>
            <a:ext cx="330200" cy="0"/>
          </a:xfrm>
          <a:prstGeom prst="line">
            <a:avLst/>
          </a:prstGeom>
          <a:noFill/>
          <a:ln w="12700">
            <a:solidFill>
              <a:schemeClr val="tx1"/>
            </a:solidFill>
            <a:round/>
            <a:headEnd/>
            <a:tailEnd/>
          </a:ln>
        </p:spPr>
        <p:txBody>
          <a:bodyPr>
            <a:spAutoFit/>
          </a:bodyPr>
          <a:lstStyle/>
          <a:p>
            <a:endParaRPr lang="ru-RU"/>
          </a:p>
        </p:txBody>
      </p:sp>
      <p:grpSp>
        <p:nvGrpSpPr>
          <p:cNvPr id="9" name="Group 1360"/>
          <p:cNvGrpSpPr>
            <a:grpSpLocks/>
          </p:cNvGrpSpPr>
          <p:nvPr/>
        </p:nvGrpSpPr>
        <p:grpSpPr bwMode="auto">
          <a:xfrm>
            <a:off x="4510088" y="3125788"/>
            <a:ext cx="1924050" cy="788987"/>
            <a:chOff x="2841" y="1969"/>
            <a:chExt cx="1212" cy="497"/>
          </a:xfrm>
        </p:grpSpPr>
        <p:sp>
          <p:nvSpPr>
            <p:cNvPr id="15462" name="AutoShape 1355"/>
            <p:cNvSpPr>
              <a:spLocks noChangeArrowheads="1"/>
            </p:cNvSpPr>
            <p:nvPr/>
          </p:nvSpPr>
          <p:spPr bwMode="auto">
            <a:xfrm>
              <a:off x="2841" y="2177"/>
              <a:ext cx="920" cy="240"/>
            </a:xfrm>
            <a:prstGeom prst="wedgeRectCallout">
              <a:avLst>
                <a:gd name="adj1" fmla="val 75435"/>
                <a:gd name="adj2" fmla="val -32500"/>
              </a:avLst>
            </a:prstGeom>
            <a:noFill/>
            <a:ln w="19050" algn="ctr">
              <a:solidFill>
                <a:schemeClr val="tx1"/>
              </a:solidFill>
              <a:miter lim="800000"/>
              <a:headEnd/>
              <a:tailEnd/>
            </a:ln>
          </p:spPr>
          <p:txBody>
            <a:bodyPr/>
            <a:lstStyle/>
            <a:p>
              <a:r>
                <a:rPr lang="ru-RU" sz="1600" b="1">
                  <a:latin typeface="Calibri" pitchFamily="34" charset="0"/>
                </a:rPr>
                <a:t>энергия фотона</a:t>
              </a:r>
            </a:p>
            <a:p>
              <a:pPr algn="ctr"/>
              <a:endParaRPr lang="ru-RU" b="1">
                <a:latin typeface="Calibri" pitchFamily="34" charset="0"/>
              </a:endParaRPr>
            </a:p>
          </p:txBody>
        </p:sp>
        <p:sp>
          <p:nvSpPr>
            <p:cNvPr id="15463" name="Line 1356"/>
            <p:cNvSpPr>
              <a:spLocks noChangeShapeType="1"/>
            </p:cNvSpPr>
            <p:nvPr/>
          </p:nvSpPr>
          <p:spPr bwMode="auto">
            <a:xfrm flipH="1">
              <a:off x="3845" y="2105"/>
              <a:ext cx="208" cy="0"/>
            </a:xfrm>
            <a:prstGeom prst="line">
              <a:avLst/>
            </a:prstGeom>
            <a:noFill/>
            <a:ln w="12700">
              <a:solidFill>
                <a:schemeClr val="tx1"/>
              </a:solidFill>
              <a:round/>
              <a:headEnd/>
              <a:tailEnd/>
            </a:ln>
          </p:spPr>
          <p:txBody>
            <a:bodyPr>
              <a:spAutoFit/>
            </a:bodyPr>
            <a:lstStyle/>
            <a:p>
              <a:endParaRPr lang="ru-RU"/>
            </a:p>
          </p:txBody>
        </p:sp>
        <p:sp>
          <p:nvSpPr>
            <p:cNvPr id="15464" name="Line 1358"/>
            <p:cNvSpPr>
              <a:spLocks noChangeShapeType="1"/>
            </p:cNvSpPr>
            <p:nvPr/>
          </p:nvSpPr>
          <p:spPr bwMode="auto">
            <a:xfrm flipH="1">
              <a:off x="3953" y="1969"/>
              <a:ext cx="4" cy="128"/>
            </a:xfrm>
            <a:prstGeom prst="line">
              <a:avLst/>
            </a:prstGeom>
            <a:noFill/>
            <a:ln w="12700">
              <a:solidFill>
                <a:schemeClr val="tx1"/>
              </a:solidFill>
              <a:round/>
              <a:headEnd/>
              <a:tailEnd type="triangle" w="med" len="med"/>
            </a:ln>
          </p:spPr>
          <p:txBody>
            <a:bodyPr>
              <a:spAutoFit/>
            </a:bodyPr>
            <a:lstStyle/>
            <a:p>
              <a:endParaRPr lang="ru-RU"/>
            </a:p>
          </p:txBody>
        </p:sp>
        <p:sp>
          <p:nvSpPr>
            <p:cNvPr id="15465" name="Line 1359"/>
            <p:cNvSpPr>
              <a:spLocks noChangeShapeType="1"/>
            </p:cNvSpPr>
            <p:nvPr/>
          </p:nvSpPr>
          <p:spPr bwMode="auto">
            <a:xfrm flipH="1">
              <a:off x="3946" y="2330"/>
              <a:ext cx="4" cy="136"/>
            </a:xfrm>
            <a:prstGeom prst="line">
              <a:avLst/>
            </a:prstGeom>
            <a:noFill/>
            <a:ln w="12700">
              <a:solidFill>
                <a:schemeClr val="tx1"/>
              </a:solidFill>
              <a:round/>
              <a:headEnd type="triangle" w="med" len="med"/>
              <a:tailEnd/>
            </a:ln>
          </p:spPr>
          <p:txBody>
            <a:bodyPr>
              <a:spAutoFit/>
            </a:bodyPr>
            <a:lstStyle/>
            <a:p>
              <a:endParaRPr lang="ru-RU"/>
            </a:p>
          </p:txBody>
        </p:sp>
      </p:grpSp>
      <p:sp>
        <p:nvSpPr>
          <p:cNvPr id="138577" name="Text Box 1361"/>
          <p:cNvSpPr txBox="1">
            <a:spLocks noChangeArrowheads="1"/>
          </p:cNvSpPr>
          <p:nvPr/>
        </p:nvSpPr>
        <p:spPr bwMode="auto">
          <a:xfrm>
            <a:off x="4127500" y="4216400"/>
            <a:ext cx="2235200" cy="366713"/>
          </a:xfrm>
          <a:prstGeom prst="rect">
            <a:avLst/>
          </a:prstGeom>
          <a:noFill/>
          <a:ln w="9525" algn="ctr">
            <a:noFill/>
            <a:miter lim="800000"/>
            <a:headEnd/>
            <a:tailEnd/>
          </a:ln>
          <a:effectLst/>
        </p:spPr>
        <p:txBody>
          <a:bodyPr>
            <a:spAutoFit/>
          </a:bodyPr>
          <a:lstStyle/>
          <a:p>
            <a:pPr fontAlgn="auto">
              <a:spcBef>
                <a:spcPct val="50000"/>
              </a:spcBef>
              <a:spcAft>
                <a:spcPts val="0"/>
              </a:spcAft>
              <a:defRPr/>
            </a:pPr>
            <a:r>
              <a:rPr lang="ru-RU" b="1">
                <a:solidFill>
                  <a:srgbClr val="0000FF"/>
                </a:solidFill>
                <a:effectLst>
                  <a:outerShdw blurRad="38100" dist="38100" dir="2700000" algn="tl">
                    <a:srgbClr val="C0C0C0"/>
                  </a:outerShdw>
                </a:effectLst>
                <a:latin typeface="+mn-lt"/>
              </a:rPr>
              <a:t>Зона проводимости</a:t>
            </a:r>
          </a:p>
        </p:txBody>
      </p:sp>
      <p:sp>
        <p:nvSpPr>
          <p:cNvPr id="138580" name="Text Box 1364"/>
          <p:cNvSpPr txBox="1">
            <a:spLocks noChangeArrowheads="1"/>
          </p:cNvSpPr>
          <p:nvPr/>
        </p:nvSpPr>
        <p:spPr bwMode="auto">
          <a:xfrm>
            <a:off x="749300" y="4343400"/>
            <a:ext cx="622300" cy="304800"/>
          </a:xfrm>
          <a:prstGeom prst="rect">
            <a:avLst/>
          </a:prstGeom>
          <a:noFill/>
          <a:ln w="9525" algn="ctr">
            <a:noFill/>
            <a:miter lim="800000"/>
            <a:headEnd/>
            <a:tailEnd/>
          </a:ln>
        </p:spPr>
        <p:txBody>
          <a:bodyPr>
            <a:spAutoFit/>
          </a:bodyPr>
          <a:lstStyle/>
          <a:p>
            <a:pPr>
              <a:spcBef>
                <a:spcPct val="50000"/>
              </a:spcBef>
            </a:pPr>
            <a:r>
              <a:rPr lang="en-US" b="1">
                <a:latin typeface="Calibri" pitchFamily="34" charset="0"/>
              </a:rPr>
              <a:t>QW n    </a:t>
            </a:r>
            <a:endParaRPr lang="ru-RU" b="1">
              <a:latin typeface="Calibri" pitchFamily="34" charset="0"/>
            </a:endParaRPr>
          </a:p>
        </p:txBody>
      </p:sp>
      <p:sp>
        <p:nvSpPr>
          <p:cNvPr id="15410" name="Text Box 1365"/>
          <p:cNvSpPr txBox="1">
            <a:spLocks noChangeArrowheads="1"/>
          </p:cNvSpPr>
          <p:nvPr/>
        </p:nvSpPr>
        <p:spPr bwMode="auto">
          <a:xfrm>
            <a:off x="1703388" y="4840288"/>
            <a:ext cx="774700" cy="304800"/>
          </a:xfrm>
          <a:prstGeom prst="rect">
            <a:avLst/>
          </a:prstGeom>
          <a:noFill/>
          <a:ln w="9525" algn="ctr">
            <a:noFill/>
            <a:miter lim="800000"/>
            <a:headEnd/>
            <a:tailEnd/>
          </a:ln>
        </p:spPr>
        <p:txBody>
          <a:bodyPr>
            <a:spAutoFit/>
          </a:bodyPr>
          <a:lstStyle/>
          <a:p>
            <a:pPr>
              <a:spcBef>
                <a:spcPct val="50000"/>
              </a:spcBef>
            </a:pPr>
            <a:r>
              <a:rPr lang="en-US" b="1">
                <a:latin typeface="Calibri" pitchFamily="34" charset="0"/>
              </a:rPr>
              <a:t>QW n+1    </a:t>
            </a:r>
            <a:endParaRPr lang="ru-RU" b="1">
              <a:latin typeface="Calibri" pitchFamily="34" charset="0"/>
            </a:endParaRPr>
          </a:p>
        </p:txBody>
      </p:sp>
      <p:sp>
        <p:nvSpPr>
          <p:cNvPr id="138583" name="Text Box 1367"/>
          <p:cNvSpPr txBox="1">
            <a:spLocks noChangeArrowheads="1"/>
          </p:cNvSpPr>
          <p:nvPr/>
        </p:nvSpPr>
        <p:spPr bwMode="auto">
          <a:xfrm>
            <a:off x="4178300" y="5092700"/>
            <a:ext cx="1625600" cy="349250"/>
          </a:xfrm>
          <a:prstGeom prst="rect">
            <a:avLst/>
          </a:prstGeom>
          <a:noFill/>
          <a:ln w="12700" algn="ctr">
            <a:solidFill>
              <a:schemeClr val="tx1"/>
            </a:solidFill>
            <a:miter lim="800000"/>
            <a:headEnd/>
            <a:tailEnd/>
          </a:ln>
          <a:effectLst/>
        </p:spPr>
        <p:txBody>
          <a:bodyPr>
            <a:spAutoFit/>
          </a:bodyPr>
          <a:lstStyle/>
          <a:p>
            <a:pPr fontAlgn="auto">
              <a:spcBef>
                <a:spcPct val="50000"/>
              </a:spcBef>
              <a:spcAft>
                <a:spcPts val="0"/>
              </a:spcAft>
              <a:defRPr/>
            </a:pPr>
            <a:r>
              <a:rPr lang="ru-RU" sz="1600" b="1" i="1">
                <a:solidFill>
                  <a:srgbClr val="0000FF"/>
                </a:solidFill>
                <a:effectLst>
                  <a:outerShdw blurRad="38100" dist="38100" dir="2700000" algn="tl">
                    <a:srgbClr val="C0C0C0"/>
                  </a:outerShdw>
                </a:effectLst>
                <a:latin typeface="+mn-lt"/>
              </a:rPr>
              <a:t>Квантовая яма</a:t>
            </a:r>
          </a:p>
        </p:txBody>
      </p:sp>
      <p:sp>
        <p:nvSpPr>
          <p:cNvPr id="138584" name="Line 1368"/>
          <p:cNvSpPr>
            <a:spLocks noChangeShapeType="1"/>
          </p:cNvSpPr>
          <p:nvPr/>
        </p:nvSpPr>
        <p:spPr bwMode="auto">
          <a:xfrm flipH="1">
            <a:off x="3454400" y="5143500"/>
            <a:ext cx="711200" cy="38100"/>
          </a:xfrm>
          <a:prstGeom prst="line">
            <a:avLst/>
          </a:prstGeom>
          <a:noFill/>
          <a:ln w="12700">
            <a:solidFill>
              <a:schemeClr val="tx1"/>
            </a:solidFill>
            <a:round/>
            <a:headEnd/>
            <a:tailEnd type="triangle" w="med" len="med"/>
          </a:ln>
        </p:spPr>
        <p:txBody>
          <a:bodyPr>
            <a:spAutoFit/>
          </a:bodyPr>
          <a:lstStyle/>
          <a:p>
            <a:endParaRPr lang="ru-RU"/>
          </a:p>
        </p:txBody>
      </p:sp>
      <p:sp>
        <p:nvSpPr>
          <p:cNvPr id="15413" name="Text Box 1370"/>
          <p:cNvSpPr txBox="1">
            <a:spLocks noChangeArrowheads="1"/>
          </p:cNvSpPr>
          <p:nvPr/>
        </p:nvSpPr>
        <p:spPr bwMode="auto">
          <a:xfrm>
            <a:off x="8178800" y="4584700"/>
            <a:ext cx="330200" cy="336550"/>
          </a:xfrm>
          <a:prstGeom prst="rect">
            <a:avLst/>
          </a:prstGeom>
          <a:noFill/>
          <a:ln w="9525" algn="ctr">
            <a:noFill/>
            <a:miter lim="800000"/>
            <a:headEnd/>
            <a:tailEnd/>
          </a:ln>
        </p:spPr>
        <p:txBody>
          <a:bodyPr>
            <a:spAutoFit/>
          </a:bodyPr>
          <a:lstStyle/>
          <a:p>
            <a:pPr>
              <a:spcBef>
                <a:spcPct val="50000"/>
              </a:spcBef>
            </a:pPr>
            <a:r>
              <a:rPr lang="en-US" sz="1600" b="1">
                <a:latin typeface="Calibri" pitchFamily="34" charset="0"/>
              </a:rPr>
              <a:t>1</a:t>
            </a:r>
            <a:endParaRPr lang="ru-RU" sz="1600" b="1">
              <a:latin typeface="Calibri" pitchFamily="34" charset="0"/>
            </a:endParaRPr>
          </a:p>
        </p:txBody>
      </p:sp>
      <p:sp>
        <p:nvSpPr>
          <p:cNvPr id="15414" name="Text Box 1371"/>
          <p:cNvSpPr txBox="1">
            <a:spLocks noChangeArrowheads="1"/>
          </p:cNvSpPr>
          <p:nvPr/>
        </p:nvSpPr>
        <p:spPr bwMode="auto">
          <a:xfrm>
            <a:off x="8193088" y="4281488"/>
            <a:ext cx="330200" cy="336550"/>
          </a:xfrm>
          <a:prstGeom prst="rect">
            <a:avLst/>
          </a:prstGeom>
          <a:noFill/>
          <a:ln w="9525" algn="ctr">
            <a:noFill/>
            <a:miter lim="800000"/>
            <a:headEnd/>
            <a:tailEnd/>
          </a:ln>
        </p:spPr>
        <p:txBody>
          <a:bodyPr>
            <a:spAutoFit/>
          </a:bodyPr>
          <a:lstStyle/>
          <a:p>
            <a:pPr>
              <a:spcBef>
                <a:spcPct val="50000"/>
              </a:spcBef>
            </a:pPr>
            <a:r>
              <a:rPr lang="en-US" sz="1600" b="1">
                <a:latin typeface="Calibri" pitchFamily="34" charset="0"/>
              </a:rPr>
              <a:t>2</a:t>
            </a:r>
            <a:endParaRPr lang="ru-RU" sz="1600" b="1">
              <a:latin typeface="Calibri" pitchFamily="34" charset="0"/>
            </a:endParaRPr>
          </a:p>
        </p:txBody>
      </p:sp>
      <p:sp>
        <p:nvSpPr>
          <p:cNvPr id="15415" name="Text Box 1372"/>
          <p:cNvSpPr txBox="1">
            <a:spLocks noChangeArrowheads="1"/>
          </p:cNvSpPr>
          <p:nvPr/>
        </p:nvSpPr>
        <p:spPr bwMode="auto">
          <a:xfrm>
            <a:off x="8153400" y="3873500"/>
            <a:ext cx="330200" cy="336550"/>
          </a:xfrm>
          <a:prstGeom prst="rect">
            <a:avLst/>
          </a:prstGeom>
          <a:noFill/>
          <a:ln w="9525" algn="ctr">
            <a:noFill/>
            <a:miter lim="800000"/>
            <a:headEnd/>
            <a:tailEnd/>
          </a:ln>
        </p:spPr>
        <p:txBody>
          <a:bodyPr>
            <a:spAutoFit/>
          </a:bodyPr>
          <a:lstStyle/>
          <a:p>
            <a:pPr>
              <a:spcBef>
                <a:spcPct val="50000"/>
              </a:spcBef>
            </a:pPr>
            <a:r>
              <a:rPr lang="en-US" sz="1600" b="1">
                <a:latin typeface="Calibri" pitchFamily="34" charset="0"/>
              </a:rPr>
              <a:t>3</a:t>
            </a:r>
            <a:endParaRPr lang="ru-RU" sz="1600" b="1">
              <a:latin typeface="Calibri" pitchFamily="34" charset="0"/>
            </a:endParaRPr>
          </a:p>
        </p:txBody>
      </p:sp>
      <p:sp>
        <p:nvSpPr>
          <p:cNvPr id="15416" name="Text Box 1374"/>
          <p:cNvSpPr txBox="1">
            <a:spLocks noChangeArrowheads="1"/>
          </p:cNvSpPr>
          <p:nvPr/>
        </p:nvSpPr>
        <p:spPr bwMode="auto">
          <a:xfrm>
            <a:off x="6326188" y="4852988"/>
            <a:ext cx="622300" cy="304800"/>
          </a:xfrm>
          <a:prstGeom prst="rect">
            <a:avLst/>
          </a:prstGeom>
          <a:noFill/>
          <a:ln w="9525" algn="ctr">
            <a:noFill/>
            <a:miter lim="800000"/>
            <a:headEnd/>
            <a:tailEnd/>
          </a:ln>
        </p:spPr>
        <p:txBody>
          <a:bodyPr>
            <a:spAutoFit/>
          </a:bodyPr>
          <a:lstStyle/>
          <a:p>
            <a:pPr>
              <a:spcBef>
                <a:spcPct val="50000"/>
              </a:spcBef>
            </a:pPr>
            <a:r>
              <a:rPr lang="en-US" b="1">
                <a:latin typeface="Calibri" pitchFamily="34" charset="0"/>
              </a:rPr>
              <a:t>QW n    </a:t>
            </a:r>
            <a:endParaRPr lang="ru-RU" b="1">
              <a:latin typeface="Calibri" pitchFamily="34" charset="0"/>
            </a:endParaRPr>
          </a:p>
        </p:txBody>
      </p:sp>
      <p:sp>
        <p:nvSpPr>
          <p:cNvPr id="15417" name="Text Box 1375"/>
          <p:cNvSpPr txBox="1">
            <a:spLocks noChangeArrowheads="1"/>
          </p:cNvSpPr>
          <p:nvPr/>
        </p:nvSpPr>
        <p:spPr bwMode="auto">
          <a:xfrm>
            <a:off x="7280275" y="5413375"/>
            <a:ext cx="774700" cy="304800"/>
          </a:xfrm>
          <a:prstGeom prst="rect">
            <a:avLst/>
          </a:prstGeom>
          <a:noFill/>
          <a:ln w="9525" algn="ctr">
            <a:noFill/>
            <a:miter lim="800000"/>
            <a:headEnd/>
            <a:tailEnd/>
          </a:ln>
        </p:spPr>
        <p:txBody>
          <a:bodyPr>
            <a:spAutoFit/>
          </a:bodyPr>
          <a:lstStyle/>
          <a:p>
            <a:pPr>
              <a:spcBef>
                <a:spcPct val="50000"/>
              </a:spcBef>
            </a:pPr>
            <a:r>
              <a:rPr lang="en-US" b="1">
                <a:latin typeface="Calibri" pitchFamily="34" charset="0"/>
              </a:rPr>
              <a:t>QW n+1    </a:t>
            </a:r>
            <a:endParaRPr lang="ru-RU" b="1">
              <a:latin typeface="Calibri" pitchFamily="34" charset="0"/>
            </a:endParaRPr>
          </a:p>
        </p:txBody>
      </p:sp>
      <p:sp>
        <p:nvSpPr>
          <p:cNvPr id="15418" name="Text Box 1376"/>
          <p:cNvSpPr txBox="1">
            <a:spLocks noChangeArrowheads="1"/>
          </p:cNvSpPr>
          <p:nvPr/>
        </p:nvSpPr>
        <p:spPr bwMode="auto">
          <a:xfrm>
            <a:off x="344488" y="3252788"/>
            <a:ext cx="330200" cy="336550"/>
          </a:xfrm>
          <a:prstGeom prst="rect">
            <a:avLst/>
          </a:prstGeom>
          <a:noFill/>
          <a:ln w="9525" algn="ctr">
            <a:noFill/>
            <a:miter lim="800000"/>
            <a:headEnd/>
            <a:tailEnd/>
          </a:ln>
        </p:spPr>
        <p:txBody>
          <a:bodyPr>
            <a:spAutoFit/>
          </a:bodyPr>
          <a:lstStyle/>
          <a:p>
            <a:pPr>
              <a:spcBef>
                <a:spcPct val="50000"/>
              </a:spcBef>
            </a:pPr>
            <a:r>
              <a:rPr lang="en-US" sz="1600" b="1">
                <a:latin typeface="Calibri" pitchFamily="34" charset="0"/>
              </a:rPr>
              <a:t>1</a:t>
            </a:r>
            <a:endParaRPr lang="ru-RU" sz="1600" b="1">
              <a:latin typeface="Calibri" pitchFamily="34" charset="0"/>
            </a:endParaRPr>
          </a:p>
        </p:txBody>
      </p:sp>
      <p:sp>
        <p:nvSpPr>
          <p:cNvPr id="15419" name="Text Box 1377"/>
          <p:cNvSpPr txBox="1">
            <a:spLocks noChangeArrowheads="1"/>
          </p:cNvSpPr>
          <p:nvPr/>
        </p:nvSpPr>
        <p:spPr bwMode="auto">
          <a:xfrm>
            <a:off x="2593975" y="3432175"/>
            <a:ext cx="330200" cy="336550"/>
          </a:xfrm>
          <a:prstGeom prst="rect">
            <a:avLst/>
          </a:prstGeom>
          <a:noFill/>
          <a:ln w="9525" algn="ctr">
            <a:noFill/>
            <a:miter lim="800000"/>
            <a:headEnd/>
            <a:tailEnd/>
          </a:ln>
        </p:spPr>
        <p:txBody>
          <a:bodyPr>
            <a:spAutoFit/>
          </a:bodyPr>
          <a:lstStyle/>
          <a:p>
            <a:pPr>
              <a:spcBef>
                <a:spcPct val="50000"/>
              </a:spcBef>
            </a:pPr>
            <a:r>
              <a:rPr lang="en-US" sz="1600" b="1">
                <a:latin typeface="Calibri" pitchFamily="34" charset="0"/>
              </a:rPr>
              <a:t>2</a:t>
            </a:r>
            <a:endParaRPr lang="ru-RU" sz="1600" b="1">
              <a:latin typeface="Calibri" pitchFamily="34" charset="0"/>
            </a:endParaRPr>
          </a:p>
        </p:txBody>
      </p:sp>
      <p:sp>
        <p:nvSpPr>
          <p:cNvPr id="138594" name="Text Box 1378"/>
          <p:cNvSpPr txBox="1">
            <a:spLocks noChangeArrowheads="1"/>
          </p:cNvSpPr>
          <p:nvPr/>
        </p:nvSpPr>
        <p:spPr bwMode="auto">
          <a:xfrm>
            <a:off x="2552700" y="2832100"/>
            <a:ext cx="2336800" cy="581025"/>
          </a:xfrm>
          <a:prstGeom prst="rect">
            <a:avLst/>
          </a:prstGeom>
          <a:noFill/>
          <a:ln w="9525" algn="ctr">
            <a:noFill/>
            <a:miter lim="800000"/>
            <a:headEnd/>
            <a:tailEnd/>
          </a:ln>
        </p:spPr>
        <p:txBody>
          <a:bodyPr>
            <a:spAutoFit/>
          </a:bodyPr>
          <a:lstStyle/>
          <a:p>
            <a:pPr>
              <a:spcBef>
                <a:spcPct val="50000"/>
              </a:spcBef>
            </a:pPr>
            <a:r>
              <a:rPr lang="ru-RU" sz="1600" b="1">
                <a:latin typeface="Calibri" pitchFamily="34" charset="0"/>
              </a:rPr>
              <a:t>Туннелирование с участием фотона</a:t>
            </a:r>
          </a:p>
        </p:txBody>
      </p:sp>
      <p:sp>
        <p:nvSpPr>
          <p:cNvPr id="138595" name="Text Box 1379"/>
          <p:cNvSpPr txBox="1">
            <a:spLocks noChangeArrowheads="1"/>
          </p:cNvSpPr>
          <p:nvPr/>
        </p:nvSpPr>
        <p:spPr bwMode="auto">
          <a:xfrm>
            <a:off x="3276600" y="3289300"/>
            <a:ext cx="1438275" cy="338138"/>
          </a:xfrm>
          <a:prstGeom prst="rect">
            <a:avLst/>
          </a:prstGeom>
          <a:noFill/>
          <a:ln w="9525" algn="ctr">
            <a:noFill/>
            <a:miter lim="800000"/>
            <a:headEnd/>
            <a:tailEnd/>
          </a:ln>
        </p:spPr>
        <p:txBody>
          <a:bodyPr>
            <a:spAutoFit/>
          </a:bodyPr>
          <a:lstStyle/>
          <a:p>
            <a:pPr>
              <a:spcBef>
                <a:spcPct val="50000"/>
              </a:spcBef>
            </a:pPr>
            <a:r>
              <a:rPr lang="ru-RU" sz="1600" b="1">
                <a:latin typeface="Calibri" pitchFamily="34" charset="0"/>
              </a:rPr>
              <a:t>Релаксация</a:t>
            </a:r>
          </a:p>
        </p:txBody>
      </p:sp>
      <p:grpSp>
        <p:nvGrpSpPr>
          <p:cNvPr id="10" name="Group 1384"/>
          <p:cNvGrpSpPr>
            <a:grpSpLocks/>
          </p:cNvGrpSpPr>
          <p:nvPr/>
        </p:nvGrpSpPr>
        <p:grpSpPr bwMode="auto">
          <a:xfrm>
            <a:off x="0" y="5251450"/>
            <a:ext cx="5473700" cy="1416050"/>
            <a:chOff x="72" y="3350"/>
            <a:chExt cx="3448" cy="892"/>
          </a:xfrm>
        </p:grpSpPr>
        <p:grpSp>
          <p:nvGrpSpPr>
            <p:cNvPr id="15434" name="Group 1132"/>
            <p:cNvGrpSpPr>
              <a:grpSpLocks/>
            </p:cNvGrpSpPr>
            <p:nvPr/>
          </p:nvGrpSpPr>
          <p:grpSpPr bwMode="auto">
            <a:xfrm>
              <a:off x="194" y="3524"/>
              <a:ext cx="3326" cy="710"/>
              <a:chOff x="272" y="3544"/>
              <a:chExt cx="3188" cy="776"/>
            </a:xfrm>
          </p:grpSpPr>
          <p:sp>
            <p:nvSpPr>
              <p:cNvPr id="15445" name="Rectangle 1108"/>
              <p:cNvSpPr>
                <a:spLocks noChangeArrowheads="1"/>
              </p:cNvSpPr>
              <p:nvPr/>
            </p:nvSpPr>
            <p:spPr bwMode="auto">
              <a:xfrm>
                <a:off x="311" y="3750"/>
                <a:ext cx="2313" cy="565"/>
              </a:xfrm>
              <a:prstGeom prst="rect">
                <a:avLst/>
              </a:prstGeom>
              <a:noFill/>
              <a:ln w="28575" algn="ctr">
                <a:solidFill>
                  <a:schemeClr val="tx1"/>
                </a:solidFill>
                <a:miter lim="800000"/>
                <a:headEnd/>
                <a:tailEnd/>
              </a:ln>
            </p:spPr>
            <p:txBody>
              <a:bodyPr wrap="none" anchor="ctr">
                <a:spAutoFit/>
              </a:bodyPr>
              <a:lstStyle/>
              <a:p>
                <a:endParaRPr lang="ru-RU">
                  <a:latin typeface="Calibri" pitchFamily="34" charset="0"/>
                </a:endParaRPr>
              </a:p>
            </p:txBody>
          </p:sp>
          <p:sp>
            <p:nvSpPr>
              <p:cNvPr id="15446" name="AutoShape 1109"/>
              <p:cNvSpPr>
                <a:spLocks noChangeArrowheads="1"/>
              </p:cNvSpPr>
              <p:nvPr/>
            </p:nvSpPr>
            <p:spPr bwMode="auto">
              <a:xfrm>
                <a:off x="272" y="3557"/>
                <a:ext cx="3188" cy="179"/>
              </a:xfrm>
              <a:prstGeom prst="parallelogram">
                <a:avLst>
                  <a:gd name="adj" fmla="val 445251"/>
                </a:avLst>
              </a:prstGeom>
              <a:solidFill>
                <a:schemeClr val="bg2"/>
              </a:solidFill>
              <a:ln w="12700" algn="ctr">
                <a:solidFill>
                  <a:schemeClr val="tx1"/>
                </a:solidFill>
                <a:miter lim="800000"/>
                <a:headEnd/>
                <a:tailEnd/>
              </a:ln>
            </p:spPr>
            <p:txBody>
              <a:bodyPr anchor="ctr">
                <a:spAutoFit/>
              </a:bodyPr>
              <a:lstStyle/>
              <a:p>
                <a:endParaRPr lang="ru-RU">
                  <a:latin typeface="Calibri" pitchFamily="34" charset="0"/>
                </a:endParaRPr>
              </a:p>
            </p:txBody>
          </p:sp>
          <p:sp>
            <p:nvSpPr>
              <p:cNvPr id="15447" name="AutoShape 1110"/>
              <p:cNvSpPr>
                <a:spLocks noChangeArrowheads="1"/>
              </p:cNvSpPr>
              <p:nvPr/>
            </p:nvSpPr>
            <p:spPr bwMode="auto">
              <a:xfrm rot="16179908" flipH="1">
                <a:off x="2660" y="3525"/>
                <a:ext cx="738" cy="833"/>
              </a:xfrm>
              <a:prstGeom prst="parallelogram">
                <a:avLst>
                  <a:gd name="adj" fmla="val 25000"/>
                </a:avLst>
              </a:prstGeom>
              <a:solidFill>
                <a:schemeClr val="bg2"/>
              </a:solidFill>
              <a:ln w="19050" algn="ctr">
                <a:solidFill>
                  <a:schemeClr val="accent2"/>
                </a:solidFill>
                <a:miter lim="800000"/>
                <a:headEnd/>
                <a:tailEnd/>
              </a:ln>
            </p:spPr>
            <p:txBody>
              <a:bodyPr anchor="ctr">
                <a:spAutoFit/>
              </a:bodyPr>
              <a:lstStyle/>
              <a:p>
                <a:endParaRPr lang="ru-RU">
                  <a:latin typeface="Calibri" pitchFamily="34" charset="0"/>
                </a:endParaRPr>
              </a:p>
            </p:txBody>
          </p:sp>
          <p:sp>
            <p:nvSpPr>
              <p:cNvPr id="15448" name="Line 1111"/>
              <p:cNvSpPr>
                <a:spLocks noChangeShapeType="1"/>
              </p:cNvSpPr>
              <p:nvPr/>
            </p:nvSpPr>
            <p:spPr bwMode="auto">
              <a:xfrm flipV="1">
                <a:off x="462" y="3560"/>
                <a:ext cx="748" cy="181"/>
              </a:xfrm>
              <a:prstGeom prst="line">
                <a:avLst/>
              </a:prstGeom>
              <a:noFill/>
              <a:ln w="12700">
                <a:solidFill>
                  <a:schemeClr val="tx1"/>
                </a:solidFill>
                <a:round/>
                <a:headEnd/>
                <a:tailEnd/>
              </a:ln>
            </p:spPr>
            <p:txBody>
              <a:bodyPr>
                <a:spAutoFit/>
              </a:bodyPr>
              <a:lstStyle/>
              <a:p>
                <a:endParaRPr lang="ru-RU"/>
              </a:p>
            </p:txBody>
          </p:sp>
          <p:sp>
            <p:nvSpPr>
              <p:cNvPr id="15449" name="Line 1112"/>
              <p:cNvSpPr>
                <a:spLocks noChangeShapeType="1"/>
              </p:cNvSpPr>
              <p:nvPr/>
            </p:nvSpPr>
            <p:spPr bwMode="auto">
              <a:xfrm flipV="1">
                <a:off x="867" y="3559"/>
                <a:ext cx="748" cy="181"/>
              </a:xfrm>
              <a:prstGeom prst="line">
                <a:avLst/>
              </a:prstGeom>
              <a:noFill/>
              <a:ln w="12700">
                <a:solidFill>
                  <a:schemeClr val="tx1"/>
                </a:solidFill>
                <a:round/>
                <a:headEnd/>
                <a:tailEnd/>
              </a:ln>
            </p:spPr>
            <p:txBody>
              <a:bodyPr>
                <a:spAutoFit/>
              </a:bodyPr>
              <a:lstStyle/>
              <a:p>
                <a:endParaRPr lang="ru-RU"/>
              </a:p>
            </p:txBody>
          </p:sp>
          <p:sp>
            <p:nvSpPr>
              <p:cNvPr id="15450" name="Line 1113"/>
              <p:cNvSpPr>
                <a:spLocks noChangeShapeType="1"/>
              </p:cNvSpPr>
              <p:nvPr/>
            </p:nvSpPr>
            <p:spPr bwMode="auto">
              <a:xfrm flipV="1">
                <a:off x="1227" y="3549"/>
                <a:ext cx="748" cy="181"/>
              </a:xfrm>
              <a:prstGeom prst="line">
                <a:avLst/>
              </a:prstGeom>
              <a:noFill/>
              <a:ln w="12700">
                <a:solidFill>
                  <a:schemeClr val="tx1"/>
                </a:solidFill>
                <a:round/>
                <a:headEnd/>
                <a:tailEnd/>
              </a:ln>
            </p:spPr>
            <p:txBody>
              <a:bodyPr>
                <a:spAutoFit/>
              </a:bodyPr>
              <a:lstStyle/>
              <a:p>
                <a:endParaRPr lang="ru-RU"/>
              </a:p>
            </p:txBody>
          </p:sp>
          <p:sp>
            <p:nvSpPr>
              <p:cNvPr id="15451" name="Line 1114"/>
              <p:cNvSpPr>
                <a:spLocks noChangeShapeType="1"/>
              </p:cNvSpPr>
              <p:nvPr/>
            </p:nvSpPr>
            <p:spPr bwMode="auto">
              <a:xfrm flipV="1">
                <a:off x="1523" y="3544"/>
                <a:ext cx="748" cy="181"/>
              </a:xfrm>
              <a:prstGeom prst="line">
                <a:avLst/>
              </a:prstGeom>
              <a:noFill/>
              <a:ln w="12700">
                <a:solidFill>
                  <a:schemeClr val="tx1"/>
                </a:solidFill>
                <a:round/>
                <a:headEnd/>
                <a:tailEnd/>
              </a:ln>
            </p:spPr>
            <p:txBody>
              <a:bodyPr>
                <a:spAutoFit/>
              </a:bodyPr>
              <a:lstStyle/>
              <a:p>
                <a:endParaRPr lang="ru-RU"/>
              </a:p>
            </p:txBody>
          </p:sp>
          <p:sp>
            <p:nvSpPr>
              <p:cNvPr id="15452" name="Line 1115"/>
              <p:cNvSpPr>
                <a:spLocks noChangeShapeType="1"/>
              </p:cNvSpPr>
              <p:nvPr/>
            </p:nvSpPr>
            <p:spPr bwMode="auto">
              <a:xfrm flipV="1">
                <a:off x="2219" y="3554"/>
                <a:ext cx="731" cy="171"/>
              </a:xfrm>
              <a:prstGeom prst="line">
                <a:avLst/>
              </a:prstGeom>
              <a:noFill/>
              <a:ln w="12700">
                <a:solidFill>
                  <a:schemeClr val="tx1"/>
                </a:solidFill>
                <a:round/>
                <a:headEnd/>
                <a:tailEnd/>
              </a:ln>
            </p:spPr>
            <p:txBody>
              <a:bodyPr>
                <a:spAutoFit/>
              </a:bodyPr>
              <a:lstStyle/>
              <a:p>
                <a:endParaRPr lang="ru-RU"/>
              </a:p>
            </p:txBody>
          </p:sp>
          <p:sp>
            <p:nvSpPr>
              <p:cNvPr id="15453" name="Line 1116"/>
              <p:cNvSpPr>
                <a:spLocks noChangeShapeType="1"/>
              </p:cNvSpPr>
              <p:nvPr/>
            </p:nvSpPr>
            <p:spPr bwMode="auto">
              <a:xfrm flipV="1">
                <a:off x="2538" y="3549"/>
                <a:ext cx="749" cy="181"/>
              </a:xfrm>
              <a:prstGeom prst="line">
                <a:avLst/>
              </a:prstGeom>
              <a:noFill/>
              <a:ln w="12700">
                <a:solidFill>
                  <a:schemeClr val="tx1"/>
                </a:solidFill>
                <a:round/>
                <a:headEnd/>
                <a:tailEnd/>
              </a:ln>
            </p:spPr>
            <p:txBody>
              <a:bodyPr>
                <a:spAutoFit/>
              </a:bodyPr>
              <a:lstStyle/>
              <a:p>
                <a:endParaRPr lang="ru-RU"/>
              </a:p>
            </p:txBody>
          </p:sp>
          <p:sp>
            <p:nvSpPr>
              <p:cNvPr id="15454" name="Line 1118"/>
              <p:cNvSpPr>
                <a:spLocks noChangeShapeType="1"/>
              </p:cNvSpPr>
              <p:nvPr/>
            </p:nvSpPr>
            <p:spPr bwMode="auto">
              <a:xfrm>
                <a:off x="1343" y="3750"/>
                <a:ext cx="0" cy="559"/>
              </a:xfrm>
              <a:prstGeom prst="line">
                <a:avLst/>
              </a:prstGeom>
              <a:noFill/>
              <a:ln w="28575">
                <a:solidFill>
                  <a:schemeClr val="tx1"/>
                </a:solidFill>
                <a:round/>
                <a:headEnd/>
                <a:tailEnd/>
              </a:ln>
            </p:spPr>
            <p:txBody>
              <a:bodyPr>
                <a:spAutoFit/>
              </a:bodyPr>
              <a:lstStyle/>
              <a:p>
                <a:endParaRPr lang="ru-RU"/>
              </a:p>
            </p:txBody>
          </p:sp>
          <p:sp>
            <p:nvSpPr>
              <p:cNvPr id="15455" name="Rectangle 1123"/>
              <p:cNvSpPr>
                <a:spLocks noChangeArrowheads="1"/>
              </p:cNvSpPr>
              <p:nvPr/>
            </p:nvSpPr>
            <p:spPr bwMode="auto">
              <a:xfrm>
                <a:off x="479" y="3746"/>
                <a:ext cx="325" cy="564"/>
              </a:xfrm>
              <a:prstGeom prst="rect">
                <a:avLst/>
              </a:prstGeom>
              <a:solidFill>
                <a:srgbClr val="FFCC00"/>
              </a:solidFill>
              <a:ln w="19050" algn="ctr">
                <a:solidFill>
                  <a:schemeClr val="tx1"/>
                </a:solidFill>
                <a:miter lim="800000"/>
                <a:headEnd/>
                <a:tailEnd/>
              </a:ln>
            </p:spPr>
            <p:txBody>
              <a:bodyPr anchor="ctr">
                <a:spAutoFit/>
              </a:bodyPr>
              <a:lstStyle/>
              <a:p>
                <a:endParaRPr lang="ru-RU">
                  <a:latin typeface="Calibri" pitchFamily="34" charset="0"/>
                </a:endParaRPr>
              </a:p>
            </p:txBody>
          </p:sp>
          <p:sp>
            <p:nvSpPr>
              <p:cNvPr id="15456" name="Rectangle 1124"/>
              <p:cNvSpPr>
                <a:spLocks noChangeArrowheads="1"/>
              </p:cNvSpPr>
              <p:nvPr/>
            </p:nvSpPr>
            <p:spPr bwMode="auto">
              <a:xfrm>
                <a:off x="810" y="3751"/>
                <a:ext cx="441" cy="559"/>
              </a:xfrm>
              <a:prstGeom prst="rect">
                <a:avLst/>
              </a:prstGeom>
              <a:noFill/>
              <a:ln w="9525" algn="ctr">
                <a:noFill/>
                <a:miter lim="800000"/>
                <a:headEnd/>
                <a:tailEnd/>
              </a:ln>
            </p:spPr>
            <p:txBody>
              <a:bodyPr wrap="none" anchor="ctr">
                <a:spAutoFit/>
              </a:bodyPr>
              <a:lstStyle/>
              <a:p>
                <a:endParaRPr lang="ru-RU">
                  <a:latin typeface="Calibri" pitchFamily="34" charset="0"/>
                </a:endParaRPr>
              </a:p>
            </p:txBody>
          </p:sp>
          <p:sp>
            <p:nvSpPr>
              <p:cNvPr id="15457" name="Rectangle 1125"/>
              <p:cNvSpPr>
                <a:spLocks noChangeArrowheads="1"/>
              </p:cNvSpPr>
              <p:nvPr/>
            </p:nvSpPr>
            <p:spPr bwMode="auto">
              <a:xfrm>
                <a:off x="1187" y="3746"/>
                <a:ext cx="319" cy="553"/>
              </a:xfrm>
              <a:prstGeom prst="rect">
                <a:avLst/>
              </a:prstGeom>
              <a:solidFill>
                <a:srgbClr val="FFCC00"/>
              </a:solidFill>
              <a:ln w="19050" algn="ctr">
                <a:solidFill>
                  <a:schemeClr val="tx1"/>
                </a:solidFill>
                <a:miter lim="800000"/>
                <a:headEnd/>
                <a:tailEnd/>
              </a:ln>
            </p:spPr>
            <p:txBody>
              <a:bodyPr anchor="ctr">
                <a:spAutoFit/>
              </a:bodyPr>
              <a:lstStyle/>
              <a:p>
                <a:endParaRPr lang="ru-RU">
                  <a:latin typeface="Calibri" pitchFamily="34" charset="0"/>
                </a:endParaRPr>
              </a:p>
            </p:txBody>
          </p:sp>
          <p:sp>
            <p:nvSpPr>
              <p:cNvPr id="15458" name="Rectangle 1126"/>
              <p:cNvSpPr>
                <a:spLocks noChangeArrowheads="1"/>
              </p:cNvSpPr>
              <p:nvPr/>
            </p:nvSpPr>
            <p:spPr bwMode="auto">
              <a:xfrm>
                <a:off x="1860" y="3741"/>
                <a:ext cx="331" cy="574"/>
              </a:xfrm>
              <a:prstGeom prst="rect">
                <a:avLst/>
              </a:prstGeom>
              <a:solidFill>
                <a:srgbClr val="FFCC00"/>
              </a:solidFill>
              <a:ln w="19050" algn="ctr">
                <a:solidFill>
                  <a:schemeClr val="tx1"/>
                </a:solidFill>
                <a:miter lim="800000"/>
                <a:headEnd/>
                <a:tailEnd/>
              </a:ln>
            </p:spPr>
            <p:txBody>
              <a:bodyPr anchor="ctr">
                <a:spAutoFit/>
              </a:bodyPr>
              <a:lstStyle/>
              <a:p>
                <a:endParaRPr lang="ru-RU">
                  <a:latin typeface="Calibri" pitchFamily="34" charset="0"/>
                </a:endParaRPr>
              </a:p>
            </p:txBody>
          </p:sp>
          <p:sp>
            <p:nvSpPr>
              <p:cNvPr id="15459" name="Rectangle 1127"/>
              <p:cNvSpPr>
                <a:spLocks noChangeArrowheads="1"/>
              </p:cNvSpPr>
              <p:nvPr/>
            </p:nvSpPr>
            <p:spPr bwMode="auto">
              <a:xfrm>
                <a:off x="2191" y="3746"/>
                <a:ext cx="337" cy="574"/>
              </a:xfrm>
              <a:prstGeom prst="rect">
                <a:avLst/>
              </a:prstGeom>
              <a:noFill/>
              <a:ln w="3175" algn="ctr">
                <a:solidFill>
                  <a:schemeClr val="tx1"/>
                </a:solidFill>
                <a:miter lim="800000"/>
                <a:headEnd/>
                <a:tailEnd/>
              </a:ln>
            </p:spPr>
            <p:txBody>
              <a:bodyPr anchor="ctr">
                <a:spAutoFit/>
              </a:bodyPr>
              <a:lstStyle/>
              <a:p>
                <a:endParaRPr lang="ru-RU">
                  <a:latin typeface="Calibri" pitchFamily="34" charset="0"/>
                </a:endParaRPr>
              </a:p>
            </p:txBody>
          </p:sp>
          <p:sp>
            <p:nvSpPr>
              <p:cNvPr id="15460" name="Line 1129"/>
              <p:cNvSpPr>
                <a:spLocks noChangeShapeType="1"/>
              </p:cNvSpPr>
              <p:nvPr/>
            </p:nvSpPr>
            <p:spPr bwMode="auto">
              <a:xfrm flipV="1">
                <a:off x="1858" y="3553"/>
                <a:ext cx="749" cy="181"/>
              </a:xfrm>
              <a:prstGeom prst="line">
                <a:avLst/>
              </a:prstGeom>
              <a:noFill/>
              <a:ln w="12700">
                <a:solidFill>
                  <a:schemeClr val="tx1"/>
                </a:solidFill>
                <a:round/>
                <a:headEnd/>
                <a:tailEnd/>
              </a:ln>
            </p:spPr>
            <p:txBody>
              <a:bodyPr>
                <a:spAutoFit/>
              </a:bodyPr>
              <a:lstStyle/>
              <a:p>
                <a:endParaRPr lang="ru-RU"/>
              </a:p>
            </p:txBody>
          </p:sp>
          <p:sp>
            <p:nvSpPr>
              <p:cNvPr id="15461" name="Rectangle 1130"/>
              <p:cNvSpPr>
                <a:spLocks noChangeArrowheads="1"/>
              </p:cNvSpPr>
              <p:nvPr/>
            </p:nvSpPr>
            <p:spPr bwMode="auto">
              <a:xfrm>
                <a:off x="2533" y="3751"/>
                <a:ext cx="76" cy="553"/>
              </a:xfrm>
              <a:prstGeom prst="rect">
                <a:avLst/>
              </a:prstGeom>
              <a:solidFill>
                <a:srgbClr val="FFCC00"/>
              </a:solidFill>
              <a:ln w="9525" algn="ctr">
                <a:noFill/>
                <a:miter lim="800000"/>
                <a:headEnd/>
                <a:tailEnd/>
              </a:ln>
            </p:spPr>
            <p:txBody>
              <a:bodyPr wrap="none" anchor="ctr">
                <a:spAutoFit/>
              </a:bodyPr>
              <a:lstStyle/>
              <a:p>
                <a:endParaRPr lang="ru-RU">
                  <a:latin typeface="Calibri" pitchFamily="34" charset="0"/>
                </a:endParaRPr>
              </a:p>
            </p:txBody>
          </p:sp>
        </p:grpSp>
        <p:sp>
          <p:nvSpPr>
            <p:cNvPr id="15435" name="Text Box 1136"/>
            <p:cNvSpPr txBox="1">
              <a:spLocks noChangeArrowheads="1"/>
            </p:cNvSpPr>
            <p:nvPr/>
          </p:nvSpPr>
          <p:spPr bwMode="auto">
            <a:xfrm>
              <a:off x="72" y="3350"/>
              <a:ext cx="330" cy="250"/>
            </a:xfrm>
            <a:prstGeom prst="rect">
              <a:avLst/>
            </a:prstGeom>
            <a:noFill/>
            <a:ln w="9525" algn="ctr">
              <a:noFill/>
              <a:miter lim="800000"/>
              <a:headEnd/>
              <a:tailEnd/>
            </a:ln>
          </p:spPr>
          <p:txBody>
            <a:bodyPr>
              <a:spAutoFit/>
            </a:bodyPr>
            <a:lstStyle/>
            <a:p>
              <a:pPr>
                <a:spcBef>
                  <a:spcPct val="50000"/>
                </a:spcBef>
              </a:pPr>
              <a:r>
                <a:rPr lang="en-US" sz="2000" b="1">
                  <a:solidFill>
                    <a:srgbClr val="0000FF"/>
                  </a:solidFill>
                  <a:latin typeface="Calibri" pitchFamily="34" charset="0"/>
                </a:rPr>
                <a:t>-V</a:t>
              </a:r>
              <a:endParaRPr lang="ru-RU" sz="2000" b="1">
                <a:solidFill>
                  <a:srgbClr val="0000FF"/>
                </a:solidFill>
                <a:latin typeface="Calibri" pitchFamily="34" charset="0"/>
              </a:endParaRPr>
            </a:p>
          </p:txBody>
        </p:sp>
        <p:grpSp>
          <p:nvGrpSpPr>
            <p:cNvPr id="15436" name="Group 1382"/>
            <p:cNvGrpSpPr>
              <a:grpSpLocks/>
            </p:cNvGrpSpPr>
            <p:nvPr/>
          </p:nvGrpSpPr>
          <p:grpSpPr bwMode="auto">
            <a:xfrm>
              <a:off x="120" y="3552"/>
              <a:ext cx="96" cy="376"/>
              <a:chOff x="136" y="3216"/>
              <a:chExt cx="96" cy="376"/>
            </a:xfrm>
          </p:grpSpPr>
          <p:sp>
            <p:nvSpPr>
              <p:cNvPr id="15443" name="Line 1134"/>
              <p:cNvSpPr>
                <a:spLocks noChangeShapeType="1"/>
              </p:cNvSpPr>
              <p:nvPr/>
            </p:nvSpPr>
            <p:spPr bwMode="auto">
              <a:xfrm flipH="1" flipV="1">
                <a:off x="136" y="3592"/>
                <a:ext cx="96" cy="0"/>
              </a:xfrm>
              <a:prstGeom prst="line">
                <a:avLst/>
              </a:prstGeom>
              <a:noFill/>
              <a:ln w="28575">
                <a:solidFill>
                  <a:schemeClr val="tx1"/>
                </a:solidFill>
                <a:round/>
                <a:headEnd/>
                <a:tailEnd/>
              </a:ln>
            </p:spPr>
            <p:txBody>
              <a:bodyPr>
                <a:spAutoFit/>
              </a:bodyPr>
              <a:lstStyle/>
              <a:p>
                <a:endParaRPr lang="ru-RU"/>
              </a:p>
            </p:txBody>
          </p:sp>
          <p:sp>
            <p:nvSpPr>
              <p:cNvPr id="15444" name="Line 1135"/>
              <p:cNvSpPr>
                <a:spLocks noChangeShapeType="1"/>
              </p:cNvSpPr>
              <p:nvPr/>
            </p:nvSpPr>
            <p:spPr bwMode="auto">
              <a:xfrm flipV="1">
                <a:off x="136" y="3216"/>
                <a:ext cx="0" cy="376"/>
              </a:xfrm>
              <a:prstGeom prst="line">
                <a:avLst/>
              </a:prstGeom>
              <a:noFill/>
              <a:ln w="28575">
                <a:solidFill>
                  <a:schemeClr val="tx1"/>
                </a:solidFill>
                <a:round/>
                <a:headEnd/>
                <a:tailEnd/>
              </a:ln>
            </p:spPr>
            <p:txBody>
              <a:bodyPr>
                <a:spAutoFit/>
              </a:bodyPr>
              <a:lstStyle/>
              <a:p>
                <a:endParaRPr lang="ru-RU"/>
              </a:p>
            </p:txBody>
          </p:sp>
        </p:grpSp>
        <p:grpSp>
          <p:nvGrpSpPr>
            <p:cNvPr id="15437" name="Group 1380"/>
            <p:cNvGrpSpPr>
              <a:grpSpLocks/>
            </p:cNvGrpSpPr>
            <p:nvPr/>
          </p:nvGrpSpPr>
          <p:grpSpPr bwMode="auto">
            <a:xfrm>
              <a:off x="2816" y="3900"/>
              <a:ext cx="300" cy="342"/>
              <a:chOff x="3066" y="3876"/>
              <a:chExt cx="300" cy="342"/>
            </a:xfrm>
          </p:grpSpPr>
          <p:sp>
            <p:nvSpPr>
              <p:cNvPr id="15440" name="Line 1138"/>
              <p:cNvSpPr>
                <a:spLocks noChangeShapeType="1"/>
              </p:cNvSpPr>
              <p:nvPr/>
            </p:nvSpPr>
            <p:spPr bwMode="auto">
              <a:xfrm>
                <a:off x="3066" y="3876"/>
                <a:ext cx="204" cy="0"/>
              </a:xfrm>
              <a:prstGeom prst="line">
                <a:avLst/>
              </a:prstGeom>
              <a:noFill/>
              <a:ln w="28575">
                <a:solidFill>
                  <a:schemeClr val="tx1"/>
                </a:solidFill>
                <a:round/>
                <a:headEnd/>
                <a:tailEnd/>
              </a:ln>
            </p:spPr>
            <p:txBody>
              <a:bodyPr>
                <a:spAutoFit/>
              </a:bodyPr>
              <a:lstStyle/>
              <a:p>
                <a:endParaRPr lang="ru-RU"/>
              </a:p>
            </p:txBody>
          </p:sp>
          <p:sp>
            <p:nvSpPr>
              <p:cNvPr id="15441" name="Line 1139"/>
              <p:cNvSpPr>
                <a:spLocks noChangeShapeType="1"/>
              </p:cNvSpPr>
              <p:nvPr/>
            </p:nvSpPr>
            <p:spPr bwMode="auto">
              <a:xfrm flipH="1">
                <a:off x="3264" y="3876"/>
                <a:ext cx="6" cy="342"/>
              </a:xfrm>
              <a:prstGeom prst="line">
                <a:avLst/>
              </a:prstGeom>
              <a:noFill/>
              <a:ln w="28575">
                <a:solidFill>
                  <a:schemeClr val="tx1"/>
                </a:solidFill>
                <a:round/>
                <a:headEnd/>
                <a:tailEnd/>
              </a:ln>
            </p:spPr>
            <p:txBody>
              <a:bodyPr>
                <a:spAutoFit/>
              </a:bodyPr>
              <a:lstStyle/>
              <a:p>
                <a:endParaRPr lang="ru-RU"/>
              </a:p>
            </p:txBody>
          </p:sp>
          <p:sp>
            <p:nvSpPr>
              <p:cNvPr id="15442" name="Line 1140"/>
              <p:cNvSpPr>
                <a:spLocks noChangeShapeType="1"/>
              </p:cNvSpPr>
              <p:nvPr/>
            </p:nvSpPr>
            <p:spPr bwMode="auto">
              <a:xfrm>
                <a:off x="3180" y="4218"/>
                <a:ext cx="186" cy="0"/>
              </a:xfrm>
              <a:prstGeom prst="line">
                <a:avLst/>
              </a:prstGeom>
              <a:noFill/>
              <a:ln w="28575">
                <a:solidFill>
                  <a:schemeClr val="tx1"/>
                </a:solidFill>
                <a:round/>
                <a:headEnd/>
                <a:tailEnd/>
              </a:ln>
            </p:spPr>
            <p:txBody>
              <a:bodyPr>
                <a:spAutoFit/>
              </a:bodyPr>
              <a:lstStyle/>
              <a:p>
                <a:endParaRPr lang="ru-RU"/>
              </a:p>
            </p:txBody>
          </p:sp>
        </p:grpSp>
        <p:sp>
          <p:nvSpPr>
            <p:cNvPr id="15438" name="Line 1369"/>
            <p:cNvSpPr>
              <a:spLocks noChangeShapeType="1"/>
            </p:cNvSpPr>
            <p:nvPr/>
          </p:nvSpPr>
          <p:spPr bwMode="auto">
            <a:xfrm flipH="1">
              <a:off x="2145" y="3393"/>
              <a:ext cx="472" cy="296"/>
            </a:xfrm>
            <a:prstGeom prst="line">
              <a:avLst/>
            </a:prstGeom>
            <a:noFill/>
            <a:ln w="12700">
              <a:solidFill>
                <a:schemeClr val="tx1"/>
              </a:solidFill>
              <a:round/>
              <a:headEnd/>
              <a:tailEnd type="triangle" w="med" len="med"/>
            </a:ln>
          </p:spPr>
          <p:txBody>
            <a:bodyPr>
              <a:spAutoFit/>
            </a:bodyPr>
            <a:lstStyle/>
            <a:p>
              <a:endParaRPr lang="ru-RU"/>
            </a:p>
          </p:txBody>
        </p:sp>
        <p:sp>
          <p:nvSpPr>
            <p:cNvPr id="15439" name="Oval 1383"/>
            <p:cNvSpPr>
              <a:spLocks noChangeArrowheads="1"/>
            </p:cNvSpPr>
            <p:nvPr/>
          </p:nvSpPr>
          <p:spPr bwMode="auto">
            <a:xfrm>
              <a:off x="84" y="3516"/>
              <a:ext cx="66" cy="72"/>
            </a:xfrm>
            <a:prstGeom prst="ellipse">
              <a:avLst/>
            </a:prstGeom>
            <a:noFill/>
            <a:ln w="28575" algn="ctr">
              <a:solidFill>
                <a:schemeClr val="tx1"/>
              </a:solidFill>
              <a:round/>
              <a:headEnd/>
              <a:tailEnd/>
            </a:ln>
          </p:spPr>
          <p:txBody>
            <a:bodyPr wrap="none" anchor="ctr">
              <a:spAutoFit/>
            </a:bodyPr>
            <a:lstStyle/>
            <a:p>
              <a:endParaRPr lang="ru-RU">
                <a:latin typeface="Calibri" pitchFamily="34" charset="0"/>
              </a:endParaRPr>
            </a:p>
          </p:txBody>
        </p:sp>
      </p:grpSp>
      <p:sp>
        <p:nvSpPr>
          <p:cNvPr id="138353" name="Text Box 1137"/>
          <p:cNvSpPr txBox="1">
            <a:spLocks noChangeArrowheads="1"/>
          </p:cNvSpPr>
          <p:nvPr/>
        </p:nvSpPr>
        <p:spPr bwMode="auto">
          <a:xfrm>
            <a:off x="5153025" y="5800725"/>
            <a:ext cx="3990975" cy="822325"/>
          </a:xfrm>
          <a:prstGeom prst="rect">
            <a:avLst/>
          </a:prstGeom>
          <a:noFill/>
          <a:ln w="9525" algn="ctr">
            <a:noFill/>
            <a:miter lim="800000"/>
            <a:headEnd/>
            <a:tailEnd/>
          </a:ln>
          <a:effectLst/>
        </p:spPr>
        <p:txBody>
          <a:bodyPr>
            <a:spAutoFit/>
          </a:bodyPr>
          <a:lstStyle/>
          <a:p>
            <a:pPr fontAlgn="auto">
              <a:lnSpc>
                <a:spcPct val="70000"/>
              </a:lnSpc>
              <a:spcBef>
                <a:spcPct val="50000"/>
              </a:spcBef>
              <a:spcAft>
                <a:spcPts val="0"/>
              </a:spcAft>
              <a:defRPr/>
            </a:pPr>
            <a:r>
              <a:rPr lang="ru-RU" sz="2000" b="1">
                <a:solidFill>
                  <a:srgbClr val="000000"/>
                </a:solidFill>
                <a:effectLst>
                  <a:outerShdw blurRad="38100" dist="38100" dir="2700000" algn="tl">
                    <a:srgbClr val="C0C0C0"/>
                  </a:outerShdw>
                </a:effectLst>
                <a:latin typeface="+mn-lt"/>
              </a:rPr>
              <a:t>Многослойная полупроводниковая периодическая гетероструктура</a:t>
            </a:r>
            <a:endParaRPr lang="en-US" sz="2000" b="1">
              <a:solidFill>
                <a:srgbClr val="000000"/>
              </a:solidFill>
              <a:effectLst>
                <a:outerShdw blurRad="38100" dist="38100" dir="2700000" algn="tl">
                  <a:srgbClr val="C0C0C0"/>
                </a:outerShdw>
              </a:effectLst>
              <a:latin typeface="+mn-lt"/>
            </a:endParaRPr>
          </a:p>
          <a:p>
            <a:pPr fontAlgn="auto">
              <a:lnSpc>
                <a:spcPct val="50000"/>
              </a:lnSpc>
              <a:spcBef>
                <a:spcPct val="50000"/>
              </a:spcBef>
              <a:spcAft>
                <a:spcPts val="0"/>
              </a:spcAft>
              <a:defRPr/>
            </a:pPr>
            <a:r>
              <a:rPr lang="en-US" sz="2000" b="1">
                <a:solidFill>
                  <a:srgbClr val="000000"/>
                </a:solidFill>
                <a:effectLst>
                  <a:outerShdw blurRad="38100" dist="38100" dir="2700000" algn="tl">
                    <a:srgbClr val="C0C0C0"/>
                  </a:outerShdw>
                </a:effectLst>
                <a:latin typeface="+mn-lt"/>
              </a:rPr>
              <a:t>A</a:t>
            </a:r>
            <a:r>
              <a:rPr lang="en-US" sz="2000" b="1" baseline="30000">
                <a:solidFill>
                  <a:srgbClr val="000000"/>
                </a:solidFill>
                <a:effectLst>
                  <a:outerShdw blurRad="38100" dist="38100" dir="2700000" algn="tl">
                    <a:srgbClr val="C0C0C0"/>
                  </a:outerShdw>
                </a:effectLst>
                <a:latin typeface="+mn-lt"/>
              </a:rPr>
              <a:t>III</a:t>
            </a:r>
            <a:r>
              <a:rPr lang="en-US" sz="2000" b="1">
                <a:solidFill>
                  <a:srgbClr val="000000"/>
                </a:solidFill>
                <a:effectLst>
                  <a:outerShdw blurRad="38100" dist="38100" dir="2700000" algn="tl">
                    <a:srgbClr val="C0C0C0"/>
                  </a:outerShdw>
                </a:effectLst>
                <a:latin typeface="+mn-lt"/>
              </a:rPr>
              <a:t>B</a:t>
            </a:r>
            <a:r>
              <a:rPr lang="en-US" sz="2000" b="1" baseline="30000">
                <a:solidFill>
                  <a:srgbClr val="000000"/>
                </a:solidFill>
                <a:effectLst>
                  <a:outerShdw blurRad="38100" dist="38100" dir="2700000" algn="tl">
                    <a:srgbClr val="C0C0C0"/>
                  </a:outerShdw>
                </a:effectLst>
                <a:latin typeface="+mn-lt"/>
              </a:rPr>
              <a:t>V </a:t>
            </a:r>
            <a:r>
              <a:rPr lang="ru-RU" sz="2000" b="1" baseline="30000">
                <a:solidFill>
                  <a:srgbClr val="000000"/>
                </a:solidFill>
                <a:effectLst>
                  <a:outerShdw blurRad="38100" dist="38100" dir="2700000" algn="tl">
                    <a:srgbClr val="C0C0C0"/>
                  </a:outerShdw>
                </a:effectLst>
                <a:latin typeface="+mn-lt"/>
              </a:rPr>
              <a:t> </a:t>
            </a:r>
            <a:r>
              <a:rPr lang="ru-RU" sz="2000" b="1">
                <a:solidFill>
                  <a:srgbClr val="000000"/>
                </a:solidFill>
                <a:effectLst>
                  <a:outerShdw blurRad="38100" dist="38100" dir="2700000" algn="tl">
                    <a:srgbClr val="C0C0C0"/>
                  </a:outerShdw>
                </a:effectLst>
                <a:latin typeface="+mn-lt"/>
              </a:rPr>
              <a:t>(</a:t>
            </a:r>
            <a:r>
              <a:rPr lang="en-US" sz="2000" b="1">
                <a:solidFill>
                  <a:srgbClr val="000000"/>
                </a:solidFill>
                <a:effectLst>
                  <a:outerShdw blurRad="38100" dist="38100" dir="2700000" algn="tl">
                    <a:srgbClr val="C0C0C0"/>
                  </a:outerShdw>
                </a:effectLst>
                <a:latin typeface="+mn-lt"/>
              </a:rPr>
              <a:t>MBE </a:t>
            </a:r>
            <a:r>
              <a:rPr lang="ru-RU" sz="2000" b="1">
                <a:solidFill>
                  <a:srgbClr val="000000"/>
                </a:solidFill>
                <a:effectLst>
                  <a:outerShdw blurRad="38100" dist="38100" dir="2700000" algn="tl">
                    <a:srgbClr val="C0C0C0"/>
                  </a:outerShdw>
                </a:effectLst>
                <a:latin typeface="+mn-lt"/>
              </a:rPr>
              <a:t>или</a:t>
            </a:r>
            <a:r>
              <a:rPr lang="en-US" sz="2000" b="1">
                <a:solidFill>
                  <a:srgbClr val="000000"/>
                </a:solidFill>
                <a:effectLst>
                  <a:outerShdw blurRad="38100" dist="38100" dir="2700000" algn="tl">
                    <a:srgbClr val="C0C0C0"/>
                  </a:outerShdw>
                </a:effectLst>
                <a:latin typeface="+mn-lt"/>
              </a:rPr>
              <a:t> MOCVD</a:t>
            </a:r>
            <a:r>
              <a:rPr lang="ru-RU" sz="2000" b="1">
                <a:solidFill>
                  <a:srgbClr val="000000"/>
                </a:solidFill>
                <a:effectLst>
                  <a:outerShdw blurRad="38100" dist="38100" dir="2700000" algn="tl">
                    <a:srgbClr val="C0C0C0"/>
                  </a:outerShdw>
                </a:effectLst>
                <a:latin typeface="+mn-lt"/>
              </a:rPr>
              <a:t>)</a:t>
            </a:r>
            <a:r>
              <a:rPr lang="en-US" sz="2000" b="1">
                <a:solidFill>
                  <a:srgbClr val="000000"/>
                </a:solidFill>
                <a:effectLst>
                  <a:outerShdw blurRad="38100" dist="38100" dir="2700000" algn="tl">
                    <a:srgbClr val="C0C0C0"/>
                  </a:outerShdw>
                </a:effectLst>
                <a:latin typeface="+mn-lt"/>
              </a:rPr>
              <a:t> </a:t>
            </a:r>
            <a:endParaRPr lang="ru-RU" sz="2000" b="1">
              <a:solidFill>
                <a:srgbClr val="000000"/>
              </a:solidFill>
              <a:effectLst>
                <a:outerShdw blurRad="38100" dist="38100" dir="2700000" algn="tl">
                  <a:srgbClr val="C0C0C0"/>
                </a:outerShdw>
              </a:effectLst>
              <a:latin typeface="+mn-lt"/>
            </a:endParaRPr>
          </a:p>
        </p:txBody>
      </p:sp>
      <p:sp>
        <p:nvSpPr>
          <p:cNvPr id="138601" name="Text Box 1385"/>
          <p:cNvSpPr txBox="1">
            <a:spLocks noChangeArrowheads="1"/>
          </p:cNvSpPr>
          <p:nvPr/>
        </p:nvSpPr>
        <p:spPr bwMode="auto">
          <a:xfrm>
            <a:off x="6908800" y="2400300"/>
            <a:ext cx="1714500" cy="336550"/>
          </a:xfrm>
          <a:prstGeom prst="rect">
            <a:avLst/>
          </a:prstGeom>
          <a:noFill/>
          <a:ln w="9525" algn="ctr">
            <a:noFill/>
            <a:miter lim="800000"/>
            <a:headEnd/>
            <a:tailEnd/>
          </a:ln>
        </p:spPr>
        <p:txBody>
          <a:bodyPr>
            <a:spAutoFit/>
          </a:bodyPr>
          <a:lstStyle/>
          <a:p>
            <a:pPr>
              <a:spcBef>
                <a:spcPct val="50000"/>
              </a:spcBef>
            </a:pPr>
            <a:r>
              <a:rPr lang="ru-RU" sz="1600" b="1">
                <a:latin typeface="Calibri" pitchFamily="34" charset="0"/>
              </a:rPr>
              <a:t>Туннелирование</a:t>
            </a:r>
          </a:p>
        </p:txBody>
      </p:sp>
      <p:sp>
        <p:nvSpPr>
          <p:cNvPr id="138602" name="Text Box 1386"/>
          <p:cNvSpPr txBox="1">
            <a:spLocks noChangeArrowheads="1"/>
          </p:cNvSpPr>
          <p:nvPr/>
        </p:nvSpPr>
        <p:spPr bwMode="auto">
          <a:xfrm>
            <a:off x="7226300" y="2667000"/>
            <a:ext cx="1917700" cy="336550"/>
          </a:xfrm>
          <a:prstGeom prst="rect">
            <a:avLst/>
          </a:prstGeom>
          <a:noFill/>
          <a:ln w="9525" algn="ctr">
            <a:noFill/>
            <a:miter lim="800000"/>
            <a:headEnd/>
            <a:tailEnd/>
          </a:ln>
        </p:spPr>
        <p:txBody>
          <a:bodyPr>
            <a:spAutoFit/>
          </a:bodyPr>
          <a:lstStyle/>
          <a:p>
            <a:pPr>
              <a:spcBef>
                <a:spcPct val="50000"/>
              </a:spcBef>
            </a:pPr>
            <a:r>
              <a:rPr lang="ru-RU" sz="1600" b="1">
                <a:latin typeface="Calibri" pitchFamily="34" charset="0"/>
              </a:rPr>
              <a:t>Испускание фотона</a:t>
            </a:r>
          </a:p>
        </p:txBody>
      </p:sp>
      <p:sp>
        <p:nvSpPr>
          <p:cNvPr id="138604" name="Text Box 1388"/>
          <p:cNvSpPr txBox="1">
            <a:spLocks noChangeArrowheads="1"/>
          </p:cNvSpPr>
          <p:nvPr/>
        </p:nvSpPr>
        <p:spPr bwMode="auto">
          <a:xfrm>
            <a:off x="7759700" y="2959100"/>
            <a:ext cx="1384300" cy="336550"/>
          </a:xfrm>
          <a:prstGeom prst="rect">
            <a:avLst/>
          </a:prstGeom>
          <a:noFill/>
          <a:ln w="9525" algn="ctr">
            <a:noFill/>
            <a:miter lim="800000"/>
            <a:headEnd/>
            <a:tailEnd/>
          </a:ln>
        </p:spPr>
        <p:txBody>
          <a:bodyPr>
            <a:spAutoFit/>
          </a:bodyPr>
          <a:lstStyle/>
          <a:p>
            <a:pPr>
              <a:spcBef>
                <a:spcPct val="50000"/>
              </a:spcBef>
            </a:pPr>
            <a:r>
              <a:rPr lang="ru-RU" sz="1600" b="1">
                <a:latin typeface="Calibri" pitchFamily="34" charset="0"/>
              </a:rPr>
              <a:t>Релаксация</a:t>
            </a:r>
          </a:p>
        </p:txBody>
      </p:sp>
      <p:sp>
        <p:nvSpPr>
          <p:cNvPr id="138605" name="Line 1389"/>
          <p:cNvSpPr>
            <a:spLocks noChangeShapeType="1"/>
          </p:cNvSpPr>
          <p:nvPr/>
        </p:nvSpPr>
        <p:spPr bwMode="auto">
          <a:xfrm>
            <a:off x="1104900" y="3327400"/>
            <a:ext cx="1143000" cy="317500"/>
          </a:xfrm>
          <a:prstGeom prst="line">
            <a:avLst/>
          </a:prstGeom>
          <a:noFill/>
          <a:ln w="19050">
            <a:solidFill>
              <a:schemeClr val="tx1"/>
            </a:solidFill>
            <a:round/>
            <a:headEnd/>
            <a:tailEnd type="triangle" w="med" len="med"/>
          </a:ln>
        </p:spPr>
        <p:txBody>
          <a:bodyPr>
            <a:spAutoFit/>
          </a:bodyPr>
          <a:lstStyle/>
          <a:p>
            <a:endParaRPr lang="ru-RU"/>
          </a:p>
        </p:txBody>
      </p:sp>
      <p:sp>
        <p:nvSpPr>
          <p:cNvPr id="138606" name="Line 1390"/>
          <p:cNvSpPr>
            <a:spLocks noChangeShapeType="1"/>
          </p:cNvSpPr>
          <p:nvPr/>
        </p:nvSpPr>
        <p:spPr bwMode="auto">
          <a:xfrm>
            <a:off x="2247900" y="3670300"/>
            <a:ext cx="0" cy="276225"/>
          </a:xfrm>
          <a:prstGeom prst="line">
            <a:avLst/>
          </a:prstGeom>
          <a:noFill/>
          <a:ln w="19050">
            <a:solidFill>
              <a:schemeClr val="tx1"/>
            </a:solidFill>
            <a:round/>
            <a:headEnd/>
            <a:tailEnd type="triangle" w="med" len="med"/>
          </a:ln>
        </p:spPr>
        <p:txBody>
          <a:bodyPr>
            <a:spAutoFit/>
          </a:bodyPr>
          <a:lstStyle/>
          <a:p>
            <a:endParaRPr lang="ru-RU"/>
          </a:p>
        </p:txBody>
      </p:sp>
      <p:sp>
        <p:nvSpPr>
          <p:cNvPr id="138610" name="Text Box 1394"/>
          <p:cNvSpPr txBox="1">
            <a:spLocks noChangeArrowheads="1"/>
          </p:cNvSpPr>
          <p:nvPr/>
        </p:nvSpPr>
        <p:spPr bwMode="auto">
          <a:xfrm>
            <a:off x="2235200" y="3509963"/>
            <a:ext cx="742950" cy="457200"/>
          </a:xfrm>
          <a:prstGeom prst="rect">
            <a:avLst/>
          </a:prstGeom>
          <a:noFill/>
          <a:ln w="9525" algn="ctr">
            <a:noFill/>
            <a:miter lim="800000"/>
            <a:headEnd/>
            <a:tailEnd/>
          </a:ln>
        </p:spPr>
        <p:txBody>
          <a:bodyPr>
            <a:spAutoFit/>
          </a:bodyPr>
          <a:lstStyle/>
          <a:p>
            <a:pPr>
              <a:spcBef>
                <a:spcPct val="50000"/>
              </a:spcBef>
            </a:pPr>
            <a:r>
              <a:rPr lang="en-US" sz="2400" b="1" i="1">
                <a:latin typeface="Symbol" pitchFamily="18" charset="2"/>
              </a:rPr>
              <a:t>t</a:t>
            </a:r>
            <a:r>
              <a:rPr lang="el-GR" sz="2400" b="1">
                <a:latin typeface="Calibri" pitchFamily="34" charset="0"/>
              </a:rPr>
              <a:t> </a:t>
            </a:r>
            <a:r>
              <a:rPr lang="en-US" sz="2000" b="1" baseline="-25000">
                <a:latin typeface="Calibri" pitchFamily="34" charset="0"/>
              </a:rPr>
              <a:t>relax</a:t>
            </a:r>
            <a:endParaRPr lang="ru-RU" sz="2000" b="1" baseline="-25000">
              <a:latin typeface="Calibri" pitchFamily="34" charset="0"/>
            </a:endParaRPr>
          </a:p>
        </p:txBody>
      </p:sp>
      <p:grpSp>
        <p:nvGrpSpPr>
          <p:cNvPr id="14" name="Group 1397"/>
          <p:cNvGrpSpPr>
            <a:grpSpLocks/>
          </p:cNvGrpSpPr>
          <p:nvPr/>
        </p:nvGrpSpPr>
        <p:grpSpPr bwMode="auto">
          <a:xfrm>
            <a:off x="231775" y="3482975"/>
            <a:ext cx="1535113" cy="977900"/>
            <a:chOff x="-670" y="2278"/>
            <a:chExt cx="967" cy="616"/>
          </a:xfrm>
        </p:grpSpPr>
        <p:sp>
          <p:nvSpPr>
            <p:cNvPr id="15432" name="Text Box 1393"/>
            <p:cNvSpPr txBox="1">
              <a:spLocks noChangeArrowheads="1"/>
            </p:cNvSpPr>
            <p:nvPr/>
          </p:nvSpPr>
          <p:spPr bwMode="auto">
            <a:xfrm>
              <a:off x="-670" y="2606"/>
              <a:ext cx="520" cy="288"/>
            </a:xfrm>
            <a:prstGeom prst="rect">
              <a:avLst/>
            </a:prstGeom>
            <a:noFill/>
            <a:ln w="12700" algn="ctr">
              <a:noFill/>
              <a:miter lim="800000"/>
              <a:headEnd/>
              <a:tailEnd/>
            </a:ln>
          </p:spPr>
          <p:txBody>
            <a:bodyPr>
              <a:spAutoFit/>
            </a:bodyPr>
            <a:lstStyle/>
            <a:p>
              <a:pPr>
                <a:spcBef>
                  <a:spcPct val="50000"/>
                </a:spcBef>
              </a:pPr>
              <a:r>
                <a:rPr lang="en-US" sz="2400" b="1" i="1">
                  <a:latin typeface="Symbol" pitchFamily="18" charset="2"/>
                </a:rPr>
                <a:t>t</a:t>
              </a:r>
              <a:r>
                <a:rPr lang="el-GR" sz="2400" b="1">
                  <a:latin typeface="Calibri" pitchFamily="34" charset="0"/>
                </a:rPr>
                <a:t> </a:t>
              </a:r>
              <a:r>
                <a:rPr lang="en-US" sz="2000" b="1" baseline="-25000">
                  <a:latin typeface="Calibri" pitchFamily="34" charset="0"/>
                </a:rPr>
                <a:t>tunn</a:t>
              </a:r>
              <a:endParaRPr lang="ru-RU" sz="2000" b="1" baseline="-25000">
                <a:latin typeface="Calibri" pitchFamily="34" charset="0"/>
              </a:endParaRPr>
            </a:p>
          </p:txBody>
        </p:sp>
        <p:sp>
          <p:nvSpPr>
            <p:cNvPr id="15433" name="Line 1395"/>
            <p:cNvSpPr>
              <a:spLocks noChangeShapeType="1"/>
            </p:cNvSpPr>
            <p:nvPr/>
          </p:nvSpPr>
          <p:spPr bwMode="auto">
            <a:xfrm flipV="1">
              <a:off x="-297" y="2278"/>
              <a:ext cx="594" cy="296"/>
            </a:xfrm>
            <a:prstGeom prst="line">
              <a:avLst/>
            </a:prstGeom>
            <a:noFill/>
            <a:ln w="12700">
              <a:solidFill>
                <a:schemeClr val="tx1"/>
              </a:solidFill>
              <a:round/>
              <a:headEnd/>
              <a:tailEnd/>
            </a:ln>
          </p:spPr>
          <p:txBody>
            <a:bodyPr>
              <a:spAutoFit/>
            </a:bodyPr>
            <a:lstStyle/>
            <a:p>
              <a:endParaRPr lang="ru-RU"/>
            </a:p>
          </p:txBody>
        </p:sp>
      </p:grpSp>
      <p:sp>
        <p:nvSpPr>
          <p:cNvPr id="138617" name="Text Box 1401"/>
          <p:cNvSpPr txBox="1">
            <a:spLocks noChangeArrowheads="1"/>
          </p:cNvSpPr>
          <p:nvPr/>
        </p:nvSpPr>
        <p:spPr bwMode="auto">
          <a:xfrm>
            <a:off x="3644900" y="5803900"/>
            <a:ext cx="4559300" cy="519113"/>
          </a:xfrm>
          <a:prstGeom prst="rect">
            <a:avLst/>
          </a:prstGeom>
          <a:noFill/>
          <a:ln w="9525" algn="ctr">
            <a:noFill/>
            <a:miter lim="800000"/>
            <a:headEnd/>
            <a:tailEnd/>
          </a:ln>
          <a:effectLst/>
        </p:spPr>
        <p:txBody>
          <a:bodyPr>
            <a:spAutoFit/>
          </a:bodyPr>
          <a:lstStyle/>
          <a:p>
            <a:pPr fontAlgn="auto">
              <a:spcBef>
                <a:spcPct val="50000"/>
              </a:spcBef>
              <a:spcAft>
                <a:spcPts val="0"/>
              </a:spcAft>
              <a:defRPr/>
            </a:pPr>
            <a:r>
              <a:rPr lang="en-US" sz="2800" b="1" u="sng">
                <a:solidFill>
                  <a:srgbClr val="FF6600"/>
                </a:solidFill>
                <a:effectLst>
                  <a:outerShdw blurRad="38100" dist="38100" dir="2700000" algn="tl">
                    <a:srgbClr val="C0C0C0"/>
                  </a:outerShdw>
                </a:effectLst>
                <a:latin typeface="+mn-lt"/>
              </a:rPr>
              <a:t>QCL </a:t>
            </a:r>
            <a:r>
              <a:rPr lang="ru-RU" sz="2800" b="1" u="sng">
                <a:solidFill>
                  <a:srgbClr val="FF6600"/>
                </a:solidFill>
                <a:effectLst>
                  <a:outerShdw blurRad="38100" dist="38100" dir="2700000" algn="tl">
                    <a:srgbClr val="C0C0C0"/>
                  </a:outerShdw>
                </a:effectLst>
                <a:latin typeface="+mn-lt"/>
              </a:rPr>
              <a:t> - униполярный прибор</a:t>
            </a:r>
          </a:p>
        </p:txBody>
      </p:sp>
      <p:sp>
        <p:nvSpPr>
          <p:cNvPr id="131" name="Номер слайда 130"/>
          <p:cNvSpPr>
            <a:spLocks noGrp="1"/>
          </p:cNvSpPr>
          <p:nvPr>
            <p:ph type="sldNum" sz="quarter" idx="12"/>
          </p:nvPr>
        </p:nvSpPr>
        <p:spPr/>
        <p:txBody>
          <a:bodyPr/>
          <a:lstStyle/>
          <a:p>
            <a:pPr>
              <a:defRPr/>
            </a:pPr>
            <a:fld id="{7CC20BDC-B43C-4493-9FB6-6AD438484FA4}" type="slidenum">
              <a:rPr lang="ru-RU" smtClean="0"/>
              <a:pPr>
                <a:defRPr/>
              </a:pPr>
              <a:t>3</a:t>
            </a:fld>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2.5E-6 -2.22222E-6 C 0.01215 0.00533 0.02413 0.00949 0.03646 0.01389 C 0.05139 0.01922 0.05885 0.02454 0.075 0.02639 C 0.08524 0.03102 0.07899 0.02894 0.09375 0.03056 C 0.10225 0.03426 0.09774 0.03287 0.10729 0.03472 C 0.11475 0.03797 0.11163 0.03588 0.11666 0.04028 C 0.11979 0.04676 0.11788 0.05672 0.11875 0.06528 C 0.11909 0.07547 0.11979 0.08565 0.11979 0.09584 C 0.11979 0.09931 0.11909 0.10324 0.11875 0.10695 C 0.1184 0.10926 0.11771 0.11389 0.11771 0.11412 " pathEditMode="relative" rAng="0" ptsTypes="fffffffffA">
                                      <p:cBhvr>
                                        <p:cTn id="6" dur="5000" fill="hold"/>
                                        <p:tgtEl>
                                          <p:spTgt spid="138434"/>
                                        </p:tgtEl>
                                        <p:attrNameLst>
                                          <p:attrName>ppt_x</p:attrName>
                                          <p:attrName>ppt_y</p:attrName>
                                        </p:attrNameLst>
                                      </p:cBhvr>
                                      <p:rCtr x="60" y="57"/>
                                    </p:animMotion>
                                  </p:childTnLst>
                                </p:cTn>
                              </p:par>
                              <p:par>
                                <p:cTn id="7" presetID="0" presetClass="path" presetSubtype="0" accel="50000" decel="50000" fill="hold" grpId="0" nodeType="withEffect">
                                  <p:stCondLst>
                                    <p:cond delay="0"/>
                                  </p:stCondLst>
                                  <p:childTnLst>
                                    <p:animMotion origin="layout" path="M -4.16667E-6 -2.59259E-6 C 0.02605 0.00695 0.04983 0.02523 0.07639 0.03148 C 0.08334 0.0331 0.09862 0.03449 0.10556 0.04074 C 0.11007 0.04468 0.12084 0.04815 0.12084 0.04838 C 0.12466 0.06366 0.12223 0.0669 0.12084 0.08334 C 0.12014 0.09074 0.11945 0.10556 0.11945 0.10579 " pathEditMode="relative" rAng="0" ptsTypes="fffffA">
                                      <p:cBhvr>
                                        <p:cTn id="8" dur="5000" fill="hold"/>
                                        <p:tgtEl>
                                          <p:spTgt spid="138436"/>
                                        </p:tgtEl>
                                        <p:attrNameLst>
                                          <p:attrName>ppt_x</p:attrName>
                                          <p:attrName>ppt_y</p:attrName>
                                        </p:attrNameLst>
                                      </p:cBhvr>
                                      <p:rCtr x="62" y="53"/>
                                    </p:animMotion>
                                  </p:childTnLst>
                                </p:cTn>
                              </p:par>
                              <p:par>
                                <p:cTn id="9" presetID="22" presetClass="entr" presetSubtype="4" fill="hold" grpId="0" nodeType="withEffect">
                                  <p:stCondLst>
                                    <p:cond delay="0"/>
                                  </p:stCondLst>
                                  <p:childTnLst>
                                    <p:set>
                                      <p:cBhvr>
                                        <p:cTn id="10" dur="1" fill="hold">
                                          <p:stCondLst>
                                            <p:cond delay="0"/>
                                          </p:stCondLst>
                                        </p:cTn>
                                        <p:tgtEl>
                                          <p:spTgt spid="138594"/>
                                        </p:tgtEl>
                                        <p:attrNameLst>
                                          <p:attrName>style.visibility</p:attrName>
                                        </p:attrNameLst>
                                      </p:cBhvr>
                                      <p:to>
                                        <p:strVal val="visible"/>
                                      </p:to>
                                    </p:set>
                                    <p:animEffect transition="in" filter="wipe(down)">
                                      <p:cBhvr>
                                        <p:cTn id="11" dur="500"/>
                                        <p:tgtEl>
                                          <p:spTgt spid="138594"/>
                                        </p:tgtEl>
                                      </p:cBhvr>
                                    </p:animEffect>
                                  </p:childTnLst>
                                </p:cTn>
                              </p:par>
                              <p:par>
                                <p:cTn id="12" presetID="10" presetClass="exit" presetSubtype="0" fill="hold" grpId="1" nodeType="withEffect">
                                  <p:stCondLst>
                                    <p:cond delay="2500"/>
                                  </p:stCondLst>
                                  <p:childTnLst>
                                    <p:animEffect transition="out" filter="fade">
                                      <p:cBhvr>
                                        <p:cTn id="13" dur="2000"/>
                                        <p:tgtEl>
                                          <p:spTgt spid="138594"/>
                                        </p:tgtEl>
                                      </p:cBhvr>
                                    </p:animEffect>
                                    <p:set>
                                      <p:cBhvr>
                                        <p:cTn id="14" dur="1" fill="hold">
                                          <p:stCondLst>
                                            <p:cond delay="1999"/>
                                          </p:stCondLst>
                                        </p:cTn>
                                        <p:tgtEl>
                                          <p:spTgt spid="138594"/>
                                        </p:tgtEl>
                                        <p:attrNameLst>
                                          <p:attrName>style.visibility</p:attrName>
                                        </p:attrNameLst>
                                      </p:cBhvr>
                                      <p:to>
                                        <p:strVal val="hidden"/>
                                      </p:to>
                                    </p:set>
                                  </p:childTnLst>
                                </p:cTn>
                              </p:par>
                              <p:par>
                                <p:cTn id="15" presetID="55" presetClass="entr" presetSubtype="0" fill="hold" grpId="0" nodeType="withEffect">
                                  <p:stCondLst>
                                    <p:cond delay="500"/>
                                  </p:stCondLst>
                                  <p:childTnLst>
                                    <p:set>
                                      <p:cBhvr>
                                        <p:cTn id="16" dur="1" fill="hold">
                                          <p:stCondLst>
                                            <p:cond delay="0"/>
                                          </p:stCondLst>
                                        </p:cTn>
                                        <p:tgtEl>
                                          <p:spTgt spid="138595"/>
                                        </p:tgtEl>
                                        <p:attrNameLst>
                                          <p:attrName>style.visibility</p:attrName>
                                        </p:attrNameLst>
                                      </p:cBhvr>
                                      <p:to>
                                        <p:strVal val="visible"/>
                                      </p:to>
                                    </p:set>
                                    <p:anim calcmode="lin" valueType="num">
                                      <p:cBhvr>
                                        <p:cTn id="17" dur="5000" fill="hold"/>
                                        <p:tgtEl>
                                          <p:spTgt spid="138595"/>
                                        </p:tgtEl>
                                        <p:attrNameLst>
                                          <p:attrName>ppt_w</p:attrName>
                                        </p:attrNameLst>
                                      </p:cBhvr>
                                      <p:tavLst>
                                        <p:tav tm="0">
                                          <p:val>
                                            <p:strVal val="#ppt_w*0.70"/>
                                          </p:val>
                                        </p:tav>
                                        <p:tav tm="100000">
                                          <p:val>
                                            <p:strVal val="#ppt_w"/>
                                          </p:val>
                                        </p:tav>
                                      </p:tavLst>
                                    </p:anim>
                                    <p:anim calcmode="lin" valueType="num">
                                      <p:cBhvr>
                                        <p:cTn id="18" dur="5000" fill="hold"/>
                                        <p:tgtEl>
                                          <p:spTgt spid="138595"/>
                                        </p:tgtEl>
                                        <p:attrNameLst>
                                          <p:attrName>ppt_h</p:attrName>
                                        </p:attrNameLst>
                                      </p:cBhvr>
                                      <p:tavLst>
                                        <p:tav tm="0">
                                          <p:val>
                                            <p:strVal val="#ppt_h"/>
                                          </p:val>
                                        </p:tav>
                                        <p:tav tm="100000">
                                          <p:val>
                                            <p:strVal val="#ppt_h"/>
                                          </p:val>
                                        </p:tav>
                                      </p:tavLst>
                                    </p:anim>
                                    <p:animEffect transition="in" filter="fade">
                                      <p:cBhvr>
                                        <p:cTn id="19" dur="5000"/>
                                        <p:tgtEl>
                                          <p:spTgt spid="138595"/>
                                        </p:tgtEl>
                                      </p:cBhvr>
                                    </p:animEffect>
                                  </p:childTnLst>
                                </p:cTn>
                              </p:par>
                              <p:par>
                                <p:cTn id="20" presetID="1" presetClass="entr" presetSubtype="0" fill="hold" grpId="0" nodeType="withEffect">
                                  <p:stCondLst>
                                    <p:cond delay="0"/>
                                  </p:stCondLst>
                                  <p:childTnLst>
                                    <p:set>
                                      <p:cBhvr>
                                        <p:cTn id="21" dur="1" fill="hold">
                                          <p:stCondLst>
                                            <p:cond delay="0"/>
                                          </p:stCondLst>
                                        </p:cTn>
                                        <p:tgtEl>
                                          <p:spTgt spid="138437"/>
                                        </p:tgtEl>
                                        <p:attrNameLst>
                                          <p:attrName>style.visibility</p:attrName>
                                        </p:attrNameLst>
                                      </p:cBhvr>
                                      <p:to>
                                        <p:strVal val="visible"/>
                                      </p:to>
                                    </p:set>
                                  </p:childTnLst>
                                </p:cTn>
                              </p:par>
                              <p:par>
                                <p:cTn id="22" presetID="1" presetClass="entr" presetSubtype="0" fill="hold" grpId="1" nodeType="withEffect">
                                  <p:stCondLst>
                                    <p:cond delay="0"/>
                                  </p:stCondLst>
                                  <p:childTnLst>
                                    <p:set>
                                      <p:cBhvr>
                                        <p:cTn id="23" dur="1" fill="hold">
                                          <p:stCondLst>
                                            <p:cond delay="0"/>
                                          </p:stCondLst>
                                        </p:cTn>
                                        <p:tgtEl>
                                          <p:spTgt spid="138437"/>
                                        </p:tgtEl>
                                        <p:attrNameLst>
                                          <p:attrName>style.visibility</p:attrName>
                                        </p:attrNameLst>
                                      </p:cBhvr>
                                      <p:to>
                                        <p:strVal val="visible"/>
                                      </p:to>
                                    </p:set>
                                  </p:childTnLst>
                                </p:cTn>
                              </p:par>
                              <p:par>
                                <p:cTn id="24" presetID="0" presetClass="path" presetSubtype="0" accel="50000" decel="50000" fill="hold" grpId="0" nodeType="withEffect">
                                  <p:stCondLst>
                                    <p:cond delay="0"/>
                                  </p:stCondLst>
                                  <p:childTnLst>
                                    <p:animMotion origin="layout" path="M -3.33333E-6 -3.33333E-6 C 0.01389 0.00463 0.02865 0.00556 0.04306 0.00949 C 0.05747 0.01343 0.07205 0.01922 0.08629 0.02408 C 0.09618 0.02755 0.10556 0.03056 0.11528 0.0338 C 0.13125 0.03912 0.11736 0.03866 0.12483 0.03866 " pathEditMode="relative" rAng="0" ptsTypes="ffffA">
                                      <p:cBhvr>
                                        <p:cTn id="25" dur="2000" fill="hold"/>
                                        <p:tgtEl>
                                          <p:spTgt spid="138444"/>
                                        </p:tgtEl>
                                        <p:attrNameLst>
                                          <p:attrName>ppt_x</p:attrName>
                                          <p:attrName>ppt_y</p:attrName>
                                        </p:attrNameLst>
                                      </p:cBhvr>
                                      <p:rCtr x="66" y="19"/>
                                    </p:animMotion>
                                  </p:childTnLst>
                                </p:cTn>
                              </p:par>
                              <p:par>
                                <p:cTn id="26" presetID="0" presetClass="path" presetSubtype="0" accel="50000" decel="50000" fill="hold" grpId="2" nodeType="withEffect">
                                  <p:stCondLst>
                                    <p:cond delay="0"/>
                                  </p:stCondLst>
                                  <p:childTnLst>
                                    <p:animMotion origin="layout" path="M 0.00104 -0.00116 C 0.0066 -0.00069 0.01215 -0.00046 0.01771 0.00023 C 0.02535 0.00093 0.04062 0.00301 0.04062 0.00324 C 0.04826 0.00648 0.0566 0.00556 0.06458 0.00718 C 0.0717 0.01042 0.07899 0.01181 0.08646 0.01412 C 0.09062 0.01551 0.09479 0.01852 0.09896 0.01968 C 0.11163 0.02315 0.09844 0.01921 0.10729 0.02245 C 0.11007 0.02338 0.11562 0.02523 0.11562 0.02546 C 0.11493 0.0463 0.1125 0.06944 0.1125 0.09051 " pathEditMode="relative" rAng="0" ptsTypes="ffffffffA">
                                      <p:cBhvr>
                                        <p:cTn id="27" dur="5000" fill="hold"/>
                                        <p:tgtEl>
                                          <p:spTgt spid="138437"/>
                                        </p:tgtEl>
                                        <p:attrNameLst>
                                          <p:attrName>ppt_x</p:attrName>
                                          <p:attrName>ppt_y</p:attrName>
                                        </p:attrNameLst>
                                      </p:cBhvr>
                                      <p:rCtr x="57" y="46"/>
                                    </p:animMotion>
                                  </p:childTnLst>
                                </p:cTn>
                              </p:par>
                              <p:par>
                                <p:cTn id="28" presetID="22" presetClass="entr" presetSubtype="4" fill="hold" grpId="0" nodeType="withEffect">
                                  <p:stCondLst>
                                    <p:cond delay="1500"/>
                                  </p:stCondLst>
                                  <p:childTnLst>
                                    <p:set>
                                      <p:cBhvr>
                                        <p:cTn id="29" dur="1" fill="hold">
                                          <p:stCondLst>
                                            <p:cond delay="0"/>
                                          </p:stCondLst>
                                        </p:cTn>
                                        <p:tgtEl>
                                          <p:spTgt spid="138435"/>
                                        </p:tgtEl>
                                        <p:attrNameLst>
                                          <p:attrName>style.visibility</p:attrName>
                                        </p:attrNameLst>
                                      </p:cBhvr>
                                      <p:to>
                                        <p:strVal val="visible"/>
                                      </p:to>
                                    </p:set>
                                    <p:animEffect transition="in" filter="wipe(down)">
                                      <p:cBhvr>
                                        <p:cTn id="30" dur="500"/>
                                        <p:tgtEl>
                                          <p:spTgt spid="138435"/>
                                        </p:tgtEl>
                                      </p:cBhvr>
                                    </p:animEffect>
                                  </p:childTnLst>
                                </p:cTn>
                              </p:par>
                              <p:par>
                                <p:cTn id="31" presetID="22" presetClass="entr" presetSubtype="4" fill="hold" grpId="0" nodeType="withEffect">
                                  <p:stCondLst>
                                    <p:cond delay="1500"/>
                                  </p:stCondLst>
                                  <p:childTnLst>
                                    <p:set>
                                      <p:cBhvr>
                                        <p:cTn id="32" dur="1" fill="hold">
                                          <p:stCondLst>
                                            <p:cond delay="0"/>
                                          </p:stCondLst>
                                        </p:cTn>
                                        <p:tgtEl>
                                          <p:spTgt spid="138442"/>
                                        </p:tgtEl>
                                        <p:attrNameLst>
                                          <p:attrName>style.visibility</p:attrName>
                                        </p:attrNameLst>
                                      </p:cBhvr>
                                      <p:to>
                                        <p:strVal val="visible"/>
                                      </p:to>
                                    </p:set>
                                    <p:animEffect transition="in" filter="wipe(down)">
                                      <p:cBhvr>
                                        <p:cTn id="33" dur="500"/>
                                        <p:tgtEl>
                                          <p:spTgt spid="138442"/>
                                        </p:tgtEl>
                                      </p:cBhvr>
                                    </p:animEffect>
                                  </p:childTnLst>
                                </p:cTn>
                              </p:par>
                              <p:par>
                                <p:cTn id="34" presetID="22" presetClass="entr" presetSubtype="4" fill="hold" grpId="0" nodeType="withEffect">
                                  <p:stCondLst>
                                    <p:cond delay="1500"/>
                                  </p:stCondLst>
                                  <p:childTnLst>
                                    <p:set>
                                      <p:cBhvr>
                                        <p:cTn id="35" dur="1" fill="hold">
                                          <p:stCondLst>
                                            <p:cond delay="0"/>
                                          </p:stCondLst>
                                        </p:cTn>
                                        <p:tgtEl>
                                          <p:spTgt spid="138443"/>
                                        </p:tgtEl>
                                        <p:attrNameLst>
                                          <p:attrName>style.visibility</p:attrName>
                                        </p:attrNameLst>
                                      </p:cBhvr>
                                      <p:to>
                                        <p:strVal val="visible"/>
                                      </p:to>
                                    </p:set>
                                    <p:animEffect transition="in" filter="wipe(down)">
                                      <p:cBhvr>
                                        <p:cTn id="36" dur="500"/>
                                        <p:tgtEl>
                                          <p:spTgt spid="138443"/>
                                        </p:tgtEl>
                                      </p:cBhvr>
                                    </p:animEffect>
                                  </p:childTnLst>
                                </p:cTn>
                              </p:par>
                              <p:par>
                                <p:cTn id="37" presetID="22" presetClass="entr" presetSubtype="4" fill="hold" grpId="0" nodeType="withEffect">
                                  <p:stCondLst>
                                    <p:cond delay="1500"/>
                                  </p:stCondLst>
                                  <p:childTnLst>
                                    <p:set>
                                      <p:cBhvr>
                                        <p:cTn id="38" dur="1" fill="hold">
                                          <p:stCondLst>
                                            <p:cond delay="0"/>
                                          </p:stCondLst>
                                        </p:cTn>
                                        <p:tgtEl>
                                          <p:spTgt spid="138446"/>
                                        </p:tgtEl>
                                        <p:attrNameLst>
                                          <p:attrName>style.visibility</p:attrName>
                                        </p:attrNameLst>
                                      </p:cBhvr>
                                      <p:to>
                                        <p:strVal val="visible"/>
                                      </p:to>
                                    </p:set>
                                    <p:animEffect transition="in" filter="wipe(down)">
                                      <p:cBhvr>
                                        <p:cTn id="39" dur="500"/>
                                        <p:tgtEl>
                                          <p:spTgt spid="138446"/>
                                        </p:tgtEl>
                                      </p:cBhvr>
                                    </p:animEffect>
                                  </p:childTnLst>
                                </p:cTn>
                              </p:par>
                              <p:par>
                                <p:cTn id="40" presetID="22" presetClass="entr" presetSubtype="4" fill="hold" nodeType="withEffect">
                                  <p:stCondLst>
                                    <p:cond delay="2000"/>
                                  </p:stCondLst>
                                  <p:childTnLst>
                                    <p:set>
                                      <p:cBhvr>
                                        <p:cTn id="41" dur="1" fill="hold">
                                          <p:stCondLst>
                                            <p:cond delay="0"/>
                                          </p:stCondLst>
                                        </p:cTn>
                                        <p:tgtEl>
                                          <p:spTgt spid="138445"/>
                                        </p:tgtEl>
                                        <p:attrNameLst>
                                          <p:attrName>style.visibility</p:attrName>
                                        </p:attrNameLst>
                                      </p:cBhvr>
                                      <p:to>
                                        <p:strVal val="visible"/>
                                      </p:to>
                                    </p:set>
                                    <p:animEffect transition="in" filter="wipe(down)">
                                      <p:cBhvr>
                                        <p:cTn id="42" dur="2000"/>
                                        <p:tgtEl>
                                          <p:spTgt spid="138445"/>
                                        </p:tgtEl>
                                      </p:cBhvr>
                                    </p:animEffect>
                                  </p:childTnLst>
                                </p:cTn>
                              </p:par>
                              <p:par>
                                <p:cTn id="43" presetID="56" presetClass="path" presetSubtype="0" accel="50000" decel="50000" fill="hold" nodeType="withEffect">
                                  <p:stCondLst>
                                    <p:cond delay="2000"/>
                                  </p:stCondLst>
                                  <p:childTnLst>
                                    <p:animMotion origin="layout" path="M -4.72222E-6 1.85185E-6 L 0.3875 -0.55741 " pathEditMode="relative" rAng="0" ptsTypes="AA">
                                      <p:cBhvr>
                                        <p:cTn id="44" dur="5000" fill="hold"/>
                                        <p:tgtEl>
                                          <p:spTgt spid="138445"/>
                                        </p:tgtEl>
                                        <p:attrNameLst>
                                          <p:attrName>ppt_x</p:attrName>
                                          <p:attrName>ppt_y</p:attrName>
                                        </p:attrNameLst>
                                      </p:cBhvr>
                                      <p:rCtr x="194" y="-279"/>
                                    </p:animMotion>
                                  </p:childTnLst>
                                </p:cTn>
                              </p:par>
                              <p:par>
                                <p:cTn id="45" presetID="56" presetClass="path" presetSubtype="0" accel="50000" decel="50000" fill="hold" grpId="1" nodeType="withEffect">
                                  <p:stCondLst>
                                    <p:cond delay="2000"/>
                                  </p:stCondLst>
                                  <p:childTnLst>
                                    <p:animMotion origin="layout" path="M -2.5E-6 4.44444E-6 L 0.37952 -0.63426 " pathEditMode="relative" rAng="0" ptsTypes="AA">
                                      <p:cBhvr>
                                        <p:cTn id="46" dur="5000" fill="hold"/>
                                        <p:tgtEl>
                                          <p:spTgt spid="138442"/>
                                        </p:tgtEl>
                                        <p:attrNameLst>
                                          <p:attrName>ppt_x</p:attrName>
                                          <p:attrName>ppt_y</p:attrName>
                                        </p:attrNameLst>
                                      </p:cBhvr>
                                      <p:rCtr x="190" y="-317"/>
                                    </p:animMotion>
                                  </p:childTnLst>
                                </p:cTn>
                              </p:par>
                              <p:par>
                                <p:cTn id="47" presetID="56" presetClass="path" presetSubtype="0" accel="50000" decel="50000" fill="hold" grpId="1" nodeType="withEffect">
                                  <p:stCondLst>
                                    <p:cond delay="2000"/>
                                  </p:stCondLst>
                                  <p:childTnLst>
                                    <p:animMotion origin="layout" path="M 0.00139 -1.85185E-6 L 0.31423 -0.44352 " pathEditMode="relative" rAng="0" ptsTypes="AA">
                                      <p:cBhvr>
                                        <p:cTn id="48" dur="5000" fill="hold"/>
                                        <p:tgtEl>
                                          <p:spTgt spid="138446"/>
                                        </p:tgtEl>
                                        <p:attrNameLst>
                                          <p:attrName>ppt_x</p:attrName>
                                          <p:attrName>ppt_y</p:attrName>
                                        </p:attrNameLst>
                                      </p:cBhvr>
                                      <p:rCtr x="156" y="-222"/>
                                    </p:animMotion>
                                  </p:childTnLst>
                                </p:cTn>
                              </p:par>
                              <p:par>
                                <p:cTn id="49" presetID="56" presetClass="path" presetSubtype="0" accel="50000" decel="50000" fill="hold" grpId="1" nodeType="withEffect">
                                  <p:stCondLst>
                                    <p:cond delay="2000"/>
                                  </p:stCondLst>
                                  <p:childTnLst>
                                    <p:animMotion origin="layout" path="M 0.0375 -0.04445 L 0.39583 -0.85 " pathEditMode="relative" rAng="0" ptsTypes="AA">
                                      <p:cBhvr>
                                        <p:cTn id="50" dur="5000" fill="hold"/>
                                        <p:tgtEl>
                                          <p:spTgt spid="138443"/>
                                        </p:tgtEl>
                                        <p:attrNameLst>
                                          <p:attrName>ppt_x</p:attrName>
                                          <p:attrName>ppt_y</p:attrName>
                                        </p:attrNameLst>
                                      </p:cBhvr>
                                      <p:rCtr x="179" y="-403"/>
                                    </p:animMotion>
                                  </p:childTnLst>
                                </p:cTn>
                              </p:par>
                              <p:par>
                                <p:cTn id="51" presetID="56" presetClass="path" presetSubtype="0" accel="50000" decel="50000" fill="hold" grpId="2" nodeType="withEffect">
                                  <p:stCondLst>
                                    <p:cond delay="2000"/>
                                  </p:stCondLst>
                                  <p:childTnLst>
                                    <p:animMotion origin="layout" path="M 3.05556E-6 1.48148E-6 L 0.33333 -0.74445 " pathEditMode="relative" rAng="0" ptsTypes="AA">
                                      <p:cBhvr>
                                        <p:cTn id="52" dur="5000" fill="hold"/>
                                        <p:tgtEl>
                                          <p:spTgt spid="138443"/>
                                        </p:tgtEl>
                                        <p:attrNameLst>
                                          <p:attrName>ppt_x</p:attrName>
                                          <p:attrName>ppt_y</p:attrName>
                                        </p:attrNameLst>
                                      </p:cBhvr>
                                      <p:rCtr x="167" y="-372"/>
                                    </p:animMotion>
                                  </p:childTnLst>
                                </p:cTn>
                              </p:par>
                              <p:par>
                                <p:cTn id="53" presetID="56" presetClass="path" presetSubtype="0" accel="50000" decel="50000" fill="hold" grpId="1" nodeType="withEffect">
                                  <p:stCondLst>
                                    <p:cond delay="2000"/>
                                  </p:stCondLst>
                                  <p:childTnLst>
                                    <p:animMotion origin="layout" path="M 3.33333E-6 -2.22222E-6 L 0.40277 -0.52847 " pathEditMode="relative" rAng="0" ptsTypes="AA">
                                      <p:cBhvr>
                                        <p:cTn id="54" dur="5000" fill="hold"/>
                                        <p:tgtEl>
                                          <p:spTgt spid="138435"/>
                                        </p:tgtEl>
                                        <p:attrNameLst>
                                          <p:attrName>ppt_x</p:attrName>
                                          <p:attrName>ppt_y</p:attrName>
                                        </p:attrNameLst>
                                      </p:cBhvr>
                                      <p:rCtr x="201" y="-264"/>
                                    </p:animMotion>
                                  </p:childTnLst>
                                </p:cTn>
                              </p:par>
                            </p:childTnLst>
                          </p:cTn>
                        </p:par>
                        <p:par>
                          <p:cTn id="55" fill="hold">
                            <p:stCondLst>
                              <p:cond delay="7000"/>
                            </p:stCondLst>
                            <p:childTnLst>
                              <p:par>
                                <p:cTn id="56" presetID="10" presetClass="exit" presetSubtype="0" fill="hold" grpId="1" nodeType="afterEffect">
                                  <p:stCondLst>
                                    <p:cond delay="0"/>
                                  </p:stCondLst>
                                  <p:childTnLst>
                                    <p:animEffect transition="out" filter="fade">
                                      <p:cBhvr>
                                        <p:cTn id="57" dur="2000"/>
                                        <p:tgtEl>
                                          <p:spTgt spid="138444"/>
                                        </p:tgtEl>
                                      </p:cBhvr>
                                    </p:animEffect>
                                    <p:set>
                                      <p:cBhvr>
                                        <p:cTn id="58" dur="1" fill="hold">
                                          <p:stCondLst>
                                            <p:cond delay="1999"/>
                                          </p:stCondLst>
                                        </p:cTn>
                                        <p:tgtEl>
                                          <p:spTgt spid="138444"/>
                                        </p:tgtEl>
                                        <p:attrNameLst>
                                          <p:attrName>style.visibility</p:attrName>
                                        </p:attrNameLst>
                                      </p:cBhvr>
                                      <p:to>
                                        <p:strVal val="hidden"/>
                                      </p:to>
                                    </p:set>
                                  </p:childTnLst>
                                </p:cTn>
                              </p:par>
                              <p:par>
                                <p:cTn id="59" presetID="22" presetClass="entr" presetSubtype="4" fill="hold" grpId="0" nodeType="withEffect">
                                  <p:stCondLst>
                                    <p:cond delay="0"/>
                                  </p:stCondLst>
                                  <p:childTnLst>
                                    <p:set>
                                      <p:cBhvr>
                                        <p:cTn id="60" dur="1" fill="hold">
                                          <p:stCondLst>
                                            <p:cond delay="0"/>
                                          </p:stCondLst>
                                        </p:cTn>
                                        <p:tgtEl>
                                          <p:spTgt spid="138568"/>
                                        </p:tgtEl>
                                        <p:attrNameLst>
                                          <p:attrName>style.visibility</p:attrName>
                                        </p:attrNameLst>
                                      </p:cBhvr>
                                      <p:to>
                                        <p:strVal val="visible"/>
                                      </p:to>
                                    </p:set>
                                    <p:animEffect transition="in" filter="wipe(down)">
                                      <p:cBhvr>
                                        <p:cTn id="61" dur="1000"/>
                                        <p:tgtEl>
                                          <p:spTgt spid="138568"/>
                                        </p:tgtEl>
                                      </p:cBhvr>
                                    </p:animEffect>
                                  </p:childTnLst>
                                </p:cTn>
                              </p:par>
                            </p:childTnLst>
                          </p:cTn>
                        </p:par>
                        <p:par>
                          <p:cTn id="62" fill="hold">
                            <p:stCondLst>
                              <p:cond delay="9000"/>
                            </p:stCondLst>
                            <p:childTnLst>
                              <p:par>
                                <p:cTn id="63" presetID="1" presetClass="entr" presetSubtype="0" fill="hold" grpId="0" nodeType="afterEffect">
                                  <p:stCondLst>
                                    <p:cond delay="0"/>
                                  </p:stCondLst>
                                  <p:childTnLst>
                                    <p:set>
                                      <p:cBhvr>
                                        <p:cTn id="64" dur="1" fill="hold">
                                          <p:stCondLst>
                                            <p:cond delay="0"/>
                                          </p:stCondLst>
                                        </p:cTn>
                                        <p:tgtEl>
                                          <p:spTgt spid="138449"/>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138448"/>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138447"/>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138451"/>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138450"/>
                                        </p:tgtEl>
                                        <p:attrNameLst>
                                          <p:attrName>style.visibility</p:attrName>
                                        </p:attrNameLst>
                                      </p:cBhvr>
                                      <p:to>
                                        <p:strVal val="visible"/>
                                      </p:to>
                                    </p:set>
                                  </p:childTnLst>
                                </p:cTn>
                              </p:par>
                              <p:par>
                                <p:cTn id="73" presetID="1" presetClass="exit" presetSubtype="0" fill="hold" grpId="1" nodeType="withEffect">
                                  <p:stCondLst>
                                    <p:cond delay="0"/>
                                  </p:stCondLst>
                                  <p:childTnLst>
                                    <p:set>
                                      <p:cBhvr>
                                        <p:cTn id="74" dur="1" fill="hold">
                                          <p:stCondLst>
                                            <p:cond delay="0"/>
                                          </p:stCondLst>
                                        </p:cTn>
                                        <p:tgtEl>
                                          <p:spTgt spid="138595"/>
                                        </p:tgtEl>
                                        <p:attrNameLst>
                                          <p:attrName>style.visibility</p:attrName>
                                        </p:attrNameLst>
                                      </p:cBhvr>
                                      <p:to>
                                        <p:strVal val="hidden"/>
                                      </p:to>
                                    </p:set>
                                  </p:childTnLst>
                                </p:cTn>
                              </p:par>
                            </p:childTnLst>
                          </p:cTn>
                        </p:par>
                      </p:childTnLst>
                    </p:cTn>
                  </p:par>
                  <p:par>
                    <p:cTn id="75" fill="hold">
                      <p:stCondLst>
                        <p:cond delay="indefinite"/>
                      </p:stCondLst>
                      <p:childTnLst>
                        <p:par>
                          <p:cTn id="76" fill="hold">
                            <p:stCondLst>
                              <p:cond delay="0"/>
                            </p:stCondLst>
                            <p:childTnLst>
                              <p:par>
                                <p:cTn id="77" presetID="0" presetClass="path" presetSubtype="0" accel="50000" decel="50000" fill="hold" grpId="0" nodeType="clickEffect">
                                  <p:stCondLst>
                                    <p:cond delay="0"/>
                                  </p:stCondLst>
                                  <p:childTnLst>
                                    <p:animMotion origin="layout" path="M -0.00035 -0.00278 L 0.11424 -0.00278 " pathEditMode="relative" rAng="0" ptsTypes="AA">
                                      <p:cBhvr>
                                        <p:cTn id="78" dur="3000" fill="hold"/>
                                        <p:tgtEl>
                                          <p:spTgt spid="138558"/>
                                        </p:tgtEl>
                                        <p:attrNameLst>
                                          <p:attrName>ppt_x</p:attrName>
                                          <p:attrName>ppt_y</p:attrName>
                                        </p:attrNameLst>
                                      </p:cBhvr>
                                      <p:rCtr x="57" y="0"/>
                                    </p:animMotion>
                                  </p:childTnLst>
                                </p:cTn>
                              </p:par>
                              <p:par>
                                <p:cTn id="79" presetID="0" presetClass="path" presetSubtype="0" accel="50000" decel="50000" fill="hold" grpId="0" nodeType="withEffect">
                                  <p:stCondLst>
                                    <p:cond delay="0"/>
                                  </p:stCondLst>
                                  <p:childTnLst>
                                    <p:animMotion origin="layout" path="M -4.16667E-6 -4.81481E-6 L 0.11355 -4.81481E-6 " pathEditMode="relative" rAng="0" ptsTypes="AA">
                                      <p:cBhvr>
                                        <p:cTn id="80" dur="3000" fill="hold"/>
                                        <p:tgtEl>
                                          <p:spTgt spid="138555"/>
                                        </p:tgtEl>
                                        <p:attrNameLst>
                                          <p:attrName>ppt_x</p:attrName>
                                          <p:attrName>ppt_y</p:attrName>
                                        </p:attrNameLst>
                                      </p:cBhvr>
                                      <p:rCtr x="57" y="0"/>
                                    </p:animMotion>
                                  </p:childTnLst>
                                </p:cTn>
                              </p:par>
                              <p:par>
                                <p:cTn id="81" presetID="22" presetClass="entr" presetSubtype="4" fill="hold" grpId="0" nodeType="withEffect">
                                  <p:stCondLst>
                                    <p:cond delay="0"/>
                                  </p:stCondLst>
                                  <p:childTnLst>
                                    <p:set>
                                      <p:cBhvr>
                                        <p:cTn id="82" dur="1" fill="hold">
                                          <p:stCondLst>
                                            <p:cond delay="0"/>
                                          </p:stCondLst>
                                        </p:cTn>
                                        <p:tgtEl>
                                          <p:spTgt spid="138601"/>
                                        </p:tgtEl>
                                        <p:attrNameLst>
                                          <p:attrName>style.visibility</p:attrName>
                                        </p:attrNameLst>
                                      </p:cBhvr>
                                      <p:to>
                                        <p:strVal val="visible"/>
                                      </p:to>
                                    </p:set>
                                    <p:animEffect transition="in" filter="wipe(down)">
                                      <p:cBhvr>
                                        <p:cTn id="83" dur="500"/>
                                        <p:tgtEl>
                                          <p:spTgt spid="138601"/>
                                        </p:tgtEl>
                                      </p:cBhvr>
                                    </p:animEffect>
                                  </p:childTnLst>
                                </p:cTn>
                              </p:par>
                              <p:par>
                                <p:cTn id="84" presetID="0" presetClass="path" presetSubtype="0" accel="50000" decel="50000" fill="hold" grpId="0" nodeType="withEffect">
                                  <p:stCondLst>
                                    <p:cond delay="0"/>
                                  </p:stCondLst>
                                  <p:childTnLst>
                                    <p:animMotion origin="layout" path="M 8.33333E-7 -7.40741E-7 L 0.11354 -0.00139 " pathEditMode="relative" rAng="0" ptsTypes="AA">
                                      <p:cBhvr>
                                        <p:cTn id="85" dur="3000" fill="hold"/>
                                        <p:tgtEl>
                                          <p:spTgt spid="138554"/>
                                        </p:tgtEl>
                                        <p:attrNameLst>
                                          <p:attrName>ppt_x</p:attrName>
                                          <p:attrName>ppt_y</p:attrName>
                                        </p:attrNameLst>
                                      </p:cBhvr>
                                      <p:rCtr x="57" y="-1"/>
                                    </p:animMotion>
                                  </p:childTnLst>
                                </p:cTn>
                              </p:par>
                            </p:childTnLst>
                          </p:cTn>
                        </p:par>
                        <p:par>
                          <p:cTn id="86" fill="hold">
                            <p:stCondLst>
                              <p:cond delay="3000"/>
                            </p:stCondLst>
                            <p:childTnLst>
                              <p:par>
                                <p:cTn id="87" presetID="1" presetClass="exit" presetSubtype="0" fill="hold" grpId="1" nodeType="afterEffect">
                                  <p:stCondLst>
                                    <p:cond delay="0"/>
                                  </p:stCondLst>
                                  <p:childTnLst>
                                    <p:set>
                                      <p:cBhvr>
                                        <p:cTn id="88" dur="1" fill="hold">
                                          <p:stCondLst>
                                            <p:cond delay="0"/>
                                          </p:stCondLst>
                                        </p:cTn>
                                        <p:tgtEl>
                                          <p:spTgt spid="138558"/>
                                        </p:tgtEl>
                                        <p:attrNameLst>
                                          <p:attrName>style.visibility</p:attrName>
                                        </p:attrNameLst>
                                      </p:cBhvr>
                                      <p:to>
                                        <p:strVal val="hidden"/>
                                      </p:to>
                                    </p:set>
                                  </p:childTnLst>
                                </p:cTn>
                              </p:par>
                              <p:par>
                                <p:cTn id="89" presetID="1" presetClass="entr" presetSubtype="0" fill="hold" grpId="0" nodeType="withEffect">
                                  <p:stCondLst>
                                    <p:cond delay="0"/>
                                  </p:stCondLst>
                                  <p:childTnLst>
                                    <p:set>
                                      <p:cBhvr>
                                        <p:cTn id="90" dur="1" fill="hold">
                                          <p:stCondLst>
                                            <p:cond delay="0"/>
                                          </p:stCondLst>
                                        </p:cTn>
                                        <p:tgtEl>
                                          <p:spTgt spid="138562"/>
                                        </p:tgtEl>
                                        <p:attrNameLst>
                                          <p:attrName>style.visibility</p:attrName>
                                        </p:attrNameLst>
                                      </p:cBhvr>
                                      <p:to>
                                        <p:strVal val="visible"/>
                                      </p:to>
                                    </p:set>
                                  </p:childTnLst>
                                </p:cTn>
                              </p:par>
                            </p:childTnLst>
                          </p:cTn>
                        </p:par>
                        <p:par>
                          <p:cTn id="91" fill="hold">
                            <p:stCondLst>
                              <p:cond delay="3000"/>
                            </p:stCondLst>
                            <p:childTnLst>
                              <p:par>
                                <p:cTn id="92" presetID="1" presetClass="exit" presetSubtype="0" fill="hold" grpId="1" nodeType="afterEffect">
                                  <p:stCondLst>
                                    <p:cond delay="0"/>
                                  </p:stCondLst>
                                  <p:childTnLst>
                                    <p:set>
                                      <p:cBhvr>
                                        <p:cTn id="93" dur="1" fill="hold">
                                          <p:stCondLst>
                                            <p:cond delay="0"/>
                                          </p:stCondLst>
                                        </p:cTn>
                                        <p:tgtEl>
                                          <p:spTgt spid="138554"/>
                                        </p:tgtEl>
                                        <p:attrNameLst>
                                          <p:attrName>style.visibility</p:attrName>
                                        </p:attrNameLst>
                                      </p:cBhvr>
                                      <p:to>
                                        <p:strVal val="hidden"/>
                                      </p:to>
                                    </p:set>
                                  </p:childTnLst>
                                </p:cTn>
                              </p:par>
                              <p:par>
                                <p:cTn id="94" presetID="1" presetClass="entr" presetSubtype="0" fill="hold" grpId="1" nodeType="withEffect">
                                  <p:stCondLst>
                                    <p:cond delay="0"/>
                                  </p:stCondLst>
                                  <p:childTnLst>
                                    <p:set>
                                      <p:cBhvr>
                                        <p:cTn id="95" dur="1" fill="hold">
                                          <p:stCondLst>
                                            <p:cond delay="0"/>
                                          </p:stCondLst>
                                        </p:cTn>
                                        <p:tgtEl>
                                          <p:spTgt spid="138601"/>
                                        </p:tgtEl>
                                        <p:attrNameLst>
                                          <p:attrName>style.visibility</p:attrName>
                                        </p:attrNameLst>
                                      </p:cBhvr>
                                      <p:to>
                                        <p:strVal val="visible"/>
                                      </p:to>
                                    </p:set>
                                  </p:childTnLst>
                                </p:cTn>
                              </p:par>
                              <p:par>
                                <p:cTn id="96" presetID="1" presetClass="exit" presetSubtype="0" fill="hold" grpId="2" nodeType="withEffect">
                                  <p:stCondLst>
                                    <p:cond delay="0"/>
                                  </p:stCondLst>
                                  <p:childTnLst>
                                    <p:set>
                                      <p:cBhvr>
                                        <p:cTn id="97" dur="1" fill="hold">
                                          <p:stCondLst>
                                            <p:cond delay="0"/>
                                          </p:stCondLst>
                                        </p:cTn>
                                        <p:tgtEl>
                                          <p:spTgt spid="138601"/>
                                        </p:tgtEl>
                                        <p:attrNameLst>
                                          <p:attrName>style.visibility</p:attrName>
                                        </p:attrNameLst>
                                      </p:cBhvr>
                                      <p:to>
                                        <p:strVal val="hidden"/>
                                      </p:to>
                                    </p:set>
                                  </p:childTnLst>
                                </p:cTn>
                              </p:par>
                              <p:par>
                                <p:cTn id="98" presetID="1" presetClass="entr" presetSubtype="0" fill="hold" grpId="0" nodeType="withEffect">
                                  <p:stCondLst>
                                    <p:cond delay="0"/>
                                  </p:stCondLst>
                                  <p:childTnLst>
                                    <p:set>
                                      <p:cBhvr>
                                        <p:cTn id="99" dur="1" fill="hold">
                                          <p:stCondLst>
                                            <p:cond delay="0"/>
                                          </p:stCondLst>
                                        </p:cTn>
                                        <p:tgtEl>
                                          <p:spTgt spid="138602"/>
                                        </p:tgtEl>
                                        <p:attrNameLst>
                                          <p:attrName>style.visibility</p:attrName>
                                        </p:attrNameLst>
                                      </p:cBhvr>
                                      <p:to>
                                        <p:strVal val="visible"/>
                                      </p:to>
                                    </p:set>
                                  </p:childTnLst>
                                </p:cTn>
                              </p:par>
                              <p:par>
                                <p:cTn id="100" presetID="1" presetClass="entr" presetSubtype="0" fill="hold" grpId="0" nodeType="withEffect">
                                  <p:stCondLst>
                                    <p:cond delay="0"/>
                                  </p:stCondLst>
                                  <p:childTnLst>
                                    <p:set>
                                      <p:cBhvr>
                                        <p:cTn id="101" dur="1" fill="hold">
                                          <p:stCondLst>
                                            <p:cond delay="0"/>
                                          </p:stCondLst>
                                        </p:cTn>
                                        <p:tgtEl>
                                          <p:spTgt spid="138565"/>
                                        </p:tgtEl>
                                        <p:attrNameLst>
                                          <p:attrName>style.visibility</p:attrName>
                                        </p:attrNameLst>
                                      </p:cBhvr>
                                      <p:to>
                                        <p:strVal val="visible"/>
                                      </p:to>
                                    </p:set>
                                  </p:childTnLst>
                                </p:cTn>
                              </p:par>
                              <p:par>
                                <p:cTn id="102" presetID="0" presetClass="path" presetSubtype="0" accel="50000" decel="50000" fill="hold" grpId="1" nodeType="withEffect">
                                  <p:stCondLst>
                                    <p:cond delay="0"/>
                                  </p:stCondLst>
                                  <p:childTnLst>
                                    <p:animMotion origin="layout" path="M -0.00017 0.00162 L 0.00191 0.05718 " pathEditMode="relative" rAng="0" ptsTypes="AA">
                                      <p:cBhvr>
                                        <p:cTn id="103" dur="3000" fill="hold"/>
                                        <p:tgtEl>
                                          <p:spTgt spid="138565"/>
                                        </p:tgtEl>
                                        <p:attrNameLst>
                                          <p:attrName>ppt_x</p:attrName>
                                          <p:attrName>ppt_y</p:attrName>
                                        </p:attrNameLst>
                                      </p:cBhvr>
                                      <p:rCtr x="1" y="28"/>
                                    </p:animMotion>
                                  </p:childTnLst>
                                </p:cTn>
                              </p:par>
                              <p:par>
                                <p:cTn id="104" presetID="10" presetClass="exit" presetSubtype="0" fill="hold" grpId="1" nodeType="withEffect">
                                  <p:stCondLst>
                                    <p:cond delay="0"/>
                                  </p:stCondLst>
                                  <p:childTnLst>
                                    <p:animEffect transition="out" filter="fade">
                                      <p:cBhvr>
                                        <p:cTn id="105" dur="2000"/>
                                        <p:tgtEl>
                                          <p:spTgt spid="138555"/>
                                        </p:tgtEl>
                                      </p:cBhvr>
                                    </p:animEffect>
                                    <p:set>
                                      <p:cBhvr>
                                        <p:cTn id="106" dur="1" fill="hold">
                                          <p:stCondLst>
                                            <p:cond delay="1999"/>
                                          </p:stCondLst>
                                        </p:cTn>
                                        <p:tgtEl>
                                          <p:spTgt spid="138555"/>
                                        </p:tgtEl>
                                        <p:attrNameLst>
                                          <p:attrName>style.visibility</p:attrName>
                                        </p:attrNameLst>
                                      </p:cBhvr>
                                      <p:to>
                                        <p:strVal val="hidden"/>
                                      </p:to>
                                    </p:set>
                                  </p:childTnLst>
                                </p:cTn>
                              </p:par>
                              <p:par>
                                <p:cTn id="107" presetID="22" presetClass="entr" presetSubtype="4" fill="hold" grpId="0" nodeType="withEffect">
                                  <p:stCondLst>
                                    <p:cond delay="0"/>
                                  </p:stCondLst>
                                  <p:childTnLst>
                                    <p:set>
                                      <p:cBhvr>
                                        <p:cTn id="108" dur="1" fill="hold">
                                          <p:stCondLst>
                                            <p:cond delay="0"/>
                                          </p:stCondLst>
                                        </p:cTn>
                                        <p:tgtEl>
                                          <p:spTgt spid="138567"/>
                                        </p:tgtEl>
                                        <p:attrNameLst>
                                          <p:attrName>style.visibility</p:attrName>
                                        </p:attrNameLst>
                                      </p:cBhvr>
                                      <p:to>
                                        <p:strVal val="visible"/>
                                      </p:to>
                                    </p:set>
                                    <p:animEffect transition="in" filter="wipe(down)">
                                      <p:cBhvr>
                                        <p:cTn id="109" dur="2000"/>
                                        <p:tgtEl>
                                          <p:spTgt spid="138567"/>
                                        </p:tgtEl>
                                      </p:cBhvr>
                                    </p:animEffect>
                                  </p:childTnLst>
                                </p:cTn>
                              </p:par>
                              <p:par>
                                <p:cTn id="110" presetID="42" presetClass="path" presetSubtype="0" accel="50000" decel="50000" fill="hold" grpId="1" nodeType="withEffect">
                                  <p:stCondLst>
                                    <p:cond delay="0"/>
                                  </p:stCondLst>
                                  <p:childTnLst>
                                    <p:animMotion origin="layout" path="M 0.00434 0.00393 L 0.00469 0.06134 " pathEditMode="relative" rAng="0" ptsTypes="AA">
                                      <p:cBhvr>
                                        <p:cTn id="111" dur="3000" fill="hold"/>
                                        <p:tgtEl>
                                          <p:spTgt spid="138562"/>
                                        </p:tgtEl>
                                        <p:attrNameLst>
                                          <p:attrName>ppt_x</p:attrName>
                                          <p:attrName>ppt_y</p:attrName>
                                        </p:attrNameLst>
                                      </p:cBhvr>
                                      <p:rCtr x="0" y="29"/>
                                    </p:animMotion>
                                  </p:childTnLst>
                                </p:cTn>
                              </p:par>
                              <p:par>
                                <p:cTn id="112" presetID="22" presetClass="entr" presetSubtype="4" fill="hold" grpId="0" nodeType="withEffect">
                                  <p:stCondLst>
                                    <p:cond delay="500"/>
                                  </p:stCondLst>
                                  <p:childTnLst>
                                    <p:set>
                                      <p:cBhvr>
                                        <p:cTn id="113" dur="1" fill="hold">
                                          <p:stCondLst>
                                            <p:cond delay="0"/>
                                          </p:stCondLst>
                                        </p:cTn>
                                        <p:tgtEl>
                                          <p:spTgt spid="138560"/>
                                        </p:tgtEl>
                                        <p:attrNameLst>
                                          <p:attrName>style.visibility</p:attrName>
                                        </p:attrNameLst>
                                      </p:cBhvr>
                                      <p:to>
                                        <p:strVal val="visible"/>
                                      </p:to>
                                    </p:set>
                                    <p:animEffect transition="in" filter="wipe(down)">
                                      <p:cBhvr>
                                        <p:cTn id="114" dur="1000"/>
                                        <p:tgtEl>
                                          <p:spTgt spid="138560"/>
                                        </p:tgtEl>
                                      </p:cBhvr>
                                    </p:animEffect>
                                  </p:childTnLst>
                                </p:cTn>
                              </p:par>
                              <p:par>
                                <p:cTn id="115" presetID="22" presetClass="entr" presetSubtype="4" fill="hold" grpId="0" nodeType="withEffect">
                                  <p:stCondLst>
                                    <p:cond delay="500"/>
                                  </p:stCondLst>
                                  <p:childTnLst>
                                    <p:set>
                                      <p:cBhvr>
                                        <p:cTn id="116" dur="1" fill="hold">
                                          <p:stCondLst>
                                            <p:cond delay="0"/>
                                          </p:stCondLst>
                                        </p:cTn>
                                        <p:tgtEl>
                                          <p:spTgt spid="138561"/>
                                        </p:tgtEl>
                                        <p:attrNameLst>
                                          <p:attrName>style.visibility</p:attrName>
                                        </p:attrNameLst>
                                      </p:cBhvr>
                                      <p:to>
                                        <p:strVal val="visible"/>
                                      </p:to>
                                    </p:set>
                                    <p:animEffect transition="in" filter="wipe(down)">
                                      <p:cBhvr>
                                        <p:cTn id="117" dur="1000"/>
                                        <p:tgtEl>
                                          <p:spTgt spid="138561"/>
                                        </p:tgtEl>
                                      </p:cBhvr>
                                    </p:animEffect>
                                  </p:childTnLst>
                                </p:cTn>
                              </p:par>
                              <p:par>
                                <p:cTn id="118" presetID="56" presetClass="path" presetSubtype="0" accel="50000" decel="50000" fill="hold" grpId="1" nodeType="withEffect">
                                  <p:stCondLst>
                                    <p:cond delay="500"/>
                                  </p:stCondLst>
                                  <p:childTnLst>
                                    <p:animMotion origin="layout" path="M -4.16667E-6 2.59259E-6 L 0.15313 -0.61667 " pathEditMode="relative" rAng="0" ptsTypes="AA">
                                      <p:cBhvr>
                                        <p:cTn id="119" dur="3000" fill="hold"/>
                                        <p:tgtEl>
                                          <p:spTgt spid="138560"/>
                                        </p:tgtEl>
                                        <p:attrNameLst>
                                          <p:attrName>ppt_x</p:attrName>
                                          <p:attrName>ppt_y</p:attrName>
                                        </p:attrNameLst>
                                      </p:cBhvr>
                                      <p:rCtr x="77" y="-308"/>
                                    </p:animMotion>
                                  </p:childTnLst>
                                </p:cTn>
                              </p:par>
                              <p:par>
                                <p:cTn id="120" presetID="56" presetClass="path" presetSubtype="0" accel="50000" decel="50000" fill="hold" grpId="1" nodeType="withEffect">
                                  <p:stCondLst>
                                    <p:cond delay="1000"/>
                                  </p:stCondLst>
                                  <p:childTnLst>
                                    <p:animMotion origin="layout" path="M -0.01962 -0.02824 L 0.16875 -0.72569 " pathEditMode="relative" rAng="0" ptsTypes="AA">
                                      <p:cBhvr>
                                        <p:cTn id="121" dur="3000" fill="hold"/>
                                        <p:tgtEl>
                                          <p:spTgt spid="138561"/>
                                        </p:tgtEl>
                                        <p:attrNameLst>
                                          <p:attrName>ppt_x</p:attrName>
                                          <p:attrName>ppt_y</p:attrName>
                                        </p:attrNameLst>
                                      </p:cBhvr>
                                      <p:rCtr x="94" y="-349"/>
                                    </p:animMotion>
                                  </p:childTnLst>
                                </p:cTn>
                              </p:par>
                            </p:childTnLst>
                          </p:cTn>
                        </p:par>
                        <p:par>
                          <p:cTn id="122" fill="hold">
                            <p:stCondLst>
                              <p:cond delay="7000"/>
                            </p:stCondLst>
                            <p:childTnLst>
                              <p:par>
                                <p:cTn id="123" presetID="1" presetClass="entr" presetSubtype="0" fill="hold" grpId="0" nodeType="afterEffect">
                                  <p:stCondLst>
                                    <p:cond delay="0"/>
                                  </p:stCondLst>
                                  <p:childTnLst>
                                    <p:set>
                                      <p:cBhvr>
                                        <p:cTn id="124" dur="1" fill="hold">
                                          <p:stCondLst>
                                            <p:cond delay="0"/>
                                          </p:stCondLst>
                                        </p:cTn>
                                        <p:tgtEl>
                                          <p:spTgt spid="138563"/>
                                        </p:tgtEl>
                                        <p:attrNameLst>
                                          <p:attrName>style.visibility</p:attrName>
                                        </p:attrNameLst>
                                      </p:cBhvr>
                                      <p:to>
                                        <p:strVal val="visible"/>
                                      </p:to>
                                    </p:set>
                                  </p:childTnLst>
                                </p:cTn>
                              </p:par>
                            </p:childTnLst>
                          </p:cTn>
                        </p:par>
                        <p:par>
                          <p:cTn id="125" fill="hold">
                            <p:stCondLst>
                              <p:cond delay="7000"/>
                            </p:stCondLst>
                            <p:childTnLst>
                              <p:par>
                                <p:cTn id="126" presetID="1" presetClass="exit" presetSubtype="0" fill="hold" grpId="1" nodeType="afterEffect">
                                  <p:stCondLst>
                                    <p:cond delay="0"/>
                                  </p:stCondLst>
                                  <p:childTnLst>
                                    <p:set>
                                      <p:cBhvr>
                                        <p:cTn id="127" dur="1" fill="hold">
                                          <p:stCondLst>
                                            <p:cond delay="0"/>
                                          </p:stCondLst>
                                        </p:cTn>
                                        <p:tgtEl>
                                          <p:spTgt spid="138602"/>
                                        </p:tgtEl>
                                        <p:attrNameLst>
                                          <p:attrName>style.visibility</p:attrName>
                                        </p:attrNameLst>
                                      </p:cBhvr>
                                      <p:to>
                                        <p:strVal val="hidden"/>
                                      </p:to>
                                    </p:set>
                                  </p:childTnLst>
                                </p:cTn>
                              </p:par>
                            </p:childTnLst>
                          </p:cTn>
                        </p:par>
                        <p:par>
                          <p:cTn id="128" fill="hold">
                            <p:stCondLst>
                              <p:cond delay="7000"/>
                            </p:stCondLst>
                            <p:childTnLst>
                              <p:par>
                                <p:cTn id="129" presetID="1" presetClass="entr" presetSubtype="0" fill="hold" grpId="0" nodeType="afterEffect">
                                  <p:stCondLst>
                                    <p:cond delay="0"/>
                                  </p:stCondLst>
                                  <p:childTnLst>
                                    <p:set>
                                      <p:cBhvr>
                                        <p:cTn id="130" dur="1" fill="hold">
                                          <p:stCondLst>
                                            <p:cond delay="0"/>
                                          </p:stCondLst>
                                        </p:cTn>
                                        <p:tgtEl>
                                          <p:spTgt spid="138604">
                                            <p:txEl>
                                              <p:pRg st="0" end="0"/>
                                            </p:txEl>
                                          </p:spTgt>
                                        </p:tgtEl>
                                        <p:attrNameLst>
                                          <p:attrName>style.visibility</p:attrName>
                                        </p:attrNameLst>
                                      </p:cBhvr>
                                      <p:to>
                                        <p:strVal val="visible"/>
                                      </p:to>
                                    </p:set>
                                  </p:childTnLst>
                                </p:cTn>
                              </p:par>
                            </p:childTnLst>
                          </p:cTn>
                        </p:par>
                        <p:par>
                          <p:cTn id="131" fill="hold">
                            <p:stCondLst>
                              <p:cond delay="7000"/>
                            </p:stCondLst>
                            <p:childTnLst>
                              <p:par>
                                <p:cTn id="132" presetID="22" presetClass="entr" presetSubtype="4" fill="hold" grpId="0" nodeType="afterEffect">
                                  <p:stCondLst>
                                    <p:cond delay="0"/>
                                  </p:stCondLst>
                                  <p:childTnLst>
                                    <p:set>
                                      <p:cBhvr>
                                        <p:cTn id="133" dur="1" fill="hold">
                                          <p:stCondLst>
                                            <p:cond delay="0"/>
                                          </p:stCondLst>
                                        </p:cTn>
                                        <p:tgtEl>
                                          <p:spTgt spid="138559"/>
                                        </p:tgtEl>
                                        <p:attrNameLst>
                                          <p:attrName>style.visibility</p:attrName>
                                        </p:attrNameLst>
                                      </p:cBhvr>
                                      <p:to>
                                        <p:strVal val="visible"/>
                                      </p:to>
                                    </p:set>
                                    <p:animEffect transition="in" filter="wipe(down)">
                                      <p:cBhvr>
                                        <p:cTn id="134" dur="500"/>
                                        <p:tgtEl>
                                          <p:spTgt spid="138559"/>
                                        </p:tgtEl>
                                      </p:cBhvr>
                                    </p:animEffect>
                                  </p:childTnLst>
                                </p:cTn>
                              </p:par>
                              <p:par>
                                <p:cTn id="135" presetID="1" presetClass="exit" presetSubtype="0" fill="hold" grpId="2" nodeType="withEffect">
                                  <p:stCondLst>
                                    <p:cond delay="0"/>
                                  </p:stCondLst>
                                  <p:childTnLst>
                                    <p:set>
                                      <p:cBhvr>
                                        <p:cTn id="136" dur="1" fill="hold">
                                          <p:stCondLst>
                                            <p:cond delay="0"/>
                                          </p:stCondLst>
                                        </p:cTn>
                                        <p:tgtEl>
                                          <p:spTgt spid="138562"/>
                                        </p:tgtEl>
                                        <p:attrNameLst>
                                          <p:attrName>style.visibility</p:attrName>
                                        </p:attrNameLst>
                                      </p:cBhvr>
                                      <p:to>
                                        <p:strVal val="hidden"/>
                                      </p:to>
                                    </p:set>
                                  </p:childTnLst>
                                </p:cTn>
                              </p:par>
                              <p:par>
                                <p:cTn id="137" presetID="42" presetClass="path" presetSubtype="0" accel="50000" decel="50000" fill="hold" grpId="1" nodeType="withEffect">
                                  <p:stCondLst>
                                    <p:cond delay="0"/>
                                  </p:stCondLst>
                                  <p:childTnLst>
                                    <p:animMotion origin="layout" path="M 1.94444E-6 1.85185E-6 L -0.00139 0.05 " pathEditMode="relative" rAng="0" ptsTypes="AA">
                                      <p:cBhvr>
                                        <p:cTn id="138" dur="1000" fill="hold"/>
                                        <p:tgtEl>
                                          <p:spTgt spid="138559"/>
                                        </p:tgtEl>
                                        <p:attrNameLst>
                                          <p:attrName>ppt_x</p:attrName>
                                          <p:attrName>ppt_y</p:attrName>
                                        </p:attrNameLst>
                                      </p:cBhvr>
                                      <p:rCtr x="-1" y="25"/>
                                    </p:animMotion>
                                  </p:childTnLst>
                                </p:cTn>
                              </p:par>
                              <p:par>
                                <p:cTn id="139" presetID="1" presetClass="exit" presetSubtype="0" fill="hold" grpId="2" nodeType="withEffect">
                                  <p:stCondLst>
                                    <p:cond delay="0"/>
                                  </p:stCondLst>
                                  <p:childTnLst>
                                    <p:set>
                                      <p:cBhvr>
                                        <p:cTn id="140" dur="1" fill="hold">
                                          <p:stCondLst>
                                            <p:cond delay="0"/>
                                          </p:stCondLst>
                                        </p:cTn>
                                        <p:tgtEl>
                                          <p:spTgt spid="138565"/>
                                        </p:tgtEl>
                                        <p:attrNameLst>
                                          <p:attrName>style.visibility</p:attrName>
                                        </p:attrNameLst>
                                      </p:cBhvr>
                                      <p:to>
                                        <p:strVal val="hidden"/>
                                      </p:to>
                                    </p:set>
                                  </p:childTnLst>
                                </p:cTn>
                              </p:par>
                              <p:par>
                                <p:cTn id="141" presetID="0" presetClass="path" presetSubtype="0" accel="50000" decel="50000" fill="hold" grpId="1" nodeType="withEffect">
                                  <p:stCondLst>
                                    <p:cond delay="0"/>
                                  </p:stCondLst>
                                  <p:childTnLst>
                                    <p:animMotion origin="layout" path="M -2.77778E-7 4.07407E-6 L 0.00417 0.05 " pathEditMode="relative" rAng="0" ptsTypes="AA">
                                      <p:cBhvr>
                                        <p:cTn id="142" dur="1000" fill="hold"/>
                                        <p:tgtEl>
                                          <p:spTgt spid="138563"/>
                                        </p:tgtEl>
                                        <p:attrNameLst>
                                          <p:attrName>ppt_x</p:attrName>
                                          <p:attrName>ppt_y</p:attrName>
                                        </p:attrNameLst>
                                      </p:cBhvr>
                                      <p:rCtr x="2" y="25"/>
                                    </p:animMotion>
                                  </p:childTnLst>
                                </p:cTn>
                              </p:par>
                            </p:childTnLst>
                          </p:cTn>
                        </p:par>
                        <p:par>
                          <p:cTn id="143" fill="hold">
                            <p:stCondLst>
                              <p:cond delay="8000"/>
                            </p:stCondLst>
                            <p:childTnLst>
                              <p:par>
                                <p:cTn id="144" presetID="1" presetClass="exit" presetSubtype="0" fill="hold" grpId="1" nodeType="afterEffect">
                                  <p:stCondLst>
                                    <p:cond delay="0"/>
                                  </p:stCondLst>
                                  <p:childTnLst>
                                    <p:set>
                                      <p:cBhvr>
                                        <p:cTn id="145" dur="1" fill="hold">
                                          <p:stCondLst>
                                            <p:cond delay="0"/>
                                          </p:stCondLst>
                                        </p:cTn>
                                        <p:tgtEl>
                                          <p:spTgt spid="138568"/>
                                        </p:tgtEl>
                                        <p:attrNameLst>
                                          <p:attrName>style.visibility</p:attrName>
                                        </p:attrNameLst>
                                      </p:cBhvr>
                                      <p:to>
                                        <p:strVal val="hidden"/>
                                      </p:to>
                                    </p:set>
                                  </p:childTnLst>
                                </p:cTn>
                              </p:par>
                              <p:par>
                                <p:cTn id="146" presetID="1" presetClass="entr" presetSubtype="0" fill="hold" grpId="0" nodeType="withEffect">
                                  <p:stCondLst>
                                    <p:cond delay="0"/>
                                  </p:stCondLst>
                                  <p:childTnLst>
                                    <p:set>
                                      <p:cBhvr>
                                        <p:cTn id="147" dur="1" fill="hold">
                                          <p:stCondLst>
                                            <p:cond delay="0"/>
                                          </p:stCondLst>
                                        </p:cTn>
                                        <p:tgtEl>
                                          <p:spTgt spid="138573"/>
                                        </p:tgtEl>
                                        <p:attrNameLst>
                                          <p:attrName>style.visibility</p:attrName>
                                        </p:attrNameLst>
                                      </p:cBhvr>
                                      <p:to>
                                        <p:strVal val="visible"/>
                                      </p:to>
                                    </p:set>
                                  </p:childTnLst>
                                </p:cTn>
                              </p:par>
                            </p:childTnLst>
                          </p:cTn>
                        </p:par>
                        <p:par>
                          <p:cTn id="148" fill="hold">
                            <p:stCondLst>
                              <p:cond delay="8000"/>
                            </p:stCondLst>
                            <p:childTnLst>
                              <p:par>
                                <p:cTn id="149" presetID="22" presetClass="entr" presetSubtype="4" fill="hold" nodeType="afterEffect">
                                  <p:stCondLst>
                                    <p:cond delay="0"/>
                                  </p:stCondLst>
                                  <p:childTnLst>
                                    <p:set>
                                      <p:cBhvr>
                                        <p:cTn id="150" dur="1" fill="hold">
                                          <p:stCondLst>
                                            <p:cond delay="0"/>
                                          </p:stCondLst>
                                        </p:cTn>
                                        <p:tgtEl>
                                          <p:spTgt spid="9"/>
                                        </p:tgtEl>
                                        <p:attrNameLst>
                                          <p:attrName>style.visibility</p:attrName>
                                        </p:attrNameLst>
                                      </p:cBhvr>
                                      <p:to>
                                        <p:strVal val="visible"/>
                                      </p:to>
                                    </p:set>
                                    <p:animEffect transition="in" filter="wipe(down)">
                                      <p:cBhvr>
                                        <p:cTn id="151" dur="500"/>
                                        <p:tgtEl>
                                          <p:spTgt spid="9"/>
                                        </p:tgtEl>
                                      </p:cBhvr>
                                    </p:animEffect>
                                  </p:childTnLst>
                                </p:cTn>
                              </p:par>
                              <p:par>
                                <p:cTn id="152" presetID="29" presetClass="exit" presetSubtype="0" fill="hold" nodeType="withEffect">
                                  <p:stCondLst>
                                    <p:cond delay="0"/>
                                  </p:stCondLst>
                                  <p:childTnLst>
                                    <p:anim calcmode="lin" valueType="num">
                                      <p:cBhvr>
                                        <p:cTn id="153" dur="1000"/>
                                        <p:tgtEl>
                                          <p:spTgt spid="138604">
                                            <p:txEl>
                                              <p:pRg st="0" end="0"/>
                                            </p:txEl>
                                          </p:spTgt>
                                        </p:tgtEl>
                                        <p:attrNameLst>
                                          <p:attrName>ppt_x</p:attrName>
                                        </p:attrNameLst>
                                      </p:cBhvr>
                                      <p:tavLst>
                                        <p:tav tm="0">
                                          <p:val>
                                            <p:strVal val="ppt_x"/>
                                          </p:val>
                                        </p:tav>
                                        <p:tav tm="100000">
                                          <p:val>
                                            <p:strVal val="ppt_x-.2"/>
                                          </p:val>
                                        </p:tav>
                                      </p:tavLst>
                                    </p:anim>
                                    <p:anim calcmode="lin" valueType="num">
                                      <p:cBhvr>
                                        <p:cTn id="154" dur="1000"/>
                                        <p:tgtEl>
                                          <p:spTgt spid="138604">
                                            <p:txEl>
                                              <p:pRg st="0" end="0"/>
                                            </p:txEl>
                                          </p:spTgt>
                                        </p:tgtEl>
                                        <p:attrNameLst>
                                          <p:attrName>ppt_y</p:attrName>
                                        </p:attrNameLst>
                                      </p:cBhvr>
                                      <p:tavLst>
                                        <p:tav tm="0">
                                          <p:val>
                                            <p:strVal val="ppt_y"/>
                                          </p:val>
                                        </p:tav>
                                        <p:tav tm="100000">
                                          <p:val>
                                            <p:strVal val="ppt_y"/>
                                          </p:val>
                                        </p:tav>
                                      </p:tavLst>
                                    </p:anim>
                                    <p:animEffect transition="out" filter="fade">
                                      <p:cBhvr>
                                        <p:cTn id="155" dur="1000"/>
                                        <p:tgtEl>
                                          <p:spTgt spid="138604">
                                            <p:txEl>
                                              <p:pRg st="0" end="0"/>
                                            </p:txEl>
                                          </p:spTgt>
                                        </p:tgtEl>
                                      </p:cBhvr>
                                    </p:animEffect>
                                    <p:set>
                                      <p:cBhvr>
                                        <p:cTn id="156" dur="1" fill="hold">
                                          <p:stCondLst>
                                            <p:cond delay="999"/>
                                          </p:stCondLst>
                                        </p:cTn>
                                        <p:tgtEl>
                                          <p:spTgt spid="138604">
                                            <p:txEl>
                                              <p:pRg st="0" end="0"/>
                                            </p:txEl>
                                          </p:spTgt>
                                        </p:tgtEl>
                                        <p:attrNameLst>
                                          <p:attrName>style.visibility</p:attrName>
                                        </p:attrNameLst>
                                      </p:cBhvr>
                                      <p:to>
                                        <p:strVal val="hidden"/>
                                      </p:to>
                                    </p:set>
                                  </p:childTnLst>
                                </p:cTn>
                              </p:par>
                            </p:childTnLst>
                          </p:cTn>
                        </p:par>
                      </p:childTnLst>
                    </p:cTn>
                  </p:par>
                  <p:par>
                    <p:cTn id="157" fill="hold">
                      <p:stCondLst>
                        <p:cond delay="indefinite"/>
                      </p:stCondLst>
                      <p:childTnLst>
                        <p:par>
                          <p:cTn id="158" fill="hold">
                            <p:stCondLst>
                              <p:cond delay="0"/>
                            </p:stCondLst>
                            <p:childTnLst>
                              <p:par>
                                <p:cTn id="159" presetID="10" presetClass="exit" presetSubtype="0" fill="hold" grpId="1" nodeType="clickEffect">
                                  <p:stCondLst>
                                    <p:cond delay="0"/>
                                  </p:stCondLst>
                                  <p:childTnLst>
                                    <p:animEffect transition="out" filter="fade">
                                      <p:cBhvr>
                                        <p:cTn id="160" dur="2000"/>
                                        <p:tgtEl>
                                          <p:spTgt spid="138449"/>
                                        </p:tgtEl>
                                      </p:cBhvr>
                                    </p:animEffect>
                                    <p:set>
                                      <p:cBhvr>
                                        <p:cTn id="161" dur="1" fill="hold">
                                          <p:stCondLst>
                                            <p:cond delay="1999"/>
                                          </p:stCondLst>
                                        </p:cTn>
                                        <p:tgtEl>
                                          <p:spTgt spid="138449"/>
                                        </p:tgtEl>
                                        <p:attrNameLst>
                                          <p:attrName>style.visibility</p:attrName>
                                        </p:attrNameLst>
                                      </p:cBhvr>
                                      <p:to>
                                        <p:strVal val="hidden"/>
                                      </p:to>
                                    </p:set>
                                  </p:childTnLst>
                                </p:cTn>
                              </p:par>
                              <p:par>
                                <p:cTn id="162" presetID="10" presetClass="exit" presetSubtype="0" fill="hold" nodeType="withEffect">
                                  <p:stCondLst>
                                    <p:cond delay="0"/>
                                  </p:stCondLst>
                                  <p:childTnLst>
                                    <p:animEffect transition="out" filter="fade">
                                      <p:cBhvr>
                                        <p:cTn id="163" dur="2000"/>
                                        <p:tgtEl>
                                          <p:spTgt spid="9"/>
                                        </p:tgtEl>
                                      </p:cBhvr>
                                    </p:animEffect>
                                    <p:set>
                                      <p:cBhvr>
                                        <p:cTn id="164" dur="1" fill="hold">
                                          <p:stCondLst>
                                            <p:cond delay="1999"/>
                                          </p:stCondLst>
                                        </p:cTn>
                                        <p:tgtEl>
                                          <p:spTgt spid="9"/>
                                        </p:tgtEl>
                                        <p:attrNameLst>
                                          <p:attrName>style.visibility</p:attrName>
                                        </p:attrNameLst>
                                      </p:cBhvr>
                                      <p:to>
                                        <p:strVal val="hidden"/>
                                      </p:to>
                                    </p:set>
                                  </p:childTnLst>
                                </p:cTn>
                              </p:par>
                              <p:par>
                                <p:cTn id="165" presetID="1" presetClass="exit" presetSubtype="0" fill="hold" grpId="1" nodeType="withEffect">
                                  <p:stCondLst>
                                    <p:cond delay="0"/>
                                  </p:stCondLst>
                                  <p:childTnLst>
                                    <p:set>
                                      <p:cBhvr>
                                        <p:cTn id="166" dur="1" fill="hold">
                                          <p:stCondLst>
                                            <p:cond delay="0"/>
                                          </p:stCondLst>
                                        </p:cTn>
                                        <p:tgtEl>
                                          <p:spTgt spid="138451"/>
                                        </p:tgtEl>
                                        <p:attrNameLst>
                                          <p:attrName>style.visibility</p:attrName>
                                        </p:attrNameLst>
                                      </p:cBhvr>
                                      <p:to>
                                        <p:strVal val="hidden"/>
                                      </p:to>
                                    </p:set>
                                  </p:childTnLst>
                                </p:cTn>
                              </p:par>
                              <p:par>
                                <p:cTn id="167" presetID="1" presetClass="exit" presetSubtype="0" fill="hold" grpId="1" nodeType="withEffect">
                                  <p:stCondLst>
                                    <p:cond delay="0"/>
                                  </p:stCondLst>
                                  <p:childTnLst>
                                    <p:set>
                                      <p:cBhvr>
                                        <p:cTn id="168" dur="1" fill="hold">
                                          <p:stCondLst>
                                            <p:cond delay="0"/>
                                          </p:stCondLst>
                                        </p:cTn>
                                        <p:tgtEl>
                                          <p:spTgt spid="138573"/>
                                        </p:tgtEl>
                                        <p:attrNameLst>
                                          <p:attrName>style.visibility</p:attrName>
                                        </p:attrNameLst>
                                      </p:cBhvr>
                                      <p:to>
                                        <p:strVal val="hidden"/>
                                      </p:to>
                                    </p:set>
                                  </p:childTnLst>
                                </p:cTn>
                              </p:par>
                              <p:par>
                                <p:cTn id="169" presetID="1" presetClass="exit" presetSubtype="0" fill="hold" grpId="1" nodeType="withEffect">
                                  <p:stCondLst>
                                    <p:cond delay="0"/>
                                  </p:stCondLst>
                                  <p:childTnLst>
                                    <p:set>
                                      <p:cBhvr>
                                        <p:cTn id="170" dur="1" fill="hold">
                                          <p:stCondLst>
                                            <p:cond delay="0"/>
                                          </p:stCondLst>
                                        </p:cTn>
                                        <p:tgtEl>
                                          <p:spTgt spid="138450"/>
                                        </p:tgtEl>
                                        <p:attrNameLst>
                                          <p:attrName>style.visibility</p:attrName>
                                        </p:attrNameLst>
                                      </p:cBhvr>
                                      <p:to>
                                        <p:strVal val="hidden"/>
                                      </p:to>
                                    </p:set>
                                  </p:childTnLst>
                                </p:cTn>
                              </p:par>
                              <p:par>
                                <p:cTn id="171" presetID="1" presetClass="exit" presetSubtype="0" fill="hold" grpId="1" nodeType="withEffect">
                                  <p:stCondLst>
                                    <p:cond delay="0"/>
                                  </p:stCondLst>
                                  <p:childTnLst>
                                    <p:set>
                                      <p:cBhvr>
                                        <p:cTn id="172" dur="1" fill="hold">
                                          <p:stCondLst>
                                            <p:cond delay="0"/>
                                          </p:stCondLst>
                                        </p:cTn>
                                        <p:tgtEl>
                                          <p:spTgt spid="138448"/>
                                        </p:tgtEl>
                                        <p:attrNameLst>
                                          <p:attrName>style.visibility</p:attrName>
                                        </p:attrNameLst>
                                      </p:cBhvr>
                                      <p:to>
                                        <p:strVal val="hidden"/>
                                      </p:to>
                                    </p:set>
                                  </p:childTnLst>
                                </p:cTn>
                              </p:par>
                              <p:par>
                                <p:cTn id="173" presetID="1" presetClass="exit" presetSubtype="0" fill="hold" grpId="2" nodeType="withEffect">
                                  <p:stCondLst>
                                    <p:cond delay="0"/>
                                  </p:stCondLst>
                                  <p:childTnLst>
                                    <p:set>
                                      <p:cBhvr>
                                        <p:cTn id="174" dur="1" fill="hold">
                                          <p:stCondLst>
                                            <p:cond delay="0"/>
                                          </p:stCondLst>
                                        </p:cTn>
                                        <p:tgtEl>
                                          <p:spTgt spid="138451"/>
                                        </p:tgtEl>
                                        <p:attrNameLst>
                                          <p:attrName>style.visibility</p:attrName>
                                        </p:attrNameLst>
                                      </p:cBhvr>
                                      <p:to>
                                        <p:strVal val="hidden"/>
                                      </p:to>
                                    </p:set>
                                  </p:childTnLst>
                                </p:cTn>
                              </p:par>
                              <p:par>
                                <p:cTn id="175" presetID="1" presetClass="exit" presetSubtype="0" fill="hold" grpId="1" nodeType="withEffect">
                                  <p:stCondLst>
                                    <p:cond delay="0"/>
                                  </p:stCondLst>
                                  <p:childTnLst>
                                    <p:set>
                                      <p:cBhvr>
                                        <p:cTn id="176" dur="1" fill="hold">
                                          <p:stCondLst>
                                            <p:cond delay="0"/>
                                          </p:stCondLst>
                                        </p:cTn>
                                        <p:tgtEl>
                                          <p:spTgt spid="138447"/>
                                        </p:tgtEl>
                                        <p:attrNameLst>
                                          <p:attrName>style.visibility</p:attrName>
                                        </p:attrNameLst>
                                      </p:cBhvr>
                                      <p:to>
                                        <p:strVal val="hidden"/>
                                      </p:to>
                                    </p:set>
                                  </p:childTnLst>
                                </p:cTn>
                              </p:par>
                              <p:par>
                                <p:cTn id="177" presetID="5" presetClass="exit" presetSubtype="10" fill="hold" grpId="0" nodeType="withEffect">
                                  <p:stCondLst>
                                    <p:cond delay="0"/>
                                  </p:stCondLst>
                                  <p:childTnLst>
                                    <p:animEffect transition="out" filter="checkerboard(across)">
                                      <p:cBhvr>
                                        <p:cTn id="178" dur="500"/>
                                        <p:tgtEl>
                                          <p:spTgt spid="138353"/>
                                        </p:tgtEl>
                                      </p:cBhvr>
                                    </p:animEffect>
                                    <p:set>
                                      <p:cBhvr>
                                        <p:cTn id="179" dur="1" fill="hold">
                                          <p:stCondLst>
                                            <p:cond delay="499"/>
                                          </p:stCondLst>
                                        </p:cTn>
                                        <p:tgtEl>
                                          <p:spTgt spid="138353"/>
                                        </p:tgtEl>
                                        <p:attrNameLst>
                                          <p:attrName>style.visibility</p:attrName>
                                        </p:attrNameLst>
                                      </p:cBhvr>
                                      <p:to>
                                        <p:strVal val="hidden"/>
                                      </p:to>
                                    </p:set>
                                  </p:childTnLst>
                                </p:cTn>
                              </p:par>
                              <p:par>
                                <p:cTn id="180" presetID="5" presetClass="exit" presetSubtype="10" fill="hold" nodeType="withEffect">
                                  <p:stCondLst>
                                    <p:cond delay="0"/>
                                  </p:stCondLst>
                                  <p:childTnLst>
                                    <p:animEffect transition="out" filter="checkerboard(across)">
                                      <p:cBhvr>
                                        <p:cTn id="181" dur="500"/>
                                        <p:tgtEl>
                                          <p:spTgt spid="10"/>
                                        </p:tgtEl>
                                      </p:cBhvr>
                                    </p:animEffect>
                                    <p:set>
                                      <p:cBhvr>
                                        <p:cTn id="182" dur="1" fill="hold">
                                          <p:stCondLst>
                                            <p:cond delay="499"/>
                                          </p:stCondLst>
                                        </p:cTn>
                                        <p:tgtEl>
                                          <p:spTgt spid="10"/>
                                        </p:tgtEl>
                                        <p:attrNameLst>
                                          <p:attrName>style.visibility</p:attrName>
                                        </p:attrNameLst>
                                      </p:cBhvr>
                                      <p:to>
                                        <p:strVal val="hidden"/>
                                      </p:to>
                                    </p:set>
                                  </p:childTnLst>
                                </p:cTn>
                              </p:par>
                              <p:par>
                                <p:cTn id="183" presetID="5" presetClass="exit" presetSubtype="10" fill="hold" grpId="0" nodeType="withEffect">
                                  <p:stCondLst>
                                    <p:cond delay="0"/>
                                  </p:stCondLst>
                                  <p:childTnLst>
                                    <p:animEffect transition="out" filter="checkerboard(across)">
                                      <p:cBhvr>
                                        <p:cTn id="184" dur="500"/>
                                        <p:tgtEl>
                                          <p:spTgt spid="138583"/>
                                        </p:tgtEl>
                                      </p:cBhvr>
                                    </p:animEffect>
                                    <p:set>
                                      <p:cBhvr>
                                        <p:cTn id="185" dur="1" fill="hold">
                                          <p:stCondLst>
                                            <p:cond delay="499"/>
                                          </p:stCondLst>
                                        </p:cTn>
                                        <p:tgtEl>
                                          <p:spTgt spid="138583"/>
                                        </p:tgtEl>
                                        <p:attrNameLst>
                                          <p:attrName>style.visibility</p:attrName>
                                        </p:attrNameLst>
                                      </p:cBhvr>
                                      <p:to>
                                        <p:strVal val="hidden"/>
                                      </p:to>
                                    </p:set>
                                  </p:childTnLst>
                                </p:cTn>
                              </p:par>
                              <p:par>
                                <p:cTn id="186" presetID="5" presetClass="exit" presetSubtype="10" fill="hold" grpId="0" nodeType="withEffect">
                                  <p:stCondLst>
                                    <p:cond delay="0"/>
                                  </p:stCondLst>
                                  <p:childTnLst>
                                    <p:animEffect transition="out" filter="checkerboard(across)">
                                      <p:cBhvr>
                                        <p:cTn id="187" dur="3000"/>
                                        <p:tgtEl>
                                          <p:spTgt spid="138584"/>
                                        </p:tgtEl>
                                      </p:cBhvr>
                                    </p:animEffect>
                                    <p:set>
                                      <p:cBhvr>
                                        <p:cTn id="188" dur="1" fill="hold">
                                          <p:stCondLst>
                                            <p:cond delay="2999"/>
                                          </p:stCondLst>
                                        </p:cTn>
                                        <p:tgtEl>
                                          <p:spTgt spid="138584"/>
                                        </p:tgtEl>
                                        <p:attrNameLst>
                                          <p:attrName>style.visibility</p:attrName>
                                        </p:attrNameLst>
                                      </p:cBhvr>
                                      <p:to>
                                        <p:strVal val="hidden"/>
                                      </p:to>
                                    </p:set>
                                  </p:childTnLst>
                                </p:cTn>
                              </p:par>
                            </p:childTnLst>
                          </p:cTn>
                        </p:par>
                        <p:par>
                          <p:cTn id="189" fill="hold">
                            <p:stCondLst>
                              <p:cond delay="3000"/>
                            </p:stCondLst>
                            <p:childTnLst>
                              <p:par>
                                <p:cTn id="190" presetID="12" presetClass="entr" presetSubtype="4" fill="hold" grpId="0" nodeType="afterEffect">
                                  <p:stCondLst>
                                    <p:cond delay="0"/>
                                  </p:stCondLst>
                                  <p:childTnLst>
                                    <p:set>
                                      <p:cBhvr>
                                        <p:cTn id="191" dur="1" fill="hold">
                                          <p:stCondLst>
                                            <p:cond delay="0"/>
                                          </p:stCondLst>
                                        </p:cTn>
                                        <p:tgtEl>
                                          <p:spTgt spid="138605"/>
                                        </p:tgtEl>
                                        <p:attrNameLst>
                                          <p:attrName>style.visibility</p:attrName>
                                        </p:attrNameLst>
                                      </p:cBhvr>
                                      <p:to>
                                        <p:strVal val="visible"/>
                                      </p:to>
                                    </p:set>
                                    <p:animEffect transition="in" filter="slide(fromBottom)">
                                      <p:cBhvr>
                                        <p:cTn id="192" dur="3000"/>
                                        <p:tgtEl>
                                          <p:spTgt spid="138605"/>
                                        </p:tgtEl>
                                      </p:cBhvr>
                                    </p:animEffect>
                                  </p:childTnLst>
                                </p:cTn>
                              </p:par>
                            </p:childTnLst>
                          </p:cTn>
                        </p:par>
                        <p:par>
                          <p:cTn id="193" fill="hold">
                            <p:stCondLst>
                              <p:cond delay="6000"/>
                            </p:stCondLst>
                            <p:childTnLst>
                              <p:par>
                                <p:cTn id="194" presetID="12" presetClass="entr" presetSubtype="4" fill="hold" grpId="0" nodeType="afterEffect">
                                  <p:stCondLst>
                                    <p:cond delay="0"/>
                                  </p:stCondLst>
                                  <p:childTnLst>
                                    <p:set>
                                      <p:cBhvr>
                                        <p:cTn id="195" dur="1" fill="hold">
                                          <p:stCondLst>
                                            <p:cond delay="0"/>
                                          </p:stCondLst>
                                        </p:cTn>
                                        <p:tgtEl>
                                          <p:spTgt spid="138606"/>
                                        </p:tgtEl>
                                        <p:attrNameLst>
                                          <p:attrName>style.visibility</p:attrName>
                                        </p:attrNameLst>
                                      </p:cBhvr>
                                      <p:to>
                                        <p:strVal val="visible"/>
                                      </p:to>
                                    </p:set>
                                    <p:animEffect transition="in" filter="slide(fromBottom)">
                                      <p:cBhvr>
                                        <p:cTn id="196" dur="3000"/>
                                        <p:tgtEl>
                                          <p:spTgt spid="138606"/>
                                        </p:tgtEl>
                                      </p:cBhvr>
                                    </p:animEffect>
                                  </p:childTnLst>
                                </p:cTn>
                              </p:par>
                              <p:par>
                                <p:cTn id="197" presetID="1" presetClass="exit" presetSubtype="0" fill="hold" grpId="0" nodeType="withEffect">
                                  <p:stCondLst>
                                    <p:cond delay="0"/>
                                  </p:stCondLst>
                                  <p:childTnLst>
                                    <p:set>
                                      <p:cBhvr>
                                        <p:cTn id="198" dur="1" fill="hold">
                                          <p:stCondLst>
                                            <p:cond delay="0"/>
                                          </p:stCondLst>
                                        </p:cTn>
                                        <p:tgtEl>
                                          <p:spTgt spid="138580"/>
                                        </p:tgtEl>
                                        <p:attrNameLst>
                                          <p:attrName>style.visibility</p:attrName>
                                        </p:attrNameLst>
                                      </p:cBhvr>
                                      <p:to>
                                        <p:strVal val="hidden"/>
                                      </p:to>
                                    </p:set>
                                  </p:childTnLst>
                                </p:cTn>
                              </p:par>
                              <p:par>
                                <p:cTn id="199" presetID="12" presetClass="entr" presetSubtype="4" fill="hold" nodeType="withEffect">
                                  <p:stCondLst>
                                    <p:cond delay="0"/>
                                  </p:stCondLst>
                                  <p:childTnLst>
                                    <p:set>
                                      <p:cBhvr>
                                        <p:cTn id="200" dur="1" fill="hold">
                                          <p:stCondLst>
                                            <p:cond delay="0"/>
                                          </p:stCondLst>
                                        </p:cTn>
                                        <p:tgtEl>
                                          <p:spTgt spid="14"/>
                                        </p:tgtEl>
                                        <p:attrNameLst>
                                          <p:attrName>style.visibility</p:attrName>
                                        </p:attrNameLst>
                                      </p:cBhvr>
                                      <p:to>
                                        <p:strVal val="visible"/>
                                      </p:to>
                                    </p:set>
                                    <p:animEffect transition="in" filter="slide(fromBottom)">
                                      <p:cBhvr>
                                        <p:cTn id="201" dur="2000"/>
                                        <p:tgtEl>
                                          <p:spTgt spid="14"/>
                                        </p:tgtEl>
                                      </p:cBhvr>
                                    </p:animEffect>
                                  </p:childTnLst>
                                </p:cTn>
                              </p:par>
                            </p:childTnLst>
                          </p:cTn>
                        </p:par>
                        <p:par>
                          <p:cTn id="202" fill="hold">
                            <p:stCondLst>
                              <p:cond delay="9000"/>
                            </p:stCondLst>
                            <p:childTnLst>
                              <p:par>
                                <p:cTn id="203" presetID="12" presetClass="entr" presetSubtype="4" fill="hold" grpId="0" nodeType="afterEffect">
                                  <p:stCondLst>
                                    <p:cond delay="0"/>
                                  </p:stCondLst>
                                  <p:childTnLst>
                                    <p:set>
                                      <p:cBhvr>
                                        <p:cTn id="204" dur="1" fill="hold">
                                          <p:stCondLst>
                                            <p:cond delay="0"/>
                                          </p:stCondLst>
                                        </p:cTn>
                                        <p:tgtEl>
                                          <p:spTgt spid="138610"/>
                                        </p:tgtEl>
                                        <p:attrNameLst>
                                          <p:attrName>style.visibility</p:attrName>
                                        </p:attrNameLst>
                                      </p:cBhvr>
                                      <p:to>
                                        <p:strVal val="visible"/>
                                      </p:to>
                                    </p:set>
                                    <p:animEffect transition="in" filter="slide(fromBottom)">
                                      <p:cBhvr>
                                        <p:cTn id="205" dur="2000"/>
                                        <p:tgtEl>
                                          <p:spTgt spid="138610"/>
                                        </p:tgtEl>
                                      </p:cBhvr>
                                    </p:animEffect>
                                  </p:childTnLst>
                                </p:cTn>
                              </p:par>
                            </p:childTnLst>
                          </p:cTn>
                        </p:par>
                        <p:par>
                          <p:cTn id="206" fill="hold">
                            <p:stCondLst>
                              <p:cond delay="11000"/>
                            </p:stCondLst>
                            <p:childTnLst>
                              <p:par>
                                <p:cTn id="207" presetID="29" presetClass="entr" presetSubtype="0" fill="hold" grpId="0" nodeType="afterEffect">
                                  <p:stCondLst>
                                    <p:cond delay="0"/>
                                  </p:stCondLst>
                                  <p:childTnLst>
                                    <p:set>
                                      <p:cBhvr>
                                        <p:cTn id="208" dur="1" fill="hold">
                                          <p:stCondLst>
                                            <p:cond delay="0"/>
                                          </p:stCondLst>
                                        </p:cTn>
                                        <p:tgtEl>
                                          <p:spTgt spid="138617"/>
                                        </p:tgtEl>
                                        <p:attrNameLst>
                                          <p:attrName>style.visibility</p:attrName>
                                        </p:attrNameLst>
                                      </p:cBhvr>
                                      <p:to>
                                        <p:strVal val="visible"/>
                                      </p:to>
                                    </p:set>
                                    <p:anim calcmode="lin" valueType="num">
                                      <p:cBhvr>
                                        <p:cTn id="209" dur="1000" fill="hold"/>
                                        <p:tgtEl>
                                          <p:spTgt spid="138617"/>
                                        </p:tgtEl>
                                        <p:attrNameLst>
                                          <p:attrName>ppt_x</p:attrName>
                                        </p:attrNameLst>
                                      </p:cBhvr>
                                      <p:tavLst>
                                        <p:tav tm="0">
                                          <p:val>
                                            <p:strVal val="#ppt_x-.2"/>
                                          </p:val>
                                        </p:tav>
                                        <p:tav tm="100000">
                                          <p:val>
                                            <p:strVal val="#ppt_x"/>
                                          </p:val>
                                        </p:tav>
                                      </p:tavLst>
                                    </p:anim>
                                    <p:anim calcmode="lin" valueType="num">
                                      <p:cBhvr>
                                        <p:cTn id="210" dur="1000" fill="hold"/>
                                        <p:tgtEl>
                                          <p:spTgt spid="138617"/>
                                        </p:tgtEl>
                                        <p:attrNameLst>
                                          <p:attrName>ppt_y</p:attrName>
                                        </p:attrNameLst>
                                      </p:cBhvr>
                                      <p:tavLst>
                                        <p:tav tm="0">
                                          <p:val>
                                            <p:strVal val="#ppt_y"/>
                                          </p:val>
                                        </p:tav>
                                        <p:tav tm="100000">
                                          <p:val>
                                            <p:strVal val="#ppt_y"/>
                                          </p:val>
                                        </p:tav>
                                      </p:tavLst>
                                    </p:anim>
                                    <p:animEffect transition="in" filter="wipe(right)" prLst="gradientSize: 0.1">
                                      <p:cBhvr>
                                        <p:cTn id="211" dur="1000"/>
                                        <p:tgtEl>
                                          <p:spTgt spid="1386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434" grpId="0" animBg="1"/>
      <p:bldP spid="138435" grpId="0" animBg="1"/>
      <p:bldP spid="138435" grpId="1" animBg="1"/>
      <p:bldP spid="138436" grpId="0" animBg="1"/>
      <p:bldP spid="138437" grpId="0" animBg="1"/>
      <p:bldP spid="138437" grpId="1" animBg="1"/>
      <p:bldP spid="138437" grpId="2" animBg="1"/>
      <p:bldP spid="138442" grpId="0" animBg="1"/>
      <p:bldP spid="138442" grpId="1" animBg="1"/>
      <p:bldP spid="138443" grpId="0" animBg="1"/>
      <p:bldP spid="138443" grpId="1" animBg="1"/>
      <p:bldP spid="138443" grpId="2" animBg="1"/>
      <p:bldP spid="138444" grpId="0" animBg="1"/>
      <p:bldP spid="138444" grpId="1" animBg="1"/>
      <p:bldP spid="138446" grpId="0" animBg="1"/>
      <p:bldP spid="138446" grpId="1" animBg="1"/>
      <p:bldP spid="138447" grpId="0" animBg="1"/>
      <p:bldP spid="138447" grpId="1" animBg="1"/>
      <p:bldP spid="138448" grpId="0" animBg="1"/>
      <p:bldP spid="138448" grpId="1" animBg="1"/>
      <p:bldP spid="138449" grpId="0" animBg="1"/>
      <p:bldP spid="138449" grpId="1" animBg="1"/>
      <p:bldP spid="138450" grpId="0" animBg="1"/>
      <p:bldP spid="138450" grpId="1" animBg="1"/>
      <p:bldP spid="138451" grpId="0" animBg="1"/>
      <p:bldP spid="138451" grpId="1" animBg="1"/>
      <p:bldP spid="138451" grpId="2" animBg="1"/>
      <p:bldP spid="138554" grpId="0" animBg="1"/>
      <p:bldP spid="138554" grpId="1" animBg="1"/>
      <p:bldP spid="138555" grpId="0" animBg="1"/>
      <p:bldP spid="138555" grpId="1" animBg="1"/>
      <p:bldP spid="138558" grpId="0" animBg="1"/>
      <p:bldP spid="138558" grpId="1" animBg="1"/>
      <p:bldP spid="138559" grpId="0" animBg="1"/>
      <p:bldP spid="138559" grpId="1" animBg="1"/>
      <p:bldP spid="138560" grpId="0" animBg="1"/>
      <p:bldP spid="138560" grpId="1" animBg="1"/>
      <p:bldP spid="138561" grpId="0" animBg="1"/>
      <p:bldP spid="138561" grpId="1" animBg="1"/>
      <p:bldP spid="138562" grpId="0" animBg="1"/>
      <p:bldP spid="138562" grpId="1" animBg="1"/>
      <p:bldP spid="138562" grpId="2" animBg="1"/>
      <p:bldP spid="138563" grpId="0" animBg="1"/>
      <p:bldP spid="138563" grpId="1" animBg="1"/>
      <p:bldP spid="138565" grpId="0" animBg="1"/>
      <p:bldP spid="138565" grpId="1" animBg="1"/>
      <p:bldP spid="138565" grpId="2" animBg="1"/>
      <p:bldP spid="138567" grpId="0" animBg="1"/>
      <p:bldP spid="138568" grpId="0" animBg="1"/>
      <p:bldP spid="138568" grpId="1" animBg="1"/>
      <p:bldP spid="138573" grpId="0" animBg="1"/>
      <p:bldP spid="138573" grpId="1" animBg="1"/>
      <p:bldP spid="138580" grpId="0"/>
      <p:bldP spid="138583" grpId="0" animBg="1"/>
      <p:bldP spid="138584" grpId="0" animBg="1"/>
      <p:bldP spid="138594" grpId="0"/>
      <p:bldP spid="138594" grpId="1"/>
      <p:bldP spid="138595" grpId="0"/>
      <p:bldP spid="138595" grpId="1"/>
      <p:bldP spid="138353" grpId="0"/>
      <p:bldP spid="138601" grpId="0"/>
      <p:bldP spid="138601" grpId="1"/>
      <p:bldP spid="138601" grpId="2"/>
      <p:bldP spid="138602" grpId="0"/>
      <p:bldP spid="138602" grpId="1"/>
      <p:bldP spid="138604" grpId="0" build="allAtOnce"/>
      <p:bldP spid="138605" grpId="0" animBg="1"/>
      <p:bldP spid="138606" grpId="0" animBg="1"/>
      <p:bldP spid="138610" grpId="0"/>
      <p:bldP spid="13861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r>
              <a:rPr lang="ru-RU" b="1" i="1" smtClean="0"/>
              <a:t>ККЛ в Нижнем Новгороде: Ю.Г.Садофьев</a:t>
            </a:r>
            <a:endParaRPr lang="en-US" b="1" i="1" smtClean="0"/>
          </a:p>
        </p:txBody>
      </p:sp>
      <p:pic>
        <p:nvPicPr>
          <p:cNvPr id="39939" name="Picture 5" descr="THz FL178C- 94"/>
          <p:cNvPicPr>
            <a:picLocks noChangeAspect="1" noChangeArrowheads="1"/>
          </p:cNvPicPr>
          <p:nvPr/>
        </p:nvPicPr>
        <p:blipFill>
          <a:blip r:embed="rId2" cstate="print"/>
          <a:srcRect/>
          <a:stretch>
            <a:fillRect/>
          </a:stretch>
        </p:blipFill>
        <p:spPr bwMode="auto">
          <a:xfrm>
            <a:off x="698500" y="922338"/>
            <a:ext cx="7669213" cy="5884862"/>
          </a:xfrm>
          <a:prstGeom prst="rect">
            <a:avLst/>
          </a:prstGeom>
          <a:solidFill>
            <a:schemeClr val="bg1"/>
          </a:solidFill>
          <a:ln w="9525">
            <a:noFill/>
            <a:miter lim="800000"/>
            <a:headEnd/>
            <a:tailEnd/>
          </a:ln>
        </p:spPr>
      </p:pic>
      <p:sp>
        <p:nvSpPr>
          <p:cNvPr id="4" name="Номер слайда 3"/>
          <p:cNvSpPr>
            <a:spLocks noGrp="1"/>
          </p:cNvSpPr>
          <p:nvPr>
            <p:ph type="sldNum" sz="quarter" idx="12"/>
          </p:nvPr>
        </p:nvSpPr>
        <p:spPr/>
        <p:txBody>
          <a:bodyPr/>
          <a:lstStyle/>
          <a:p>
            <a:pPr>
              <a:defRPr/>
            </a:pPr>
            <a:fld id="{7CC20BDC-B43C-4493-9FB6-6AD438484FA4}" type="slidenum">
              <a:rPr lang="ru-RU" smtClean="0"/>
              <a:pPr>
                <a:defRPr/>
              </a:pPr>
              <a:t>30</a:t>
            </a:fld>
            <a:endParaRPr lang="ru-RU"/>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ChangeArrowheads="1"/>
          </p:cNvSpPr>
          <p:nvPr>
            <p:ph type="title"/>
          </p:nvPr>
        </p:nvSpPr>
        <p:spPr>
          <a:xfrm>
            <a:off x="336550" y="260350"/>
            <a:ext cx="8001000" cy="531813"/>
          </a:xfrm>
        </p:spPr>
        <p:txBody>
          <a:bodyPr rtlCol="0">
            <a:normAutofit fontScale="90000"/>
          </a:bodyPr>
          <a:lstStyle/>
          <a:p>
            <a:pPr fontAlgn="auto">
              <a:spcAft>
                <a:spcPts val="0"/>
              </a:spcAft>
              <a:defRPr/>
            </a:pPr>
            <a:r>
              <a:rPr lang="ru-RU" b="1">
                <a:effectLst>
                  <a:outerShdw blurRad="38100" dist="38100" dir="2700000" algn="tl">
                    <a:srgbClr val="C0C0C0"/>
                  </a:outerShdw>
                </a:effectLst>
              </a:rPr>
              <a:t>Преимущества ККЛ</a:t>
            </a:r>
          </a:p>
        </p:txBody>
      </p:sp>
      <p:sp>
        <p:nvSpPr>
          <p:cNvPr id="139267" name="Rectangle 3"/>
          <p:cNvSpPr>
            <a:spLocks noGrp="1" noChangeArrowheads="1"/>
          </p:cNvSpPr>
          <p:nvPr>
            <p:ph type="body" idx="1"/>
          </p:nvPr>
        </p:nvSpPr>
        <p:spPr>
          <a:xfrm>
            <a:off x="3000375" y="1033463"/>
            <a:ext cx="6143625" cy="5557837"/>
          </a:xfrm>
        </p:spPr>
        <p:txBody>
          <a:bodyPr rtlCol="0">
            <a:normAutofit/>
          </a:bodyPr>
          <a:lstStyle/>
          <a:p>
            <a:pPr fontAlgn="auto">
              <a:lnSpc>
                <a:spcPct val="90000"/>
              </a:lnSpc>
              <a:spcAft>
                <a:spcPts val="0"/>
              </a:spcAft>
              <a:buFont typeface="Arial" pitchFamily="34" charset="0"/>
              <a:buChar char="•"/>
              <a:defRPr/>
            </a:pPr>
            <a:r>
              <a:rPr lang="ru-RU" sz="2400" u="sng" dirty="0">
                <a:solidFill>
                  <a:srgbClr val="FF3300"/>
                </a:solidFill>
                <a:effectLst>
                  <a:outerShdw blurRad="38100" dist="38100" dir="2700000" algn="tl">
                    <a:srgbClr val="C0C0C0"/>
                  </a:outerShdw>
                </a:effectLst>
                <a:latin typeface="Arial Narrow" pitchFamily="34" charset="0"/>
              </a:rPr>
              <a:t>Энергии электронных уровней в структуре </a:t>
            </a:r>
            <a:r>
              <a:rPr lang="en-US" sz="2400" u="sng" dirty="0">
                <a:solidFill>
                  <a:srgbClr val="FF3300"/>
                </a:solidFill>
                <a:effectLst>
                  <a:outerShdw blurRad="38100" dist="38100" dir="2700000" algn="tl">
                    <a:srgbClr val="C0C0C0"/>
                  </a:outerShdw>
                </a:effectLst>
                <a:latin typeface="Arial Narrow" pitchFamily="34" charset="0"/>
              </a:rPr>
              <a:t> </a:t>
            </a:r>
            <a:r>
              <a:rPr lang="ru-RU" sz="2400" u="sng" dirty="0">
                <a:solidFill>
                  <a:srgbClr val="FF3300"/>
                </a:solidFill>
                <a:effectLst>
                  <a:outerShdw blurRad="38100" dist="38100" dir="2700000" algn="tl">
                    <a:srgbClr val="C0C0C0"/>
                  </a:outerShdw>
                </a:effectLst>
                <a:latin typeface="Arial Narrow" pitchFamily="34" charset="0"/>
              </a:rPr>
              <a:t>с квантовыми ямами зависят от толщин слоев и от смещения</a:t>
            </a:r>
            <a:r>
              <a:rPr lang="en-US" sz="2400" dirty="0">
                <a:latin typeface="Arial Narrow" pitchFamily="34" charset="0"/>
              </a:rPr>
              <a:t> </a:t>
            </a:r>
          </a:p>
          <a:p>
            <a:pPr fontAlgn="auto">
              <a:lnSpc>
                <a:spcPct val="90000"/>
              </a:lnSpc>
              <a:spcAft>
                <a:spcPts val="0"/>
              </a:spcAft>
              <a:buFont typeface="Wingdings" pitchFamily="2" charset="2"/>
              <a:buNone/>
              <a:defRPr/>
            </a:pPr>
            <a:r>
              <a:rPr lang="en-US" sz="2400" dirty="0">
                <a:latin typeface="Arial Narrow" pitchFamily="34" charset="0"/>
              </a:rPr>
              <a:t>	</a:t>
            </a:r>
            <a:r>
              <a:rPr lang="en-US" sz="2400" dirty="0">
                <a:effectLst>
                  <a:outerShdw blurRad="38100" dist="38100" dir="2700000" algn="tl">
                    <a:srgbClr val="C0C0C0"/>
                  </a:outerShdw>
                </a:effectLst>
                <a:latin typeface="Arial Narrow" pitchFamily="34" charset="0"/>
              </a:rPr>
              <a:t>► </a:t>
            </a:r>
            <a:r>
              <a:rPr lang="ru-RU" sz="2400" dirty="0">
                <a:effectLst>
                  <a:outerShdw blurRad="38100" dist="38100" dir="2700000" algn="tl">
                    <a:srgbClr val="C0C0C0"/>
                  </a:outerShdw>
                </a:effectLst>
                <a:latin typeface="Arial Narrow" pitchFamily="34" charset="0"/>
              </a:rPr>
              <a:t>Частота лазерного излучения зависит от толщин слоев</a:t>
            </a:r>
            <a:r>
              <a:rPr lang="en-US" sz="2400" dirty="0">
                <a:effectLst>
                  <a:outerShdw blurRad="38100" dist="38100" dir="2700000" algn="tl">
                    <a:srgbClr val="C0C0C0"/>
                  </a:outerShdw>
                </a:effectLst>
                <a:latin typeface="Arial Narrow" pitchFamily="34" charset="0"/>
              </a:rPr>
              <a:t> </a:t>
            </a:r>
          </a:p>
          <a:p>
            <a:pPr fontAlgn="auto">
              <a:lnSpc>
                <a:spcPct val="90000"/>
              </a:lnSpc>
              <a:spcAft>
                <a:spcPts val="0"/>
              </a:spcAft>
              <a:buFont typeface="Wingdings" pitchFamily="2" charset="2"/>
              <a:buNone/>
              <a:defRPr/>
            </a:pPr>
            <a:r>
              <a:rPr lang="en-US" sz="2400" dirty="0">
                <a:effectLst>
                  <a:outerShdw blurRad="38100" dist="38100" dir="2700000" algn="tl">
                    <a:srgbClr val="C0C0C0"/>
                  </a:outerShdw>
                </a:effectLst>
                <a:latin typeface="Arial Narrow" pitchFamily="34" charset="0"/>
              </a:rPr>
              <a:t>	► </a:t>
            </a:r>
            <a:r>
              <a:rPr lang="ru-RU" sz="2400" dirty="0">
                <a:effectLst>
                  <a:outerShdw blurRad="38100" dist="38100" dir="2700000" algn="tl">
                    <a:srgbClr val="C0C0C0"/>
                  </a:outerShdw>
                </a:effectLst>
                <a:latin typeface="Arial Narrow" pitchFamily="34" charset="0"/>
              </a:rPr>
              <a:t>Частота лазерного излучения </a:t>
            </a:r>
            <a:r>
              <a:rPr lang="ru-RU" sz="2400" dirty="0" err="1">
                <a:effectLst>
                  <a:outerShdw blurRad="38100" dist="38100" dir="2700000" algn="tl">
                    <a:srgbClr val="C0C0C0"/>
                  </a:outerShdw>
                </a:effectLst>
                <a:latin typeface="Arial Narrow" pitchFamily="34" charset="0"/>
              </a:rPr>
              <a:t>перестра-ивается</a:t>
            </a:r>
            <a:r>
              <a:rPr lang="ru-RU" sz="2400" dirty="0">
                <a:effectLst>
                  <a:outerShdw blurRad="38100" dist="38100" dir="2700000" algn="tl">
                    <a:srgbClr val="C0C0C0"/>
                  </a:outerShdw>
                </a:effectLst>
                <a:latin typeface="Arial Narrow" pitchFamily="34" charset="0"/>
              </a:rPr>
              <a:t> приложенным напряжением</a:t>
            </a:r>
            <a:endParaRPr lang="en-US" sz="2400" dirty="0">
              <a:effectLst>
                <a:outerShdw blurRad="38100" dist="38100" dir="2700000" algn="tl">
                  <a:srgbClr val="C0C0C0"/>
                </a:outerShdw>
              </a:effectLst>
              <a:latin typeface="Arial Narrow" pitchFamily="34" charset="0"/>
            </a:endParaRPr>
          </a:p>
          <a:p>
            <a:pPr fontAlgn="auto">
              <a:lnSpc>
                <a:spcPct val="90000"/>
              </a:lnSpc>
              <a:spcAft>
                <a:spcPts val="0"/>
              </a:spcAft>
              <a:buFont typeface="Arial" pitchFamily="34" charset="0"/>
              <a:buChar char="•"/>
              <a:defRPr/>
            </a:pPr>
            <a:r>
              <a:rPr lang="ru-RU" sz="2400" u="sng" dirty="0">
                <a:solidFill>
                  <a:srgbClr val="FF3300"/>
                </a:solidFill>
                <a:effectLst>
                  <a:outerShdw blurRad="38100" dist="38100" dir="2700000" algn="tl">
                    <a:srgbClr val="C0C0C0"/>
                  </a:outerShdw>
                </a:effectLst>
                <a:latin typeface="Arial Narrow" pitchFamily="34" charset="0"/>
              </a:rPr>
              <a:t>Один электрон, проходя через каскадную структуру, </a:t>
            </a:r>
            <a:r>
              <a:rPr lang="en-US" sz="2400" u="sng" dirty="0">
                <a:solidFill>
                  <a:srgbClr val="FF3300"/>
                </a:solidFill>
                <a:effectLst>
                  <a:outerShdw blurRad="38100" dist="38100" dir="2700000" algn="tl">
                    <a:srgbClr val="C0C0C0"/>
                  </a:outerShdw>
                </a:effectLst>
                <a:latin typeface="Arial Narrow" pitchFamily="34" charset="0"/>
              </a:rPr>
              <a:t> </a:t>
            </a:r>
            <a:r>
              <a:rPr lang="ru-RU" sz="2400" u="sng" dirty="0">
                <a:solidFill>
                  <a:srgbClr val="FF3300"/>
                </a:solidFill>
                <a:effectLst>
                  <a:outerShdw blurRad="38100" dist="38100" dir="2700000" algn="tl">
                    <a:srgbClr val="C0C0C0"/>
                  </a:outerShdw>
                </a:effectLst>
                <a:latin typeface="Arial Narrow" pitchFamily="34" charset="0"/>
              </a:rPr>
              <a:t>рождает много фотонов </a:t>
            </a:r>
            <a:endParaRPr lang="en-US" sz="2400" u="sng" dirty="0">
              <a:solidFill>
                <a:srgbClr val="FF3300"/>
              </a:solidFill>
              <a:effectLst>
                <a:outerShdw blurRad="38100" dist="38100" dir="2700000" algn="tl">
                  <a:srgbClr val="C0C0C0"/>
                </a:outerShdw>
              </a:effectLst>
              <a:latin typeface="Arial Narrow" pitchFamily="34" charset="0"/>
            </a:endParaRPr>
          </a:p>
          <a:p>
            <a:pPr fontAlgn="auto">
              <a:lnSpc>
                <a:spcPct val="90000"/>
              </a:lnSpc>
              <a:spcAft>
                <a:spcPts val="0"/>
              </a:spcAft>
              <a:buFont typeface="Wingdings" pitchFamily="2" charset="2"/>
              <a:buNone/>
              <a:defRPr/>
            </a:pPr>
            <a:r>
              <a:rPr lang="en-US" sz="2400" dirty="0">
                <a:solidFill>
                  <a:srgbClr val="FF3300"/>
                </a:solidFill>
                <a:latin typeface="Arial Narrow" pitchFamily="34" charset="0"/>
              </a:rPr>
              <a:t>	 </a:t>
            </a:r>
            <a:r>
              <a:rPr lang="en-US" sz="2400" dirty="0">
                <a:effectLst>
                  <a:outerShdw blurRad="38100" dist="38100" dir="2700000" algn="tl">
                    <a:srgbClr val="C0C0C0"/>
                  </a:outerShdw>
                </a:effectLst>
                <a:latin typeface="Arial Narrow" pitchFamily="34" charset="0"/>
              </a:rPr>
              <a:t>►</a:t>
            </a:r>
            <a:r>
              <a:rPr lang="ru-RU" sz="2400" dirty="0">
                <a:effectLst>
                  <a:outerShdw blurRad="38100" dist="38100" dir="2700000" algn="tl">
                    <a:srgbClr val="C0C0C0"/>
                  </a:outerShdw>
                </a:effectLst>
                <a:latin typeface="Arial Narrow" pitchFamily="34" charset="0"/>
              </a:rPr>
              <a:t>Предпосылки для высокой выходной мощности</a:t>
            </a:r>
            <a:endParaRPr lang="en-US" sz="2400" dirty="0">
              <a:effectLst>
                <a:outerShdw blurRad="38100" dist="38100" dir="2700000" algn="tl">
                  <a:srgbClr val="C0C0C0"/>
                </a:outerShdw>
              </a:effectLst>
              <a:latin typeface="Arial Narrow" pitchFamily="34" charset="0"/>
            </a:endParaRPr>
          </a:p>
          <a:p>
            <a:pPr fontAlgn="auto">
              <a:lnSpc>
                <a:spcPct val="90000"/>
              </a:lnSpc>
              <a:spcAft>
                <a:spcPts val="0"/>
              </a:spcAft>
              <a:buFont typeface="Arial" pitchFamily="34" charset="0"/>
              <a:buChar char="•"/>
              <a:defRPr/>
            </a:pPr>
            <a:r>
              <a:rPr lang="ru-RU" sz="2400" u="sng" dirty="0">
                <a:solidFill>
                  <a:srgbClr val="FF3300"/>
                </a:solidFill>
                <a:effectLst>
                  <a:outerShdw blurRad="38100" dist="38100" dir="2700000" algn="tl">
                    <a:srgbClr val="C0C0C0"/>
                  </a:outerShdw>
                </a:effectLst>
                <a:latin typeface="Arial Narrow" pitchFamily="34" charset="0"/>
              </a:rPr>
              <a:t>Возможность создания инверсии населенности при </a:t>
            </a:r>
            <a:r>
              <a:rPr lang="en-US" sz="2400" u="sng" dirty="0" err="1">
                <a:solidFill>
                  <a:srgbClr val="FF3300"/>
                </a:solidFill>
                <a:effectLst>
                  <a:outerShdw blurRad="38100" dist="38100" dir="2700000" algn="tl">
                    <a:srgbClr val="C0C0C0"/>
                  </a:outerShdw>
                </a:effectLst>
                <a:latin typeface="Arial Narrow" pitchFamily="34" charset="0"/>
              </a:rPr>
              <a:t>k</a:t>
            </a:r>
            <a:r>
              <a:rPr lang="en-US" sz="2400" u="sng" baseline="-25000" dirty="0" err="1">
                <a:solidFill>
                  <a:srgbClr val="FF3300"/>
                </a:solidFill>
                <a:effectLst>
                  <a:outerShdw blurRad="38100" dist="38100" dir="2700000" algn="tl">
                    <a:srgbClr val="C0C0C0"/>
                  </a:outerShdw>
                </a:effectLst>
                <a:latin typeface="Arial Narrow" pitchFamily="34" charset="0"/>
              </a:rPr>
              <a:t>B</a:t>
            </a:r>
            <a:r>
              <a:rPr lang="en-US" sz="2400" u="sng" dirty="0">
                <a:solidFill>
                  <a:srgbClr val="FF3300"/>
                </a:solidFill>
                <a:effectLst>
                  <a:outerShdw blurRad="38100" dist="38100" dir="2700000" algn="tl">
                    <a:srgbClr val="C0C0C0"/>
                  </a:outerShdw>
                </a:effectLst>
                <a:latin typeface="Arial Narrow" pitchFamily="34" charset="0"/>
              </a:rPr>
              <a:t> T &gt; ħ </a:t>
            </a:r>
            <a:r>
              <a:rPr lang="el-GR" sz="2400" u="sng" dirty="0">
                <a:solidFill>
                  <a:srgbClr val="FF3300"/>
                </a:solidFill>
                <a:effectLst>
                  <a:outerShdw blurRad="38100" dist="38100" dir="2700000" algn="tl">
                    <a:srgbClr val="C0C0C0"/>
                  </a:outerShdw>
                </a:effectLst>
                <a:latin typeface="Arial Narrow" pitchFamily="34" charset="0"/>
              </a:rPr>
              <a:t>ω</a:t>
            </a:r>
            <a:endParaRPr lang="en-US" sz="2400" u="sng" dirty="0">
              <a:solidFill>
                <a:srgbClr val="FF3300"/>
              </a:solidFill>
              <a:effectLst>
                <a:outerShdw blurRad="38100" dist="38100" dir="2700000" algn="tl">
                  <a:srgbClr val="C0C0C0"/>
                </a:outerShdw>
              </a:effectLst>
              <a:latin typeface="Arial Narrow" pitchFamily="34" charset="0"/>
            </a:endParaRPr>
          </a:p>
          <a:p>
            <a:pPr fontAlgn="auto">
              <a:lnSpc>
                <a:spcPct val="90000"/>
              </a:lnSpc>
              <a:spcAft>
                <a:spcPts val="0"/>
              </a:spcAft>
              <a:buFont typeface="Wingdings" pitchFamily="2" charset="2"/>
              <a:buNone/>
              <a:defRPr/>
            </a:pPr>
            <a:r>
              <a:rPr lang="en-US" sz="2400" dirty="0">
                <a:solidFill>
                  <a:srgbClr val="FF3300"/>
                </a:solidFill>
                <a:latin typeface="Arial Narrow" pitchFamily="34" charset="0"/>
              </a:rPr>
              <a:t>	</a:t>
            </a:r>
            <a:r>
              <a:rPr lang="en-US" sz="2400" dirty="0">
                <a:latin typeface="Arial Narrow" pitchFamily="34" charset="0"/>
              </a:rPr>
              <a:t>►</a:t>
            </a:r>
            <a:r>
              <a:rPr lang="ru-RU" sz="2400" dirty="0">
                <a:latin typeface="Arial Narrow" pitchFamily="34" charset="0"/>
              </a:rPr>
              <a:t>Длинноволновое лазерное излучение при комнатной температуре</a:t>
            </a:r>
            <a:endParaRPr lang="el-GR" sz="2400" dirty="0">
              <a:effectLst>
                <a:outerShdw blurRad="38100" dist="38100" dir="2700000" algn="tl">
                  <a:srgbClr val="C0C0C0"/>
                </a:outerShdw>
              </a:effectLst>
              <a:latin typeface="Arial Narrow" pitchFamily="34" charset="0"/>
            </a:endParaRPr>
          </a:p>
          <a:p>
            <a:pPr fontAlgn="auto">
              <a:lnSpc>
                <a:spcPct val="90000"/>
              </a:lnSpc>
              <a:spcAft>
                <a:spcPts val="0"/>
              </a:spcAft>
              <a:buFont typeface="Wingdings" pitchFamily="2" charset="2"/>
              <a:buNone/>
              <a:defRPr/>
            </a:pPr>
            <a:endParaRPr lang="en-US" sz="2400" dirty="0">
              <a:latin typeface="Arial Narrow" pitchFamily="34" charset="0"/>
            </a:endParaRPr>
          </a:p>
        </p:txBody>
      </p:sp>
      <p:grpSp>
        <p:nvGrpSpPr>
          <p:cNvPr id="16387" name="Group 118"/>
          <p:cNvGrpSpPr>
            <a:grpSpLocks/>
          </p:cNvGrpSpPr>
          <p:nvPr/>
        </p:nvGrpSpPr>
        <p:grpSpPr bwMode="auto">
          <a:xfrm>
            <a:off x="447675" y="1584325"/>
            <a:ext cx="2439988" cy="2492375"/>
            <a:chOff x="282" y="998"/>
            <a:chExt cx="1537" cy="1570"/>
          </a:xfrm>
        </p:grpSpPr>
        <p:sp>
          <p:nvSpPr>
            <p:cNvPr id="16423" name="Line 6"/>
            <p:cNvSpPr>
              <a:spLocks noChangeShapeType="1"/>
            </p:cNvSpPr>
            <p:nvPr/>
          </p:nvSpPr>
          <p:spPr bwMode="auto">
            <a:xfrm>
              <a:off x="1323" y="2340"/>
              <a:ext cx="185" cy="144"/>
            </a:xfrm>
            <a:prstGeom prst="line">
              <a:avLst/>
            </a:prstGeom>
            <a:noFill/>
            <a:ln w="38100">
              <a:solidFill>
                <a:schemeClr val="tx1"/>
              </a:solidFill>
              <a:round/>
              <a:headEnd/>
              <a:tailEnd/>
            </a:ln>
          </p:spPr>
          <p:txBody>
            <a:bodyPr>
              <a:spAutoFit/>
            </a:bodyPr>
            <a:lstStyle/>
            <a:p>
              <a:endParaRPr lang="ru-RU"/>
            </a:p>
          </p:txBody>
        </p:sp>
        <p:sp>
          <p:nvSpPr>
            <p:cNvPr id="16424" name="Line 7"/>
            <p:cNvSpPr>
              <a:spLocks noChangeShapeType="1"/>
            </p:cNvSpPr>
            <p:nvPr/>
          </p:nvSpPr>
          <p:spPr bwMode="auto">
            <a:xfrm>
              <a:off x="1504" y="1830"/>
              <a:ext cx="0" cy="643"/>
            </a:xfrm>
            <a:prstGeom prst="line">
              <a:avLst/>
            </a:prstGeom>
            <a:noFill/>
            <a:ln w="38100">
              <a:solidFill>
                <a:schemeClr val="tx1"/>
              </a:solidFill>
              <a:round/>
              <a:headEnd/>
              <a:tailEnd/>
            </a:ln>
          </p:spPr>
          <p:txBody>
            <a:bodyPr>
              <a:spAutoFit/>
            </a:bodyPr>
            <a:lstStyle/>
            <a:p>
              <a:endParaRPr lang="ru-RU"/>
            </a:p>
          </p:txBody>
        </p:sp>
        <p:sp>
          <p:nvSpPr>
            <p:cNvPr id="16425" name="Line 8"/>
            <p:cNvSpPr>
              <a:spLocks noChangeShapeType="1"/>
            </p:cNvSpPr>
            <p:nvPr/>
          </p:nvSpPr>
          <p:spPr bwMode="auto">
            <a:xfrm rot="10800000">
              <a:off x="1143" y="1549"/>
              <a:ext cx="0" cy="644"/>
            </a:xfrm>
            <a:prstGeom prst="line">
              <a:avLst/>
            </a:prstGeom>
            <a:noFill/>
            <a:ln w="38100">
              <a:solidFill>
                <a:schemeClr val="tx1"/>
              </a:solidFill>
              <a:round/>
              <a:headEnd/>
              <a:tailEnd/>
            </a:ln>
          </p:spPr>
          <p:txBody>
            <a:bodyPr>
              <a:spAutoFit/>
            </a:bodyPr>
            <a:lstStyle/>
            <a:p>
              <a:endParaRPr lang="ru-RU"/>
            </a:p>
          </p:txBody>
        </p:sp>
        <p:sp>
          <p:nvSpPr>
            <p:cNvPr id="16426" name="Line 9"/>
            <p:cNvSpPr>
              <a:spLocks noChangeShapeType="1"/>
            </p:cNvSpPr>
            <p:nvPr/>
          </p:nvSpPr>
          <p:spPr bwMode="auto">
            <a:xfrm>
              <a:off x="587" y="1146"/>
              <a:ext cx="0" cy="644"/>
            </a:xfrm>
            <a:prstGeom prst="line">
              <a:avLst/>
            </a:prstGeom>
            <a:noFill/>
            <a:ln w="38100">
              <a:solidFill>
                <a:schemeClr val="tx1"/>
              </a:solidFill>
              <a:round/>
              <a:headEnd/>
              <a:tailEnd/>
            </a:ln>
          </p:spPr>
          <p:txBody>
            <a:bodyPr>
              <a:spAutoFit/>
            </a:bodyPr>
            <a:lstStyle/>
            <a:p>
              <a:endParaRPr lang="ru-RU"/>
            </a:p>
          </p:txBody>
        </p:sp>
        <p:sp>
          <p:nvSpPr>
            <p:cNvPr id="16427" name="Line 10"/>
            <p:cNvSpPr>
              <a:spLocks noChangeShapeType="1"/>
            </p:cNvSpPr>
            <p:nvPr/>
          </p:nvSpPr>
          <p:spPr bwMode="auto">
            <a:xfrm rot="10800000">
              <a:off x="770" y="1284"/>
              <a:ext cx="0" cy="644"/>
            </a:xfrm>
            <a:prstGeom prst="line">
              <a:avLst/>
            </a:prstGeom>
            <a:noFill/>
            <a:ln w="38100">
              <a:solidFill>
                <a:schemeClr val="tx1"/>
              </a:solidFill>
              <a:round/>
              <a:headEnd/>
              <a:tailEnd/>
            </a:ln>
          </p:spPr>
          <p:txBody>
            <a:bodyPr>
              <a:spAutoFit/>
            </a:bodyPr>
            <a:lstStyle/>
            <a:p>
              <a:endParaRPr lang="ru-RU"/>
            </a:p>
          </p:txBody>
        </p:sp>
        <p:sp>
          <p:nvSpPr>
            <p:cNvPr id="16428" name="Line 11"/>
            <p:cNvSpPr>
              <a:spLocks noChangeShapeType="1"/>
            </p:cNvSpPr>
            <p:nvPr/>
          </p:nvSpPr>
          <p:spPr bwMode="auto">
            <a:xfrm>
              <a:off x="957" y="1427"/>
              <a:ext cx="0" cy="643"/>
            </a:xfrm>
            <a:prstGeom prst="line">
              <a:avLst/>
            </a:prstGeom>
            <a:noFill/>
            <a:ln w="38100">
              <a:solidFill>
                <a:schemeClr val="tx1"/>
              </a:solidFill>
              <a:round/>
              <a:headEnd/>
              <a:tailEnd/>
            </a:ln>
          </p:spPr>
          <p:txBody>
            <a:bodyPr>
              <a:spAutoFit/>
            </a:bodyPr>
            <a:lstStyle/>
            <a:p>
              <a:endParaRPr lang="ru-RU"/>
            </a:p>
          </p:txBody>
        </p:sp>
        <p:sp>
          <p:nvSpPr>
            <p:cNvPr id="16429" name="Line 12"/>
            <p:cNvSpPr>
              <a:spLocks noChangeShapeType="1"/>
            </p:cNvSpPr>
            <p:nvPr/>
          </p:nvSpPr>
          <p:spPr bwMode="auto">
            <a:xfrm>
              <a:off x="404" y="998"/>
              <a:ext cx="186" cy="143"/>
            </a:xfrm>
            <a:prstGeom prst="line">
              <a:avLst/>
            </a:prstGeom>
            <a:noFill/>
            <a:ln w="38100">
              <a:solidFill>
                <a:schemeClr val="tx1"/>
              </a:solidFill>
              <a:round/>
              <a:headEnd/>
              <a:tailEnd/>
            </a:ln>
          </p:spPr>
          <p:txBody>
            <a:bodyPr>
              <a:spAutoFit/>
            </a:bodyPr>
            <a:lstStyle/>
            <a:p>
              <a:endParaRPr lang="ru-RU"/>
            </a:p>
          </p:txBody>
        </p:sp>
        <p:sp>
          <p:nvSpPr>
            <p:cNvPr id="16430" name="Line 13"/>
            <p:cNvSpPr>
              <a:spLocks noChangeShapeType="1"/>
            </p:cNvSpPr>
            <p:nvPr/>
          </p:nvSpPr>
          <p:spPr bwMode="auto">
            <a:xfrm>
              <a:off x="587" y="1146"/>
              <a:ext cx="0" cy="644"/>
            </a:xfrm>
            <a:prstGeom prst="line">
              <a:avLst/>
            </a:prstGeom>
            <a:noFill/>
            <a:ln w="38100">
              <a:solidFill>
                <a:schemeClr val="tx1"/>
              </a:solidFill>
              <a:round/>
              <a:headEnd/>
              <a:tailEnd/>
            </a:ln>
          </p:spPr>
          <p:txBody>
            <a:bodyPr>
              <a:spAutoFit/>
            </a:bodyPr>
            <a:lstStyle/>
            <a:p>
              <a:endParaRPr lang="ru-RU"/>
            </a:p>
          </p:txBody>
        </p:sp>
        <p:sp>
          <p:nvSpPr>
            <p:cNvPr id="16431" name="Line 14"/>
            <p:cNvSpPr>
              <a:spLocks noChangeShapeType="1"/>
            </p:cNvSpPr>
            <p:nvPr/>
          </p:nvSpPr>
          <p:spPr bwMode="auto">
            <a:xfrm>
              <a:off x="1322" y="1691"/>
              <a:ext cx="0" cy="644"/>
            </a:xfrm>
            <a:prstGeom prst="line">
              <a:avLst/>
            </a:prstGeom>
            <a:noFill/>
            <a:ln w="38100">
              <a:solidFill>
                <a:schemeClr val="tx1"/>
              </a:solidFill>
              <a:round/>
              <a:headEnd/>
              <a:tailEnd/>
            </a:ln>
          </p:spPr>
          <p:txBody>
            <a:bodyPr>
              <a:spAutoFit/>
            </a:bodyPr>
            <a:lstStyle/>
            <a:p>
              <a:endParaRPr lang="ru-RU"/>
            </a:p>
          </p:txBody>
        </p:sp>
        <p:grpSp>
          <p:nvGrpSpPr>
            <p:cNvPr id="16432" name="Group 15"/>
            <p:cNvGrpSpPr>
              <a:grpSpLocks/>
            </p:cNvGrpSpPr>
            <p:nvPr/>
          </p:nvGrpSpPr>
          <p:grpSpPr bwMode="auto">
            <a:xfrm>
              <a:off x="593" y="1465"/>
              <a:ext cx="182" cy="192"/>
              <a:chOff x="570" y="1867"/>
              <a:chExt cx="337" cy="301"/>
            </a:xfrm>
          </p:grpSpPr>
          <p:sp>
            <p:nvSpPr>
              <p:cNvPr id="16459" name="Line 16"/>
              <p:cNvSpPr>
                <a:spLocks noChangeShapeType="1"/>
              </p:cNvSpPr>
              <p:nvPr/>
            </p:nvSpPr>
            <p:spPr bwMode="auto">
              <a:xfrm>
                <a:off x="570" y="2166"/>
                <a:ext cx="330" cy="2"/>
              </a:xfrm>
              <a:prstGeom prst="line">
                <a:avLst/>
              </a:prstGeom>
              <a:noFill/>
              <a:ln w="28575">
                <a:solidFill>
                  <a:srgbClr val="0000FF"/>
                </a:solidFill>
                <a:round/>
                <a:headEnd/>
                <a:tailEnd/>
              </a:ln>
            </p:spPr>
            <p:txBody>
              <a:bodyPr>
                <a:spAutoFit/>
              </a:bodyPr>
              <a:lstStyle/>
              <a:p>
                <a:endParaRPr lang="ru-RU"/>
              </a:p>
            </p:txBody>
          </p:sp>
          <p:sp>
            <p:nvSpPr>
              <p:cNvPr id="16460" name="Line 17"/>
              <p:cNvSpPr>
                <a:spLocks noChangeShapeType="1"/>
              </p:cNvSpPr>
              <p:nvPr/>
            </p:nvSpPr>
            <p:spPr bwMode="auto">
              <a:xfrm>
                <a:off x="573" y="1867"/>
                <a:ext cx="334" cy="2"/>
              </a:xfrm>
              <a:prstGeom prst="line">
                <a:avLst/>
              </a:prstGeom>
              <a:noFill/>
              <a:ln w="28575">
                <a:solidFill>
                  <a:srgbClr val="0000FF"/>
                </a:solidFill>
                <a:round/>
                <a:headEnd/>
                <a:tailEnd/>
              </a:ln>
            </p:spPr>
            <p:txBody>
              <a:bodyPr>
                <a:spAutoFit/>
              </a:bodyPr>
              <a:lstStyle/>
              <a:p>
                <a:endParaRPr lang="ru-RU"/>
              </a:p>
            </p:txBody>
          </p:sp>
        </p:grpSp>
        <p:sp>
          <p:nvSpPr>
            <p:cNvPr id="16433" name="Line 18"/>
            <p:cNvSpPr>
              <a:spLocks noChangeShapeType="1"/>
            </p:cNvSpPr>
            <p:nvPr/>
          </p:nvSpPr>
          <p:spPr bwMode="auto">
            <a:xfrm>
              <a:off x="584" y="1788"/>
              <a:ext cx="186" cy="143"/>
            </a:xfrm>
            <a:prstGeom prst="line">
              <a:avLst/>
            </a:prstGeom>
            <a:noFill/>
            <a:ln w="38100">
              <a:solidFill>
                <a:schemeClr val="tx1"/>
              </a:solidFill>
              <a:round/>
              <a:headEnd/>
              <a:tailEnd/>
            </a:ln>
          </p:spPr>
          <p:txBody>
            <a:bodyPr>
              <a:spAutoFit/>
            </a:bodyPr>
            <a:lstStyle/>
            <a:p>
              <a:endParaRPr lang="ru-RU"/>
            </a:p>
          </p:txBody>
        </p:sp>
        <p:sp>
          <p:nvSpPr>
            <p:cNvPr id="16434" name="Line 19"/>
            <p:cNvSpPr>
              <a:spLocks noChangeShapeType="1"/>
            </p:cNvSpPr>
            <p:nvPr/>
          </p:nvSpPr>
          <p:spPr bwMode="auto">
            <a:xfrm>
              <a:off x="776" y="1292"/>
              <a:ext cx="186" cy="143"/>
            </a:xfrm>
            <a:prstGeom prst="line">
              <a:avLst/>
            </a:prstGeom>
            <a:noFill/>
            <a:ln w="38100">
              <a:solidFill>
                <a:schemeClr val="tx1"/>
              </a:solidFill>
              <a:round/>
              <a:headEnd/>
              <a:tailEnd/>
            </a:ln>
          </p:spPr>
          <p:txBody>
            <a:bodyPr>
              <a:spAutoFit/>
            </a:bodyPr>
            <a:lstStyle/>
            <a:p>
              <a:endParaRPr lang="ru-RU"/>
            </a:p>
          </p:txBody>
        </p:sp>
        <p:sp>
          <p:nvSpPr>
            <p:cNvPr id="16435" name="Line 20"/>
            <p:cNvSpPr>
              <a:spLocks noChangeShapeType="1"/>
            </p:cNvSpPr>
            <p:nvPr/>
          </p:nvSpPr>
          <p:spPr bwMode="auto">
            <a:xfrm>
              <a:off x="959" y="2066"/>
              <a:ext cx="186" cy="143"/>
            </a:xfrm>
            <a:prstGeom prst="line">
              <a:avLst/>
            </a:prstGeom>
            <a:noFill/>
            <a:ln w="38100">
              <a:solidFill>
                <a:schemeClr val="tx1"/>
              </a:solidFill>
              <a:round/>
              <a:headEnd/>
              <a:tailEnd/>
            </a:ln>
          </p:spPr>
          <p:txBody>
            <a:bodyPr>
              <a:spAutoFit/>
            </a:bodyPr>
            <a:lstStyle/>
            <a:p>
              <a:endParaRPr lang="ru-RU"/>
            </a:p>
          </p:txBody>
        </p:sp>
        <p:sp>
          <p:nvSpPr>
            <p:cNvPr id="16436" name="Line 21"/>
            <p:cNvSpPr>
              <a:spLocks noChangeShapeType="1"/>
            </p:cNvSpPr>
            <p:nvPr/>
          </p:nvSpPr>
          <p:spPr bwMode="auto">
            <a:xfrm>
              <a:off x="1147" y="1548"/>
              <a:ext cx="185" cy="142"/>
            </a:xfrm>
            <a:prstGeom prst="line">
              <a:avLst/>
            </a:prstGeom>
            <a:noFill/>
            <a:ln w="38100">
              <a:solidFill>
                <a:schemeClr val="tx1"/>
              </a:solidFill>
              <a:round/>
              <a:headEnd/>
              <a:tailEnd/>
            </a:ln>
          </p:spPr>
          <p:txBody>
            <a:bodyPr>
              <a:spAutoFit/>
            </a:bodyPr>
            <a:lstStyle/>
            <a:p>
              <a:endParaRPr lang="ru-RU"/>
            </a:p>
          </p:txBody>
        </p:sp>
        <p:grpSp>
          <p:nvGrpSpPr>
            <p:cNvPr id="16437" name="Group 22"/>
            <p:cNvGrpSpPr>
              <a:grpSpLocks/>
            </p:cNvGrpSpPr>
            <p:nvPr/>
          </p:nvGrpSpPr>
          <p:grpSpPr bwMode="auto">
            <a:xfrm>
              <a:off x="964" y="1742"/>
              <a:ext cx="182" cy="191"/>
              <a:chOff x="570" y="1867"/>
              <a:chExt cx="337" cy="301"/>
            </a:xfrm>
          </p:grpSpPr>
          <p:sp>
            <p:nvSpPr>
              <p:cNvPr id="16457" name="Line 23"/>
              <p:cNvSpPr>
                <a:spLocks noChangeShapeType="1"/>
              </p:cNvSpPr>
              <p:nvPr/>
            </p:nvSpPr>
            <p:spPr bwMode="auto">
              <a:xfrm>
                <a:off x="570" y="2166"/>
                <a:ext cx="330" cy="2"/>
              </a:xfrm>
              <a:prstGeom prst="line">
                <a:avLst/>
              </a:prstGeom>
              <a:noFill/>
              <a:ln w="28575">
                <a:solidFill>
                  <a:srgbClr val="0000FF"/>
                </a:solidFill>
                <a:round/>
                <a:headEnd/>
                <a:tailEnd/>
              </a:ln>
            </p:spPr>
            <p:txBody>
              <a:bodyPr>
                <a:spAutoFit/>
              </a:bodyPr>
              <a:lstStyle/>
              <a:p>
                <a:endParaRPr lang="ru-RU"/>
              </a:p>
            </p:txBody>
          </p:sp>
          <p:sp>
            <p:nvSpPr>
              <p:cNvPr id="16458" name="Line 24"/>
              <p:cNvSpPr>
                <a:spLocks noChangeShapeType="1"/>
              </p:cNvSpPr>
              <p:nvPr/>
            </p:nvSpPr>
            <p:spPr bwMode="auto">
              <a:xfrm>
                <a:off x="573" y="1867"/>
                <a:ext cx="334" cy="2"/>
              </a:xfrm>
              <a:prstGeom prst="line">
                <a:avLst/>
              </a:prstGeom>
              <a:noFill/>
              <a:ln w="28575">
                <a:solidFill>
                  <a:srgbClr val="0000FF"/>
                </a:solidFill>
                <a:round/>
                <a:headEnd/>
                <a:tailEnd/>
              </a:ln>
            </p:spPr>
            <p:txBody>
              <a:bodyPr>
                <a:spAutoFit/>
              </a:bodyPr>
              <a:lstStyle/>
              <a:p>
                <a:endParaRPr lang="ru-RU"/>
              </a:p>
            </p:txBody>
          </p:sp>
        </p:grpSp>
        <p:sp>
          <p:nvSpPr>
            <p:cNvPr id="16438" name="Oval 25"/>
            <p:cNvSpPr>
              <a:spLocks noChangeArrowheads="1"/>
            </p:cNvSpPr>
            <p:nvPr/>
          </p:nvSpPr>
          <p:spPr bwMode="auto">
            <a:xfrm>
              <a:off x="635" y="1580"/>
              <a:ext cx="62" cy="61"/>
            </a:xfrm>
            <a:prstGeom prst="ellipse">
              <a:avLst/>
            </a:prstGeom>
            <a:solidFill>
              <a:srgbClr val="0000FF"/>
            </a:solidFill>
            <a:ln w="28575" algn="ctr">
              <a:solidFill>
                <a:schemeClr val="tx1"/>
              </a:solidFill>
              <a:round/>
              <a:headEnd/>
              <a:tailEnd/>
            </a:ln>
          </p:spPr>
          <p:txBody>
            <a:bodyPr wrap="none" anchor="ctr">
              <a:spAutoFit/>
            </a:bodyPr>
            <a:lstStyle/>
            <a:p>
              <a:endParaRPr lang="ru-RU">
                <a:latin typeface="Calibri" pitchFamily="34" charset="0"/>
              </a:endParaRPr>
            </a:p>
          </p:txBody>
        </p:sp>
        <p:sp>
          <p:nvSpPr>
            <p:cNvPr id="16439" name="Oval 27"/>
            <p:cNvSpPr>
              <a:spLocks noChangeArrowheads="1"/>
            </p:cNvSpPr>
            <p:nvPr/>
          </p:nvSpPr>
          <p:spPr bwMode="auto">
            <a:xfrm>
              <a:off x="1017" y="1870"/>
              <a:ext cx="61" cy="61"/>
            </a:xfrm>
            <a:prstGeom prst="ellipse">
              <a:avLst/>
            </a:prstGeom>
            <a:solidFill>
              <a:srgbClr val="0000FF"/>
            </a:solidFill>
            <a:ln w="28575" algn="ctr">
              <a:solidFill>
                <a:schemeClr val="tx1"/>
              </a:solidFill>
              <a:round/>
              <a:headEnd/>
              <a:tailEnd/>
            </a:ln>
          </p:spPr>
          <p:txBody>
            <a:bodyPr wrap="none" anchor="ctr">
              <a:spAutoFit/>
            </a:bodyPr>
            <a:lstStyle/>
            <a:p>
              <a:endParaRPr lang="ru-RU">
                <a:latin typeface="Calibri" pitchFamily="34" charset="0"/>
              </a:endParaRPr>
            </a:p>
          </p:txBody>
        </p:sp>
        <p:sp>
          <p:nvSpPr>
            <p:cNvPr id="16440" name="Line 28"/>
            <p:cNvSpPr>
              <a:spLocks noChangeShapeType="1"/>
            </p:cNvSpPr>
            <p:nvPr/>
          </p:nvSpPr>
          <p:spPr bwMode="auto">
            <a:xfrm>
              <a:off x="1512" y="1830"/>
              <a:ext cx="186" cy="143"/>
            </a:xfrm>
            <a:prstGeom prst="line">
              <a:avLst/>
            </a:prstGeom>
            <a:noFill/>
            <a:ln w="38100">
              <a:solidFill>
                <a:schemeClr val="tx1"/>
              </a:solidFill>
              <a:round/>
              <a:headEnd/>
              <a:tailEnd/>
            </a:ln>
          </p:spPr>
          <p:txBody>
            <a:bodyPr>
              <a:spAutoFit/>
            </a:bodyPr>
            <a:lstStyle/>
            <a:p>
              <a:endParaRPr lang="ru-RU"/>
            </a:p>
          </p:txBody>
        </p:sp>
        <p:grpSp>
          <p:nvGrpSpPr>
            <p:cNvPr id="16441" name="Group 29"/>
            <p:cNvGrpSpPr>
              <a:grpSpLocks/>
            </p:cNvGrpSpPr>
            <p:nvPr/>
          </p:nvGrpSpPr>
          <p:grpSpPr bwMode="auto">
            <a:xfrm>
              <a:off x="1327" y="2023"/>
              <a:ext cx="182" cy="193"/>
              <a:chOff x="570" y="1867"/>
              <a:chExt cx="337" cy="301"/>
            </a:xfrm>
          </p:grpSpPr>
          <p:sp>
            <p:nvSpPr>
              <p:cNvPr id="16455" name="Line 30"/>
              <p:cNvSpPr>
                <a:spLocks noChangeShapeType="1"/>
              </p:cNvSpPr>
              <p:nvPr/>
            </p:nvSpPr>
            <p:spPr bwMode="auto">
              <a:xfrm>
                <a:off x="570" y="2166"/>
                <a:ext cx="330" cy="2"/>
              </a:xfrm>
              <a:prstGeom prst="line">
                <a:avLst/>
              </a:prstGeom>
              <a:noFill/>
              <a:ln w="28575">
                <a:solidFill>
                  <a:srgbClr val="0000FF"/>
                </a:solidFill>
                <a:round/>
                <a:headEnd/>
                <a:tailEnd/>
              </a:ln>
            </p:spPr>
            <p:txBody>
              <a:bodyPr>
                <a:spAutoFit/>
              </a:bodyPr>
              <a:lstStyle/>
              <a:p>
                <a:endParaRPr lang="ru-RU"/>
              </a:p>
            </p:txBody>
          </p:sp>
          <p:sp>
            <p:nvSpPr>
              <p:cNvPr id="16456" name="Line 31"/>
              <p:cNvSpPr>
                <a:spLocks noChangeShapeType="1"/>
              </p:cNvSpPr>
              <p:nvPr/>
            </p:nvSpPr>
            <p:spPr bwMode="auto">
              <a:xfrm>
                <a:off x="573" y="1867"/>
                <a:ext cx="334" cy="2"/>
              </a:xfrm>
              <a:prstGeom prst="line">
                <a:avLst/>
              </a:prstGeom>
              <a:noFill/>
              <a:ln w="28575">
                <a:solidFill>
                  <a:srgbClr val="0000FF"/>
                </a:solidFill>
                <a:round/>
                <a:headEnd/>
                <a:tailEnd/>
              </a:ln>
            </p:spPr>
            <p:txBody>
              <a:bodyPr>
                <a:spAutoFit/>
              </a:bodyPr>
              <a:lstStyle/>
              <a:p>
                <a:endParaRPr lang="ru-RU"/>
              </a:p>
            </p:txBody>
          </p:sp>
        </p:grpSp>
        <p:sp>
          <p:nvSpPr>
            <p:cNvPr id="16442" name="Oval 34"/>
            <p:cNvSpPr>
              <a:spLocks noChangeArrowheads="1"/>
            </p:cNvSpPr>
            <p:nvPr/>
          </p:nvSpPr>
          <p:spPr bwMode="auto">
            <a:xfrm>
              <a:off x="1383" y="2152"/>
              <a:ext cx="62" cy="61"/>
            </a:xfrm>
            <a:prstGeom prst="ellipse">
              <a:avLst/>
            </a:prstGeom>
            <a:solidFill>
              <a:srgbClr val="0000FF"/>
            </a:solidFill>
            <a:ln w="28575" algn="ctr">
              <a:solidFill>
                <a:schemeClr val="tx1"/>
              </a:solidFill>
              <a:round/>
              <a:headEnd/>
              <a:tailEnd/>
            </a:ln>
          </p:spPr>
          <p:txBody>
            <a:bodyPr wrap="none" anchor="ctr">
              <a:spAutoFit/>
            </a:bodyPr>
            <a:lstStyle/>
            <a:p>
              <a:endParaRPr lang="ru-RU">
                <a:latin typeface="Calibri" pitchFamily="34" charset="0"/>
              </a:endParaRPr>
            </a:p>
          </p:txBody>
        </p:sp>
        <p:sp>
          <p:nvSpPr>
            <p:cNvPr id="16443" name="Line 51"/>
            <p:cNvSpPr>
              <a:spLocks noChangeShapeType="1"/>
            </p:cNvSpPr>
            <p:nvPr/>
          </p:nvSpPr>
          <p:spPr bwMode="auto">
            <a:xfrm>
              <a:off x="665" y="1611"/>
              <a:ext cx="393" cy="128"/>
            </a:xfrm>
            <a:prstGeom prst="line">
              <a:avLst/>
            </a:prstGeom>
            <a:noFill/>
            <a:ln w="28575">
              <a:solidFill>
                <a:srgbClr val="0000FF"/>
              </a:solidFill>
              <a:round/>
              <a:headEnd/>
              <a:tailEnd type="triangle" w="med" len="med"/>
            </a:ln>
          </p:spPr>
          <p:txBody>
            <a:bodyPr>
              <a:spAutoFit/>
            </a:bodyPr>
            <a:lstStyle/>
            <a:p>
              <a:endParaRPr lang="ru-RU"/>
            </a:p>
          </p:txBody>
        </p:sp>
        <p:sp>
          <p:nvSpPr>
            <p:cNvPr id="16444" name="Line 52"/>
            <p:cNvSpPr>
              <a:spLocks noChangeShapeType="1"/>
            </p:cNvSpPr>
            <p:nvPr/>
          </p:nvSpPr>
          <p:spPr bwMode="auto">
            <a:xfrm flipV="1">
              <a:off x="859" y="1305"/>
              <a:ext cx="191" cy="352"/>
            </a:xfrm>
            <a:prstGeom prst="line">
              <a:avLst/>
            </a:prstGeom>
            <a:noFill/>
            <a:ln w="28575">
              <a:solidFill>
                <a:srgbClr val="FF0000"/>
              </a:solidFill>
              <a:prstDash val="dash"/>
              <a:round/>
              <a:headEnd/>
              <a:tailEnd type="triangle" w="med" len="med"/>
            </a:ln>
          </p:spPr>
          <p:txBody>
            <a:bodyPr>
              <a:spAutoFit/>
            </a:bodyPr>
            <a:lstStyle/>
            <a:p>
              <a:endParaRPr lang="ru-RU"/>
            </a:p>
          </p:txBody>
        </p:sp>
        <p:sp>
          <p:nvSpPr>
            <p:cNvPr id="16445" name="Line 54"/>
            <p:cNvSpPr>
              <a:spLocks noChangeShapeType="1"/>
            </p:cNvSpPr>
            <p:nvPr/>
          </p:nvSpPr>
          <p:spPr bwMode="auto">
            <a:xfrm>
              <a:off x="1046" y="1883"/>
              <a:ext cx="393" cy="127"/>
            </a:xfrm>
            <a:prstGeom prst="line">
              <a:avLst/>
            </a:prstGeom>
            <a:noFill/>
            <a:ln w="28575">
              <a:solidFill>
                <a:srgbClr val="0000FF"/>
              </a:solidFill>
              <a:round/>
              <a:headEnd/>
              <a:tailEnd type="triangle" w="med" len="med"/>
            </a:ln>
          </p:spPr>
          <p:txBody>
            <a:bodyPr>
              <a:spAutoFit/>
            </a:bodyPr>
            <a:lstStyle/>
            <a:p>
              <a:endParaRPr lang="ru-RU"/>
            </a:p>
          </p:txBody>
        </p:sp>
        <p:sp>
          <p:nvSpPr>
            <p:cNvPr id="16446" name="Line 55"/>
            <p:cNvSpPr>
              <a:spLocks noChangeShapeType="1"/>
            </p:cNvSpPr>
            <p:nvPr/>
          </p:nvSpPr>
          <p:spPr bwMode="auto">
            <a:xfrm flipV="1">
              <a:off x="1210" y="1566"/>
              <a:ext cx="190" cy="353"/>
            </a:xfrm>
            <a:prstGeom prst="line">
              <a:avLst/>
            </a:prstGeom>
            <a:noFill/>
            <a:ln w="28575">
              <a:solidFill>
                <a:srgbClr val="FF0000"/>
              </a:solidFill>
              <a:prstDash val="dash"/>
              <a:round/>
              <a:headEnd/>
              <a:tailEnd type="triangle" w="med" len="med"/>
            </a:ln>
          </p:spPr>
          <p:txBody>
            <a:bodyPr>
              <a:spAutoFit/>
            </a:bodyPr>
            <a:lstStyle/>
            <a:p>
              <a:endParaRPr lang="ru-RU"/>
            </a:p>
          </p:txBody>
        </p:sp>
        <p:sp>
          <p:nvSpPr>
            <p:cNvPr id="16447" name="Line 56"/>
            <p:cNvSpPr>
              <a:spLocks noChangeShapeType="1"/>
            </p:cNvSpPr>
            <p:nvPr/>
          </p:nvSpPr>
          <p:spPr bwMode="auto">
            <a:xfrm>
              <a:off x="1051" y="1748"/>
              <a:ext cx="1" cy="115"/>
            </a:xfrm>
            <a:prstGeom prst="line">
              <a:avLst/>
            </a:prstGeom>
            <a:noFill/>
            <a:ln w="28575">
              <a:solidFill>
                <a:srgbClr val="008000"/>
              </a:solidFill>
              <a:round/>
              <a:headEnd/>
              <a:tailEnd type="triangle" w="med" len="med"/>
            </a:ln>
          </p:spPr>
          <p:txBody>
            <a:bodyPr>
              <a:spAutoFit/>
            </a:bodyPr>
            <a:lstStyle/>
            <a:p>
              <a:endParaRPr lang="ru-RU"/>
            </a:p>
          </p:txBody>
        </p:sp>
        <p:sp>
          <p:nvSpPr>
            <p:cNvPr id="16448" name="Line 57"/>
            <p:cNvSpPr>
              <a:spLocks noChangeShapeType="1"/>
            </p:cNvSpPr>
            <p:nvPr/>
          </p:nvSpPr>
          <p:spPr bwMode="auto">
            <a:xfrm>
              <a:off x="1417" y="2031"/>
              <a:ext cx="1" cy="115"/>
            </a:xfrm>
            <a:prstGeom prst="line">
              <a:avLst/>
            </a:prstGeom>
            <a:noFill/>
            <a:ln w="28575">
              <a:solidFill>
                <a:srgbClr val="008000"/>
              </a:solidFill>
              <a:round/>
              <a:headEnd/>
              <a:tailEnd type="triangle" w="med" len="med"/>
            </a:ln>
          </p:spPr>
          <p:txBody>
            <a:bodyPr>
              <a:spAutoFit/>
            </a:bodyPr>
            <a:lstStyle/>
            <a:p>
              <a:endParaRPr lang="ru-RU"/>
            </a:p>
          </p:txBody>
        </p:sp>
        <p:sp>
          <p:nvSpPr>
            <p:cNvPr id="16449" name="Rectangle 60"/>
            <p:cNvSpPr>
              <a:spLocks noChangeArrowheads="1"/>
            </p:cNvSpPr>
            <p:nvPr/>
          </p:nvSpPr>
          <p:spPr bwMode="auto">
            <a:xfrm>
              <a:off x="1032" y="1992"/>
              <a:ext cx="576" cy="576"/>
            </a:xfrm>
            <a:prstGeom prst="rect">
              <a:avLst/>
            </a:prstGeom>
            <a:noFill/>
            <a:ln w="9525" algn="ctr">
              <a:noFill/>
              <a:miter lim="800000"/>
              <a:headEnd/>
              <a:tailEnd/>
            </a:ln>
          </p:spPr>
          <p:txBody>
            <a:bodyPr wrap="none" anchor="ctr">
              <a:spAutoFit/>
            </a:bodyPr>
            <a:lstStyle/>
            <a:p>
              <a:endParaRPr lang="ru-RU">
                <a:latin typeface="Calibri" pitchFamily="34" charset="0"/>
              </a:endParaRPr>
            </a:p>
          </p:txBody>
        </p:sp>
        <p:sp>
          <p:nvSpPr>
            <p:cNvPr id="16450" name="Line 110"/>
            <p:cNvSpPr>
              <a:spLocks noChangeShapeType="1"/>
            </p:cNvSpPr>
            <p:nvPr/>
          </p:nvSpPr>
          <p:spPr bwMode="auto">
            <a:xfrm>
              <a:off x="282" y="1308"/>
              <a:ext cx="393" cy="128"/>
            </a:xfrm>
            <a:prstGeom prst="line">
              <a:avLst/>
            </a:prstGeom>
            <a:noFill/>
            <a:ln w="28575">
              <a:solidFill>
                <a:srgbClr val="0000FF"/>
              </a:solidFill>
              <a:round/>
              <a:headEnd/>
              <a:tailEnd type="triangle" w="med" len="med"/>
            </a:ln>
          </p:spPr>
          <p:txBody>
            <a:bodyPr>
              <a:spAutoFit/>
            </a:bodyPr>
            <a:lstStyle/>
            <a:p>
              <a:endParaRPr lang="ru-RU"/>
            </a:p>
          </p:txBody>
        </p:sp>
        <p:sp>
          <p:nvSpPr>
            <p:cNvPr id="16451" name="Line 111"/>
            <p:cNvSpPr>
              <a:spLocks noChangeShapeType="1"/>
            </p:cNvSpPr>
            <p:nvPr/>
          </p:nvSpPr>
          <p:spPr bwMode="auto">
            <a:xfrm>
              <a:off x="1426" y="2164"/>
              <a:ext cx="393" cy="128"/>
            </a:xfrm>
            <a:prstGeom prst="line">
              <a:avLst/>
            </a:prstGeom>
            <a:noFill/>
            <a:ln w="28575">
              <a:solidFill>
                <a:srgbClr val="0000FF"/>
              </a:solidFill>
              <a:round/>
              <a:headEnd/>
              <a:tailEnd type="triangle" w="med" len="med"/>
            </a:ln>
          </p:spPr>
          <p:txBody>
            <a:bodyPr>
              <a:spAutoFit/>
            </a:bodyPr>
            <a:lstStyle/>
            <a:p>
              <a:endParaRPr lang="ru-RU"/>
            </a:p>
          </p:txBody>
        </p:sp>
        <p:sp>
          <p:nvSpPr>
            <p:cNvPr id="16452" name="Line 112"/>
            <p:cNvSpPr>
              <a:spLocks noChangeShapeType="1"/>
            </p:cNvSpPr>
            <p:nvPr/>
          </p:nvSpPr>
          <p:spPr bwMode="auto">
            <a:xfrm flipV="1">
              <a:off x="516" y="1042"/>
              <a:ext cx="191" cy="352"/>
            </a:xfrm>
            <a:prstGeom prst="line">
              <a:avLst/>
            </a:prstGeom>
            <a:noFill/>
            <a:ln w="28575">
              <a:solidFill>
                <a:srgbClr val="FF0000"/>
              </a:solidFill>
              <a:prstDash val="dash"/>
              <a:round/>
              <a:headEnd/>
              <a:tailEnd type="triangle" w="med" len="med"/>
            </a:ln>
          </p:spPr>
          <p:txBody>
            <a:bodyPr>
              <a:spAutoFit/>
            </a:bodyPr>
            <a:lstStyle/>
            <a:p>
              <a:endParaRPr lang="ru-RU"/>
            </a:p>
          </p:txBody>
        </p:sp>
        <p:sp>
          <p:nvSpPr>
            <p:cNvPr id="16453" name="Line 113"/>
            <p:cNvSpPr>
              <a:spLocks noChangeShapeType="1"/>
            </p:cNvSpPr>
            <p:nvPr/>
          </p:nvSpPr>
          <p:spPr bwMode="auto">
            <a:xfrm flipV="1">
              <a:off x="1588" y="1834"/>
              <a:ext cx="191" cy="352"/>
            </a:xfrm>
            <a:prstGeom prst="line">
              <a:avLst/>
            </a:prstGeom>
            <a:noFill/>
            <a:ln w="28575">
              <a:solidFill>
                <a:srgbClr val="FF0000"/>
              </a:solidFill>
              <a:prstDash val="dash"/>
              <a:round/>
              <a:headEnd/>
              <a:tailEnd type="triangle" w="med" len="med"/>
            </a:ln>
          </p:spPr>
          <p:txBody>
            <a:bodyPr>
              <a:spAutoFit/>
            </a:bodyPr>
            <a:lstStyle/>
            <a:p>
              <a:endParaRPr lang="ru-RU"/>
            </a:p>
          </p:txBody>
        </p:sp>
        <p:sp>
          <p:nvSpPr>
            <p:cNvPr id="16454" name="Text Box 114"/>
            <p:cNvSpPr txBox="1">
              <a:spLocks noChangeArrowheads="1"/>
            </p:cNvSpPr>
            <p:nvPr/>
          </p:nvSpPr>
          <p:spPr bwMode="auto">
            <a:xfrm>
              <a:off x="1072" y="1232"/>
              <a:ext cx="593" cy="233"/>
            </a:xfrm>
            <a:prstGeom prst="rect">
              <a:avLst/>
            </a:prstGeom>
            <a:noFill/>
            <a:ln w="9525" algn="ctr">
              <a:noFill/>
              <a:miter lim="800000"/>
              <a:headEnd/>
              <a:tailEnd/>
            </a:ln>
          </p:spPr>
          <p:txBody>
            <a:bodyPr>
              <a:spAutoFit/>
            </a:bodyPr>
            <a:lstStyle/>
            <a:p>
              <a:pPr>
                <a:spcBef>
                  <a:spcPct val="50000"/>
                </a:spcBef>
              </a:pPr>
              <a:r>
                <a:rPr lang="en-US" b="1">
                  <a:latin typeface="Calibri" pitchFamily="34" charset="0"/>
                </a:rPr>
                <a:t>Photon</a:t>
              </a:r>
              <a:endParaRPr lang="ru-RU" b="1">
                <a:latin typeface="Calibri" pitchFamily="34" charset="0"/>
              </a:endParaRPr>
            </a:p>
          </p:txBody>
        </p:sp>
      </p:grpSp>
      <p:grpSp>
        <p:nvGrpSpPr>
          <p:cNvPr id="16388" name="Group 121"/>
          <p:cNvGrpSpPr>
            <a:grpSpLocks/>
          </p:cNvGrpSpPr>
          <p:nvPr/>
        </p:nvGrpSpPr>
        <p:grpSpPr bwMode="auto">
          <a:xfrm>
            <a:off x="527050" y="3749675"/>
            <a:ext cx="2090738" cy="2270125"/>
            <a:chOff x="332" y="2362"/>
            <a:chExt cx="1317" cy="1430"/>
          </a:xfrm>
        </p:grpSpPr>
        <p:grpSp>
          <p:nvGrpSpPr>
            <p:cNvPr id="16389" name="Group 61"/>
            <p:cNvGrpSpPr>
              <a:grpSpLocks/>
            </p:cNvGrpSpPr>
            <p:nvPr/>
          </p:nvGrpSpPr>
          <p:grpSpPr bwMode="auto">
            <a:xfrm>
              <a:off x="375" y="2362"/>
              <a:ext cx="1210" cy="1430"/>
              <a:chOff x="3429" y="1465"/>
              <a:chExt cx="1682" cy="1886"/>
            </a:xfrm>
          </p:grpSpPr>
          <p:grpSp>
            <p:nvGrpSpPr>
              <p:cNvPr id="16405" name="Group 62"/>
              <p:cNvGrpSpPr>
                <a:grpSpLocks/>
              </p:cNvGrpSpPr>
              <p:nvPr/>
            </p:nvGrpSpPr>
            <p:grpSpPr bwMode="auto">
              <a:xfrm>
                <a:off x="3429" y="1465"/>
                <a:ext cx="1682" cy="1886"/>
                <a:chOff x="3845" y="1369"/>
                <a:chExt cx="1682" cy="1886"/>
              </a:xfrm>
            </p:grpSpPr>
            <p:sp>
              <p:nvSpPr>
                <p:cNvPr id="16412" name="Line 63"/>
                <p:cNvSpPr>
                  <a:spLocks noChangeShapeType="1"/>
                </p:cNvSpPr>
                <p:nvPr/>
              </p:nvSpPr>
              <p:spPr bwMode="auto">
                <a:xfrm>
                  <a:off x="3845" y="1369"/>
                  <a:ext cx="344" cy="224"/>
                </a:xfrm>
                <a:prstGeom prst="line">
                  <a:avLst/>
                </a:prstGeom>
                <a:noFill/>
                <a:ln w="38100">
                  <a:solidFill>
                    <a:schemeClr val="tx1"/>
                  </a:solidFill>
                  <a:round/>
                  <a:headEnd/>
                  <a:tailEnd/>
                </a:ln>
              </p:spPr>
              <p:txBody>
                <a:bodyPr>
                  <a:spAutoFit/>
                </a:bodyPr>
                <a:lstStyle/>
                <a:p>
                  <a:endParaRPr lang="ru-RU"/>
                </a:p>
              </p:txBody>
            </p:sp>
            <p:grpSp>
              <p:nvGrpSpPr>
                <p:cNvPr id="16413" name="Group 64"/>
                <p:cNvGrpSpPr>
                  <a:grpSpLocks/>
                </p:cNvGrpSpPr>
                <p:nvPr/>
              </p:nvGrpSpPr>
              <p:grpSpPr bwMode="auto">
                <a:xfrm>
                  <a:off x="4162" y="1593"/>
                  <a:ext cx="692" cy="1221"/>
                  <a:chOff x="4162" y="1593"/>
                  <a:chExt cx="692" cy="1221"/>
                </a:xfrm>
              </p:grpSpPr>
              <p:sp>
                <p:nvSpPr>
                  <p:cNvPr id="16419" name="Line 65"/>
                  <p:cNvSpPr>
                    <a:spLocks noChangeShapeType="1"/>
                  </p:cNvSpPr>
                  <p:nvPr/>
                </p:nvSpPr>
                <p:spPr bwMode="auto">
                  <a:xfrm>
                    <a:off x="4169" y="1593"/>
                    <a:ext cx="0" cy="1008"/>
                  </a:xfrm>
                  <a:prstGeom prst="line">
                    <a:avLst/>
                  </a:prstGeom>
                  <a:noFill/>
                  <a:ln w="38100">
                    <a:solidFill>
                      <a:schemeClr val="tx1"/>
                    </a:solidFill>
                    <a:round/>
                    <a:headEnd/>
                    <a:tailEnd/>
                  </a:ln>
                </p:spPr>
                <p:txBody>
                  <a:bodyPr>
                    <a:spAutoFit/>
                  </a:bodyPr>
                  <a:lstStyle/>
                  <a:p>
                    <a:endParaRPr lang="ru-RU"/>
                  </a:p>
                </p:txBody>
              </p:sp>
              <p:sp>
                <p:nvSpPr>
                  <p:cNvPr id="16420" name="Line 66"/>
                  <p:cNvSpPr>
                    <a:spLocks noChangeShapeType="1"/>
                  </p:cNvSpPr>
                  <p:nvPr/>
                </p:nvSpPr>
                <p:spPr bwMode="auto">
                  <a:xfrm>
                    <a:off x="4162" y="2590"/>
                    <a:ext cx="344" cy="224"/>
                  </a:xfrm>
                  <a:prstGeom prst="line">
                    <a:avLst/>
                  </a:prstGeom>
                  <a:noFill/>
                  <a:ln w="38100">
                    <a:solidFill>
                      <a:schemeClr val="tx1"/>
                    </a:solidFill>
                    <a:round/>
                    <a:headEnd/>
                    <a:tailEnd/>
                  </a:ln>
                </p:spPr>
                <p:txBody>
                  <a:bodyPr>
                    <a:spAutoFit/>
                  </a:bodyPr>
                  <a:lstStyle/>
                  <a:p>
                    <a:endParaRPr lang="ru-RU"/>
                  </a:p>
                </p:txBody>
              </p:sp>
              <p:sp>
                <p:nvSpPr>
                  <p:cNvPr id="16421" name="Line 67"/>
                  <p:cNvSpPr>
                    <a:spLocks noChangeShapeType="1"/>
                  </p:cNvSpPr>
                  <p:nvPr/>
                </p:nvSpPr>
                <p:spPr bwMode="auto">
                  <a:xfrm>
                    <a:off x="4510" y="1798"/>
                    <a:ext cx="344" cy="224"/>
                  </a:xfrm>
                  <a:prstGeom prst="line">
                    <a:avLst/>
                  </a:prstGeom>
                  <a:noFill/>
                  <a:ln w="38100">
                    <a:solidFill>
                      <a:schemeClr val="tx1"/>
                    </a:solidFill>
                    <a:round/>
                    <a:headEnd/>
                    <a:tailEnd/>
                  </a:ln>
                </p:spPr>
                <p:txBody>
                  <a:bodyPr>
                    <a:spAutoFit/>
                  </a:bodyPr>
                  <a:lstStyle/>
                  <a:p>
                    <a:endParaRPr lang="ru-RU"/>
                  </a:p>
                </p:txBody>
              </p:sp>
              <p:sp>
                <p:nvSpPr>
                  <p:cNvPr id="16422" name="Line 68"/>
                  <p:cNvSpPr>
                    <a:spLocks noChangeShapeType="1"/>
                  </p:cNvSpPr>
                  <p:nvPr/>
                </p:nvSpPr>
                <p:spPr bwMode="auto">
                  <a:xfrm>
                    <a:off x="4498" y="1802"/>
                    <a:ext cx="0" cy="1008"/>
                  </a:xfrm>
                  <a:prstGeom prst="line">
                    <a:avLst/>
                  </a:prstGeom>
                  <a:noFill/>
                  <a:ln w="38100">
                    <a:solidFill>
                      <a:schemeClr val="tx1"/>
                    </a:solidFill>
                    <a:round/>
                    <a:headEnd/>
                    <a:tailEnd/>
                  </a:ln>
                </p:spPr>
                <p:txBody>
                  <a:bodyPr>
                    <a:spAutoFit/>
                  </a:bodyPr>
                  <a:lstStyle/>
                  <a:p>
                    <a:endParaRPr lang="ru-RU"/>
                  </a:p>
                </p:txBody>
              </p:sp>
            </p:grpSp>
            <p:grpSp>
              <p:nvGrpSpPr>
                <p:cNvPr id="16414" name="Group 69"/>
                <p:cNvGrpSpPr>
                  <a:grpSpLocks/>
                </p:cNvGrpSpPr>
                <p:nvPr/>
              </p:nvGrpSpPr>
              <p:grpSpPr bwMode="auto">
                <a:xfrm>
                  <a:off x="4835" y="2034"/>
                  <a:ext cx="692" cy="1221"/>
                  <a:chOff x="4162" y="1593"/>
                  <a:chExt cx="692" cy="1221"/>
                </a:xfrm>
              </p:grpSpPr>
              <p:sp>
                <p:nvSpPr>
                  <p:cNvPr id="16415" name="Line 70"/>
                  <p:cNvSpPr>
                    <a:spLocks noChangeShapeType="1"/>
                  </p:cNvSpPr>
                  <p:nvPr/>
                </p:nvSpPr>
                <p:spPr bwMode="auto">
                  <a:xfrm>
                    <a:off x="4169" y="1593"/>
                    <a:ext cx="0" cy="1008"/>
                  </a:xfrm>
                  <a:prstGeom prst="line">
                    <a:avLst/>
                  </a:prstGeom>
                  <a:noFill/>
                  <a:ln w="38100">
                    <a:solidFill>
                      <a:schemeClr val="tx1"/>
                    </a:solidFill>
                    <a:round/>
                    <a:headEnd/>
                    <a:tailEnd/>
                  </a:ln>
                </p:spPr>
                <p:txBody>
                  <a:bodyPr>
                    <a:spAutoFit/>
                  </a:bodyPr>
                  <a:lstStyle/>
                  <a:p>
                    <a:endParaRPr lang="ru-RU"/>
                  </a:p>
                </p:txBody>
              </p:sp>
              <p:sp>
                <p:nvSpPr>
                  <p:cNvPr id="16416" name="Line 71"/>
                  <p:cNvSpPr>
                    <a:spLocks noChangeShapeType="1"/>
                  </p:cNvSpPr>
                  <p:nvPr/>
                </p:nvSpPr>
                <p:spPr bwMode="auto">
                  <a:xfrm>
                    <a:off x="4162" y="2590"/>
                    <a:ext cx="344" cy="224"/>
                  </a:xfrm>
                  <a:prstGeom prst="line">
                    <a:avLst/>
                  </a:prstGeom>
                  <a:noFill/>
                  <a:ln w="38100">
                    <a:solidFill>
                      <a:schemeClr val="tx1"/>
                    </a:solidFill>
                    <a:round/>
                    <a:headEnd/>
                    <a:tailEnd/>
                  </a:ln>
                </p:spPr>
                <p:txBody>
                  <a:bodyPr>
                    <a:spAutoFit/>
                  </a:bodyPr>
                  <a:lstStyle/>
                  <a:p>
                    <a:endParaRPr lang="ru-RU"/>
                  </a:p>
                </p:txBody>
              </p:sp>
              <p:sp>
                <p:nvSpPr>
                  <p:cNvPr id="16417" name="Line 72"/>
                  <p:cNvSpPr>
                    <a:spLocks noChangeShapeType="1"/>
                  </p:cNvSpPr>
                  <p:nvPr/>
                </p:nvSpPr>
                <p:spPr bwMode="auto">
                  <a:xfrm>
                    <a:off x="4510" y="1798"/>
                    <a:ext cx="344" cy="224"/>
                  </a:xfrm>
                  <a:prstGeom prst="line">
                    <a:avLst/>
                  </a:prstGeom>
                  <a:noFill/>
                  <a:ln w="38100">
                    <a:solidFill>
                      <a:schemeClr val="tx1"/>
                    </a:solidFill>
                    <a:round/>
                    <a:headEnd/>
                    <a:tailEnd/>
                  </a:ln>
                </p:spPr>
                <p:txBody>
                  <a:bodyPr>
                    <a:spAutoFit/>
                  </a:bodyPr>
                  <a:lstStyle/>
                  <a:p>
                    <a:endParaRPr lang="ru-RU"/>
                  </a:p>
                </p:txBody>
              </p:sp>
              <p:sp>
                <p:nvSpPr>
                  <p:cNvPr id="16418" name="Line 73"/>
                  <p:cNvSpPr>
                    <a:spLocks noChangeShapeType="1"/>
                  </p:cNvSpPr>
                  <p:nvPr/>
                </p:nvSpPr>
                <p:spPr bwMode="auto">
                  <a:xfrm>
                    <a:off x="4498" y="1802"/>
                    <a:ext cx="0" cy="1008"/>
                  </a:xfrm>
                  <a:prstGeom prst="line">
                    <a:avLst/>
                  </a:prstGeom>
                  <a:noFill/>
                  <a:ln w="38100">
                    <a:solidFill>
                      <a:schemeClr val="tx1"/>
                    </a:solidFill>
                    <a:round/>
                    <a:headEnd/>
                    <a:tailEnd/>
                  </a:ln>
                </p:spPr>
                <p:txBody>
                  <a:bodyPr>
                    <a:spAutoFit/>
                  </a:bodyPr>
                  <a:lstStyle/>
                  <a:p>
                    <a:endParaRPr lang="ru-RU"/>
                  </a:p>
                </p:txBody>
              </p:sp>
            </p:grpSp>
          </p:grpSp>
          <p:sp>
            <p:nvSpPr>
              <p:cNvPr id="16406" name="Line 74"/>
              <p:cNvSpPr>
                <a:spLocks noChangeShapeType="1"/>
              </p:cNvSpPr>
              <p:nvPr/>
            </p:nvSpPr>
            <p:spPr bwMode="auto">
              <a:xfrm>
                <a:off x="3755" y="2287"/>
                <a:ext cx="330" cy="2"/>
              </a:xfrm>
              <a:prstGeom prst="line">
                <a:avLst/>
              </a:prstGeom>
              <a:noFill/>
              <a:ln w="28575">
                <a:solidFill>
                  <a:srgbClr val="0000FF"/>
                </a:solidFill>
                <a:round/>
                <a:headEnd/>
                <a:tailEnd/>
              </a:ln>
            </p:spPr>
            <p:txBody>
              <a:bodyPr>
                <a:spAutoFit/>
              </a:bodyPr>
              <a:lstStyle/>
              <a:p>
                <a:endParaRPr lang="ru-RU"/>
              </a:p>
            </p:txBody>
          </p:sp>
          <p:sp>
            <p:nvSpPr>
              <p:cNvPr id="16407" name="Line 75"/>
              <p:cNvSpPr>
                <a:spLocks noChangeShapeType="1"/>
              </p:cNvSpPr>
              <p:nvPr/>
            </p:nvSpPr>
            <p:spPr bwMode="auto">
              <a:xfrm>
                <a:off x="3750" y="2044"/>
                <a:ext cx="334" cy="2"/>
              </a:xfrm>
              <a:prstGeom prst="line">
                <a:avLst/>
              </a:prstGeom>
              <a:noFill/>
              <a:ln w="28575">
                <a:solidFill>
                  <a:srgbClr val="0000FF"/>
                </a:solidFill>
                <a:round/>
                <a:headEnd/>
                <a:tailEnd/>
              </a:ln>
            </p:spPr>
            <p:txBody>
              <a:bodyPr>
                <a:spAutoFit/>
              </a:bodyPr>
              <a:lstStyle/>
              <a:p>
                <a:endParaRPr lang="ru-RU"/>
              </a:p>
            </p:txBody>
          </p:sp>
          <p:sp>
            <p:nvSpPr>
              <p:cNvPr id="16408" name="Line 76"/>
              <p:cNvSpPr>
                <a:spLocks noChangeShapeType="1"/>
              </p:cNvSpPr>
              <p:nvPr/>
            </p:nvSpPr>
            <p:spPr bwMode="auto">
              <a:xfrm>
                <a:off x="3740" y="2488"/>
                <a:ext cx="330" cy="2"/>
              </a:xfrm>
              <a:prstGeom prst="line">
                <a:avLst/>
              </a:prstGeom>
              <a:noFill/>
              <a:ln w="28575">
                <a:solidFill>
                  <a:srgbClr val="0000FF"/>
                </a:solidFill>
                <a:round/>
                <a:headEnd/>
                <a:tailEnd/>
              </a:ln>
            </p:spPr>
            <p:txBody>
              <a:bodyPr>
                <a:spAutoFit/>
              </a:bodyPr>
              <a:lstStyle/>
              <a:p>
                <a:endParaRPr lang="ru-RU"/>
              </a:p>
            </p:txBody>
          </p:sp>
          <p:sp>
            <p:nvSpPr>
              <p:cNvPr id="16409" name="Line 77"/>
              <p:cNvSpPr>
                <a:spLocks noChangeShapeType="1"/>
              </p:cNvSpPr>
              <p:nvPr/>
            </p:nvSpPr>
            <p:spPr bwMode="auto">
              <a:xfrm>
                <a:off x="4443" y="2475"/>
                <a:ext cx="330" cy="2"/>
              </a:xfrm>
              <a:prstGeom prst="line">
                <a:avLst/>
              </a:prstGeom>
              <a:noFill/>
              <a:ln w="28575">
                <a:solidFill>
                  <a:srgbClr val="0000FF"/>
                </a:solidFill>
                <a:round/>
                <a:headEnd/>
                <a:tailEnd/>
              </a:ln>
            </p:spPr>
            <p:txBody>
              <a:bodyPr>
                <a:spAutoFit/>
              </a:bodyPr>
              <a:lstStyle/>
              <a:p>
                <a:endParaRPr lang="ru-RU"/>
              </a:p>
            </p:txBody>
          </p:sp>
          <p:sp>
            <p:nvSpPr>
              <p:cNvPr id="16410" name="Line 78"/>
              <p:cNvSpPr>
                <a:spLocks noChangeShapeType="1"/>
              </p:cNvSpPr>
              <p:nvPr/>
            </p:nvSpPr>
            <p:spPr bwMode="auto">
              <a:xfrm>
                <a:off x="4443" y="2725"/>
                <a:ext cx="330" cy="2"/>
              </a:xfrm>
              <a:prstGeom prst="line">
                <a:avLst/>
              </a:prstGeom>
              <a:noFill/>
              <a:ln w="28575">
                <a:solidFill>
                  <a:srgbClr val="0000FF"/>
                </a:solidFill>
                <a:round/>
                <a:headEnd/>
                <a:tailEnd/>
              </a:ln>
            </p:spPr>
            <p:txBody>
              <a:bodyPr>
                <a:spAutoFit/>
              </a:bodyPr>
              <a:lstStyle/>
              <a:p>
                <a:endParaRPr lang="ru-RU"/>
              </a:p>
            </p:txBody>
          </p:sp>
          <p:sp>
            <p:nvSpPr>
              <p:cNvPr id="16411" name="Line 79"/>
              <p:cNvSpPr>
                <a:spLocks noChangeShapeType="1"/>
              </p:cNvSpPr>
              <p:nvPr/>
            </p:nvSpPr>
            <p:spPr bwMode="auto">
              <a:xfrm>
                <a:off x="4443" y="2943"/>
                <a:ext cx="330" cy="2"/>
              </a:xfrm>
              <a:prstGeom prst="line">
                <a:avLst/>
              </a:prstGeom>
              <a:noFill/>
              <a:ln w="28575">
                <a:solidFill>
                  <a:srgbClr val="0000FF"/>
                </a:solidFill>
                <a:round/>
                <a:headEnd/>
                <a:tailEnd/>
              </a:ln>
            </p:spPr>
            <p:txBody>
              <a:bodyPr>
                <a:spAutoFit/>
              </a:bodyPr>
              <a:lstStyle/>
              <a:p>
                <a:endParaRPr lang="ru-RU"/>
              </a:p>
            </p:txBody>
          </p:sp>
        </p:grpSp>
        <p:sp>
          <p:nvSpPr>
            <p:cNvPr id="16390" name="Oval 80"/>
            <p:cNvSpPr>
              <a:spLocks noChangeArrowheads="1"/>
            </p:cNvSpPr>
            <p:nvPr/>
          </p:nvSpPr>
          <p:spPr bwMode="auto">
            <a:xfrm>
              <a:off x="683" y="3061"/>
              <a:ext cx="82" cy="73"/>
            </a:xfrm>
            <a:prstGeom prst="ellipse">
              <a:avLst/>
            </a:prstGeom>
            <a:solidFill>
              <a:srgbClr val="0000FF"/>
            </a:solidFill>
            <a:ln w="28575" algn="ctr">
              <a:solidFill>
                <a:schemeClr val="tx1"/>
              </a:solidFill>
              <a:round/>
              <a:headEnd/>
              <a:tailEnd/>
            </a:ln>
          </p:spPr>
          <p:txBody>
            <a:bodyPr wrap="none" anchor="ctr">
              <a:spAutoFit/>
            </a:bodyPr>
            <a:lstStyle/>
            <a:p>
              <a:endParaRPr lang="ru-RU">
                <a:latin typeface="Calibri" pitchFamily="34" charset="0"/>
              </a:endParaRPr>
            </a:p>
          </p:txBody>
        </p:sp>
        <p:sp>
          <p:nvSpPr>
            <p:cNvPr id="16391" name="Oval 81"/>
            <p:cNvSpPr>
              <a:spLocks noChangeArrowheads="1"/>
            </p:cNvSpPr>
            <p:nvPr/>
          </p:nvSpPr>
          <p:spPr bwMode="auto">
            <a:xfrm>
              <a:off x="1154" y="3402"/>
              <a:ext cx="82" cy="72"/>
            </a:xfrm>
            <a:prstGeom prst="ellipse">
              <a:avLst/>
            </a:prstGeom>
            <a:solidFill>
              <a:srgbClr val="0000FF"/>
            </a:solidFill>
            <a:ln w="28575" algn="ctr">
              <a:solidFill>
                <a:schemeClr val="tx1"/>
              </a:solidFill>
              <a:round/>
              <a:headEnd/>
              <a:tailEnd/>
            </a:ln>
          </p:spPr>
          <p:txBody>
            <a:bodyPr wrap="none" anchor="ctr">
              <a:spAutoFit/>
            </a:bodyPr>
            <a:lstStyle/>
            <a:p>
              <a:endParaRPr lang="ru-RU">
                <a:latin typeface="Calibri" pitchFamily="34" charset="0"/>
              </a:endParaRPr>
            </a:p>
          </p:txBody>
        </p:sp>
        <p:sp>
          <p:nvSpPr>
            <p:cNvPr id="16392" name="Text Box 91"/>
            <p:cNvSpPr txBox="1">
              <a:spLocks noChangeArrowheads="1"/>
            </p:cNvSpPr>
            <p:nvPr/>
          </p:nvSpPr>
          <p:spPr bwMode="auto">
            <a:xfrm>
              <a:off x="1378" y="3398"/>
              <a:ext cx="149" cy="212"/>
            </a:xfrm>
            <a:prstGeom prst="rect">
              <a:avLst/>
            </a:prstGeom>
            <a:noFill/>
            <a:ln w="9525" algn="ctr">
              <a:noFill/>
              <a:miter lim="800000"/>
              <a:headEnd/>
              <a:tailEnd/>
            </a:ln>
          </p:spPr>
          <p:txBody>
            <a:bodyPr>
              <a:spAutoFit/>
            </a:bodyPr>
            <a:lstStyle/>
            <a:p>
              <a:pPr>
                <a:spcBef>
                  <a:spcPct val="50000"/>
                </a:spcBef>
              </a:pPr>
              <a:r>
                <a:rPr lang="en-US" sz="1600" b="1">
                  <a:latin typeface="Calibri" pitchFamily="34" charset="0"/>
                </a:rPr>
                <a:t>1</a:t>
              </a:r>
              <a:endParaRPr lang="ru-RU" sz="1600" b="1">
                <a:latin typeface="Calibri" pitchFamily="34" charset="0"/>
              </a:endParaRPr>
            </a:p>
          </p:txBody>
        </p:sp>
        <p:sp>
          <p:nvSpPr>
            <p:cNvPr id="16393" name="Text Box 92"/>
            <p:cNvSpPr txBox="1">
              <a:spLocks noChangeArrowheads="1"/>
            </p:cNvSpPr>
            <p:nvPr/>
          </p:nvSpPr>
          <p:spPr bwMode="auto">
            <a:xfrm>
              <a:off x="1384" y="3254"/>
              <a:ext cx="150" cy="212"/>
            </a:xfrm>
            <a:prstGeom prst="rect">
              <a:avLst/>
            </a:prstGeom>
            <a:noFill/>
            <a:ln w="9525" algn="ctr">
              <a:noFill/>
              <a:miter lim="800000"/>
              <a:headEnd/>
              <a:tailEnd/>
            </a:ln>
          </p:spPr>
          <p:txBody>
            <a:bodyPr>
              <a:spAutoFit/>
            </a:bodyPr>
            <a:lstStyle/>
            <a:p>
              <a:pPr>
                <a:spcBef>
                  <a:spcPct val="50000"/>
                </a:spcBef>
              </a:pPr>
              <a:r>
                <a:rPr lang="en-US" sz="1600" b="1">
                  <a:latin typeface="Calibri" pitchFamily="34" charset="0"/>
                </a:rPr>
                <a:t>2</a:t>
              </a:r>
              <a:endParaRPr lang="ru-RU" sz="1600" b="1">
                <a:latin typeface="Calibri" pitchFamily="34" charset="0"/>
              </a:endParaRPr>
            </a:p>
          </p:txBody>
        </p:sp>
        <p:sp>
          <p:nvSpPr>
            <p:cNvPr id="16394" name="Text Box 93"/>
            <p:cNvSpPr txBox="1">
              <a:spLocks noChangeArrowheads="1"/>
            </p:cNvSpPr>
            <p:nvPr/>
          </p:nvSpPr>
          <p:spPr bwMode="auto">
            <a:xfrm>
              <a:off x="1366" y="3059"/>
              <a:ext cx="150" cy="212"/>
            </a:xfrm>
            <a:prstGeom prst="rect">
              <a:avLst/>
            </a:prstGeom>
            <a:noFill/>
            <a:ln w="9525" algn="ctr">
              <a:noFill/>
              <a:miter lim="800000"/>
              <a:headEnd/>
              <a:tailEnd/>
            </a:ln>
          </p:spPr>
          <p:txBody>
            <a:bodyPr>
              <a:spAutoFit/>
            </a:bodyPr>
            <a:lstStyle/>
            <a:p>
              <a:pPr>
                <a:spcBef>
                  <a:spcPct val="50000"/>
                </a:spcBef>
              </a:pPr>
              <a:r>
                <a:rPr lang="en-US" sz="1600" b="1">
                  <a:latin typeface="Calibri" pitchFamily="34" charset="0"/>
                </a:rPr>
                <a:t>3</a:t>
              </a:r>
              <a:endParaRPr lang="ru-RU" sz="1600" b="1">
                <a:latin typeface="Calibri" pitchFamily="34" charset="0"/>
              </a:endParaRPr>
            </a:p>
          </p:txBody>
        </p:sp>
        <p:sp>
          <p:nvSpPr>
            <p:cNvPr id="16395" name="Line 97"/>
            <p:cNvSpPr>
              <a:spLocks noChangeShapeType="1"/>
            </p:cNvSpPr>
            <p:nvPr/>
          </p:nvSpPr>
          <p:spPr bwMode="auto">
            <a:xfrm flipV="1">
              <a:off x="763" y="3085"/>
              <a:ext cx="421" cy="0"/>
            </a:xfrm>
            <a:prstGeom prst="line">
              <a:avLst/>
            </a:prstGeom>
            <a:noFill/>
            <a:ln w="28575">
              <a:solidFill>
                <a:schemeClr val="tx1"/>
              </a:solidFill>
              <a:round/>
              <a:headEnd/>
              <a:tailEnd type="triangle" w="med" len="med"/>
            </a:ln>
          </p:spPr>
          <p:txBody>
            <a:bodyPr>
              <a:spAutoFit/>
            </a:bodyPr>
            <a:lstStyle/>
            <a:p>
              <a:endParaRPr lang="ru-RU"/>
            </a:p>
          </p:txBody>
        </p:sp>
        <p:sp>
          <p:nvSpPr>
            <p:cNvPr id="16396" name="Line 98"/>
            <p:cNvSpPr>
              <a:spLocks noChangeShapeType="1"/>
            </p:cNvSpPr>
            <p:nvPr/>
          </p:nvSpPr>
          <p:spPr bwMode="auto">
            <a:xfrm>
              <a:off x="1196" y="3092"/>
              <a:ext cx="1" cy="209"/>
            </a:xfrm>
            <a:prstGeom prst="line">
              <a:avLst/>
            </a:prstGeom>
            <a:noFill/>
            <a:ln w="28575">
              <a:solidFill>
                <a:srgbClr val="0000FF"/>
              </a:solidFill>
              <a:round/>
              <a:headEnd/>
              <a:tailEnd type="triangle" w="med" len="med"/>
            </a:ln>
          </p:spPr>
          <p:txBody>
            <a:bodyPr>
              <a:spAutoFit/>
            </a:bodyPr>
            <a:lstStyle/>
            <a:p>
              <a:endParaRPr lang="ru-RU"/>
            </a:p>
          </p:txBody>
        </p:sp>
        <p:sp>
          <p:nvSpPr>
            <p:cNvPr id="16397" name="Line 100"/>
            <p:cNvSpPr>
              <a:spLocks noChangeShapeType="1"/>
            </p:cNvSpPr>
            <p:nvPr/>
          </p:nvSpPr>
          <p:spPr bwMode="auto">
            <a:xfrm flipV="1">
              <a:off x="1225" y="2890"/>
              <a:ext cx="137" cy="267"/>
            </a:xfrm>
            <a:prstGeom prst="line">
              <a:avLst/>
            </a:prstGeom>
            <a:noFill/>
            <a:ln w="28575">
              <a:solidFill>
                <a:srgbClr val="FF0000"/>
              </a:solidFill>
              <a:prstDash val="dash"/>
              <a:round/>
              <a:headEnd/>
              <a:tailEnd type="triangle" w="med" len="med"/>
            </a:ln>
          </p:spPr>
          <p:txBody>
            <a:bodyPr>
              <a:spAutoFit/>
            </a:bodyPr>
            <a:lstStyle/>
            <a:p>
              <a:endParaRPr lang="ru-RU"/>
            </a:p>
          </p:txBody>
        </p:sp>
        <p:sp>
          <p:nvSpPr>
            <p:cNvPr id="16398" name="Line 102"/>
            <p:cNvSpPr>
              <a:spLocks noChangeShapeType="1"/>
            </p:cNvSpPr>
            <p:nvPr/>
          </p:nvSpPr>
          <p:spPr bwMode="auto">
            <a:xfrm flipH="1">
              <a:off x="1191" y="3305"/>
              <a:ext cx="6" cy="100"/>
            </a:xfrm>
            <a:prstGeom prst="line">
              <a:avLst/>
            </a:prstGeom>
            <a:noFill/>
            <a:ln w="28575">
              <a:solidFill>
                <a:srgbClr val="008000"/>
              </a:solidFill>
              <a:round/>
              <a:headEnd/>
              <a:tailEnd type="triangle" w="med" len="med"/>
            </a:ln>
          </p:spPr>
          <p:txBody>
            <a:bodyPr>
              <a:spAutoFit/>
            </a:bodyPr>
            <a:lstStyle/>
            <a:p>
              <a:endParaRPr lang="ru-RU"/>
            </a:p>
          </p:txBody>
        </p:sp>
        <p:sp>
          <p:nvSpPr>
            <p:cNvPr id="16399" name="Line 105"/>
            <p:cNvSpPr>
              <a:spLocks noChangeShapeType="1"/>
            </p:cNvSpPr>
            <p:nvPr/>
          </p:nvSpPr>
          <p:spPr bwMode="auto">
            <a:xfrm>
              <a:off x="332" y="2734"/>
              <a:ext cx="397" cy="8"/>
            </a:xfrm>
            <a:prstGeom prst="line">
              <a:avLst/>
            </a:prstGeom>
            <a:noFill/>
            <a:ln w="28575">
              <a:solidFill>
                <a:schemeClr val="tx1"/>
              </a:solidFill>
              <a:round/>
              <a:headEnd/>
              <a:tailEnd type="triangle" w="med" len="med"/>
            </a:ln>
          </p:spPr>
          <p:txBody>
            <a:bodyPr>
              <a:spAutoFit/>
            </a:bodyPr>
            <a:lstStyle/>
            <a:p>
              <a:endParaRPr lang="ru-RU"/>
            </a:p>
          </p:txBody>
        </p:sp>
        <p:sp>
          <p:nvSpPr>
            <p:cNvPr id="16400" name="Line 106"/>
            <p:cNvSpPr>
              <a:spLocks noChangeShapeType="1"/>
            </p:cNvSpPr>
            <p:nvPr/>
          </p:nvSpPr>
          <p:spPr bwMode="auto">
            <a:xfrm flipV="1">
              <a:off x="1228" y="3430"/>
              <a:ext cx="421" cy="0"/>
            </a:xfrm>
            <a:prstGeom prst="line">
              <a:avLst/>
            </a:prstGeom>
            <a:noFill/>
            <a:ln w="28575">
              <a:solidFill>
                <a:schemeClr val="tx1"/>
              </a:solidFill>
              <a:round/>
              <a:headEnd/>
              <a:tailEnd type="triangle" w="med" len="med"/>
            </a:ln>
          </p:spPr>
          <p:txBody>
            <a:bodyPr>
              <a:spAutoFit/>
            </a:bodyPr>
            <a:lstStyle/>
            <a:p>
              <a:endParaRPr lang="ru-RU"/>
            </a:p>
          </p:txBody>
        </p:sp>
        <p:sp>
          <p:nvSpPr>
            <p:cNvPr id="16401" name="Line 107"/>
            <p:cNvSpPr>
              <a:spLocks noChangeShapeType="1"/>
            </p:cNvSpPr>
            <p:nvPr/>
          </p:nvSpPr>
          <p:spPr bwMode="auto">
            <a:xfrm>
              <a:off x="725" y="2797"/>
              <a:ext cx="1" cy="209"/>
            </a:xfrm>
            <a:prstGeom prst="line">
              <a:avLst/>
            </a:prstGeom>
            <a:noFill/>
            <a:ln w="28575">
              <a:solidFill>
                <a:srgbClr val="0000FF"/>
              </a:solidFill>
              <a:round/>
              <a:headEnd/>
              <a:tailEnd type="triangle" w="med" len="med"/>
            </a:ln>
          </p:spPr>
          <p:txBody>
            <a:bodyPr>
              <a:spAutoFit/>
            </a:bodyPr>
            <a:lstStyle/>
            <a:p>
              <a:endParaRPr lang="ru-RU"/>
            </a:p>
          </p:txBody>
        </p:sp>
        <p:sp>
          <p:nvSpPr>
            <p:cNvPr id="16402" name="Line 108"/>
            <p:cNvSpPr>
              <a:spLocks noChangeShapeType="1"/>
            </p:cNvSpPr>
            <p:nvPr/>
          </p:nvSpPr>
          <p:spPr bwMode="auto">
            <a:xfrm flipV="1">
              <a:off x="738" y="2587"/>
              <a:ext cx="137" cy="267"/>
            </a:xfrm>
            <a:prstGeom prst="line">
              <a:avLst/>
            </a:prstGeom>
            <a:noFill/>
            <a:ln w="28575">
              <a:solidFill>
                <a:srgbClr val="FF0000"/>
              </a:solidFill>
              <a:prstDash val="dash"/>
              <a:round/>
              <a:headEnd/>
              <a:tailEnd type="triangle" w="med" len="med"/>
            </a:ln>
          </p:spPr>
          <p:txBody>
            <a:bodyPr>
              <a:spAutoFit/>
            </a:bodyPr>
            <a:lstStyle/>
            <a:p>
              <a:endParaRPr lang="ru-RU"/>
            </a:p>
          </p:txBody>
        </p:sp>
        <p:sp>
          <p:nvSpPr>
            <p:cNvPr id="16403" name="Text Box 117"/>
            <p:cNvSpPr txBox="1">
              <a:spLocks noChangeArrowheads="1"/>
            </p:cNvSpPr>
            <p:nvPr/>
          </p:nvSpPr>
          <p:spPr bwMode="auto">
            <a:xfrm>
              <a:off x="712" y="2472"/>
              <a:ext cx="593" cy="233"/>
            </a:xfrm>
            <a:prstGeom prst="rect">
              <a:avLst/>
            </a:prstGeom>
            <a:noFill/>
            <a:ln w="9525" algn="ctr">
              <a:noFill/>
              <a:miter lim="800000"/>
              <a:headEnd/>
              <a:tailEnd/>
            </a:ln>
          </p:spPr>
          <p:txBody>
            <a:bodyPr>
              <a:spAutoFit/>
            </a:bodyPr>
            <a:lstStyle/>
            <a:p>
              <a:pPr>
                <a:spcBef>
                  <a:spcPct val="50000"/>
                </a:spcBef>
              </a:pPr>
              <a:r>
                <a:rPr lang="en-US" b="1">
                  <a:latin typeface="Calibri" pitchFamily="34" charset="0"/>
                </a:rPr>
                <a:t>Photon</a:t>
              </a:r>
              <a:endParaRPr lang="ru-RU" b="1">
                <a:latin typeface="Calibri" pitchFamily="34" charset="0"/>
              </a:endParaRPr>
            </a:p>
          </p:txBody>
        </p:sp>
        <p:sp>
          <p:nvSpPr>
            <p:cNvPr id="16404" name="Line 120"/>
            <p:cNvSpPr>
              <a:spLocks noChangeShapeType="1"/>
            </p:cNvSpPr>
            <p:nvPr/>
          </p:nvSpPr>
          <p:spPr bwMode="auto">
            <a:xfrm flipH="1">
              <a:off x="720" y="2986"/>
              <a:ext cx="6" cy="100"/>
            </a:xfrm>
            <a:prstGeom prst="line">
              <a:avLst/>
            </a:prstGeom>
            <a:noFill/>
            <a:ln w="28575">
              <a:solidFill>
                <a:srgbClr val="008000"/>
              </a:solidFill>
              <a:round/>
              <a:headEnd/>
              <a:tailEnd type="triangle" w="med" len="med"/>
            </a:ln>
          </p:spPr>
          <p:txBody>
            <a:bodyPr>
              <a:spAutoFit/>
            </a:bodyPr>
            <a:lstStyle/>
            <a:p>
              <a:endParaRPr lang="ru-RU"/>
            </a:p>
          </p:txBody>
        </p:sp>
      </p:grpSp>
      <p:sp>
        <p:nvSpPr>
          <p:cNvPr id="78" name="Номер слайда 77"/>
          <p:cNvSpPr>
            <a:spLocks noGrp="1"/>
          </p:cNvSpPr>
          <p:nvPr>
            <p:ph type="sldNum" sz="quarter" idx="12"/>
          </p:nvPr>
        </p:nvSpPr>
        <p:spPr/>
        <p:txBody>
          <a:bodyPr/>
          <a:lstStyle/>
          <a:p>
            <a:pPr>
              <a:defRPr/>
            </a:pPr>
            <a:fld id="{7CC20BDC-B43C-4493-9FB6-6AD438484FA4}" type="slidenum">
              <a:rPr lang="ru-RU" smtClean="0"/>
              <a:pPr>
                <a:defRPr/>
              </a:pPr>
              <a:t>4</a:t>
            </a:fld>
            <a:endParaRPr lang="ru-RU"/>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5" name="Rectangle 5"/>
          <p:cNvSpPr>
            <a:spLocks noGrp="1" noChangeArrowheads="1"/>
          </p:cNvSpPr>
          <p:nvPr>
            <p:ph type="title"/>
          </p:nvPr>
        </p:nvSpPr>
        <p:spPr/>
        <p:txBody>
          <a:bodyPr rtlCol="0">
            <a:normAutofit/>
          </a:bodyPr>
          <a:lstStyle/>
          <a:p>
            <a:pPr fontAlgn="auto">
              <a:spcAft>
                <a:spcPts val="0"/>
              </a:spcAft>
              <a:defRPr/>
            </a:pPr>
            <a:r>
              <a:rPr lang="ru-RU" sz="2500" b="1" dirty="0" smtClean="0">
                <a:effectLst>
                  <a:outerShdw blurRad="38100" dist="38100" dir="2700000" algn="tl">
                    <a:srgbClr val="C0C0C0"/>
                  </a:outerShdw>
                </a:effectLst>
              </a:rPr>
              <a:t>Первый ККЛ</a:t>
            </a:r>
            <a:r>
              <a:rPr lang="en-US" sz="2500" b="1" dirty="0" smtClean="0">
                <a:effectLst>
                  <a:outerShdw blurRad="38100" dist="38100" dir="2700000" algn="tl">
                    <a:srgbClr val="C0C0C0"/>
                  </a:outerShdw>
                </a:effectLst>
              </a:rPr>
              <a:t> (</a:t>
            </a:r>
            <a:r>
              <a:rPr lang="en-US" sz="2500" b="1" dirty="0" smtClean="0">
                <a:effectLst>
                  <a:outerShdw blurRad="38100" dist="38100" dir="2700000" algn="tl">
                    <a:srgbClr val="C0C0C0"/>
                  </a:outerShdw>
                </a:effectLst>
                <a:sym typeface="Symbol" pitchFamily="18" charset="2"/>
              </a:rPr>
              <a:t></a:t>
            </a:r>
            <a:r>
              <a:rPr lang="ru-RU" sz="2500" b="1" dirty="0" smtClean="0">
                <a:effectLst>
                  <a:outerShdw blurRad="38100" dist="38100" dir="2700000" algn="tl">
                    <a:srgbClr val="C0C0C0"/>
                  </a:outerShdw>
                </a:effectLst>
                <a:sym typeface="Symbol" pitchFamily="18" charset="2"/>
              </a:rPr>
              <a:t> = </a:t>
            </a:r>
            <a:r>
              <a:rPr lang="en-US" sz="2500" b="1" dirty="0" smtClean="0">
                <a:effectLst>
                  <a:outerShdw blurRad="38100" dist="38100" dir="2700000" algn="tl">
                    <a:srgbClr val="C0C0C0"/>
                  </a:outerShdw>
                </a:effectLst>
                <a:sym typeface="Symbol" pitchFamily="18" charset="2"/>
              </a:rPr>
              <a:t>71 </a:t>
            </a:r>
            <a:r>
              <a:rPr lang="ru-RU" sz="2500" b="1" dirty="0" smtClean="0">
                <a:effectLst>
                  <a:outerShdw blurRad="38100" dist="38100" dir="2700000" algn="tl">
                    <a:srgbClr val="C0C0C0"/>
                  </a:outerShdw>
                </a:effectLst>
                <a:sym typeface="Symbol" pitchFamily="18" charset="2"/>
              </a:rPr>
              <a:t>ТГц, </a:t>
            </a:r>
            <a:r>
              <a:rPr lang="en-US" sz="2500" b="1" dirty="0" smtClean="0">
                <a:effectLst>
                  <a:outerShdw blurRad="38100" dist="38100" dir="2700000" algn="tl">
                    <a:srgbClr val="C0C0C0"/>
                  </a:outerShdw>
                </a:effectLst>
                <a:sym typeface="Symbol" pitchFamily="18" charset="2"/>
              </a:rPr>
              <a:t>P </a:t>
            </a:r>
            <a:r>
              <a:rPr lang="ru-RU" sz="2500" b="1" dirty="0" smtClean="0">
                <a:effectLst>
                  <a:outerShdw blurRad="38100" dist="38100" dir="2700000" algn="tl">
                    <a:srgbClr val="C0C0C0"/>
                  </a:outerShdw>
                </a:effectLst>
                <a:sym typeface="Symbol" pitchFamily="18" charset="2"/>
              </a:rPr>
              <a:t>= 8 мВт, </a:t>
            </a:r>
            <a:r>
              <a:rPr lang="ru-RU" sz="2500" b="1" dirty="0" err="1" smtClean="0">
                <a:effectLst>
                  <a:outerShdw blurRad="38100" dist="38100" dir="2700000" algn="tl">
                    <a:srgbClr val="C0C0C0"/>
                  </a:outerShdw>
                </a:effectLst>
                <a:sym typeface="Symbol" pitchFamily="18" charset="2"/>
              </a:rPr>
              <a:t>Т</a:t>
            </a:r>
            <a:r>
              <a:rPr lang="ru-RU" sz="2500" b="1" baseline="-25000" dirty="0" err="1" smtClean="0">
                <a:effectLst>
                  <a:outerShdw blurRad="38100" dist="38100" dir="2700000" algn="tl">
                    <a:srgbClr val="C0C0C0"/>
                  </a:outerShdw>
                </a:effectLst>
                <a:sym typeface="Symbol" pitchFamily="18" charset="2"/>
              </a:rPr>
              <a:t>макс</a:t>
            </a:r>
            <a:r>
              <a:rPr lang="ru-RU" sz="2500" b="1" dirty="0" smtClean="0">
                <a:effectLst>
                  <a:outerShdw blurRad="38100" dist="38100" dir="2700000" algn="tl">
                    <a:srgbClr val="C0C0C0"/>
                  </a:outerShdw>
                </a:effectLst>
                <a:sym typeface="Symbol" pitchFamily="18" charset="2"/>
              </a:rPr>
              <a:t> = 90 К</a:t>
            </a:r>
            <a:r>
              <a:rPr lang="en-US" sz="2500" b="1" dirty="0" smtClean="0">
                <a:effectLst>
                  <a:outerShdw blurRad="38100" dist="38100" dir="2700000" algn="tl">
                    <a:srgbClr val="C0C0C0"/>
                  </a:outerShdw>
                </a:effectLst>
              </a:rPr>
              <a:t>)</a:t>
            </a:r>
          </a:p>
        </p:txBody>
      </p:sp>
      <p:sp>
        <p:nvSpPr>
          <p:cNvPr id="163846" name="Text Box 6"/>
          <p:cNvSpPr txBox="1">
            <a:spLocks noChangeArrowheads="1"/>
          </p:cNvSpPr>
          <p:nvPr/>
        </p:nvSpPr>
        <p:spPr bwMode="auto">
          <a:xfrm>
            <a:off x="215900" y="927100"/>
            <a:ext cx="8661400" cy="646113"/>
          </a:xfrm>
          <a:prstGeom prst="rect">
            <a:avLst/>
          </a:prstGeom>
          <a:noFill/>
          <a:ln w="9525" algn="ctr">
            <a:noFill/>
            <a:miter lim="800000"/>
            <a:headEnd/>
            <a:tailEnd/>
          </a:ln>
          <a:effectLst/>
        </p:spPr>
        <p:txBody>
          <a:bodyPr>
            <a:spAutoFit/>
          </a:bodyPr>
          <a:lstStyle/>
          <a:p>
            <a:pPr fontAlgn="auto">
              <a:spcBef>
                <a:spcPct val="50000"/>
              </a:spcBef>
              <a:spcAft>
                <a:spcPts val="0"/>
              </a:spcAft>
              <a:defRPr/>
            </a:pPr>
            <a:r>
              <a:rPr lang="en-US" b="1" i="1" dirty="0" err="1">
                <a:solidFill>
                  <a:srgbClr val="0000FF"/>
                </a:solidFill>
                <a:effectLst>
                  <a:outerShdw blurRad="38100" dist="38100" dir="2700000" algn="tl">
                    <a:srgbClr val="C0C0C0"/>
                  </a:outerShdw>
                </a:effectLst>
                <a:latin typeface="+mn-lt"/>
              </a:rPr>
              <a:t>J.Faist</a:t>
            </a:r>
            <a:r>
              <a:rPr lang="en-US" b="1" i="1" dirty="0">
                <a:solidFill>
                  <a:srgbClr val="0000FF"/>
                </a:solidFill>
                <a:effectLst>
                  <a:outerShdw blurRad="38100" dist="38100" dir="2700000" algn="tl">
                    <a:srgbClr val="C0C0C0"/>
                  </a:outerShdw>
                </a:effectLst>
                <a:latin typeface="+mn-lt"/>
              </a:rPr>
              <a:t>, F. </a:t>
            </a:r>
            <a:r>
              <a:rPr lang="en-US" b="1" i="1" dirty="0" err="1">
                <a:solidFill>
                  <a:srgbClr val="0000FF"/>
                </a:solidFill>
                <a:effectLst>
                  <a:outerShdw blurRad="38100" dist="38100" dir="2700000" algn="tl">
                    <a:srgbClr val="C0C0C0"/>
                  </a:outerShdw>
                </a:effectLst>
                <a:latin typeface="+mn-lt"/>
              </a:rPr>
              <a:t>Capasso</a:t>
            </a:r>
            <a:r>
              <a:rPr lang="en-US" b="1" i="1" dirty="0">
                <a:solidFill>
                  <a:srgbClr val="0000FF"/>
                </a:solidFill>
                <a:effectLst>
                  <a:outerShdw blurRad="38100" dist="38100" dir="2700000" algn="tl">
                    <a:srgbClr val="C0C0C0"/>
                  </a:outerShdw>
                </a:effectLst>
                <a:latin typeface="+mn-lt"/>
              </a:rPr>
              <a:t>, D. L. </a:t>
            </a:r>
            <a:r>
              <a:rPr lang="en-US" b="1" i="1" dirty="0" err="1">
                <a:solidFill>
                  <a:srgbClr val="0000FF"/>
                </a:solidFill>
                <a:effectLst>
                  <a:outerShdw blurRad="38100" dist="38100" dir="2700000" algn="tl">
                    <a:srgbClr val="C0C0C0"/>
                  </a:outerShdw>
                </a:effectLst>
                <a:latin typeface="+mn-lt"/>
              </a:rPr>
              <a:t>Sivco</a:t>
            </a:r>
            <a:r>
              <a:rPr lang="en-US" b="1" i="1" dirty="0">
                <a:solidFill>
                  <a:srgbClr val="0000FF"/>
                </a:solidFill>
                <a:effectLst>
                  <a:outerShdw blurRad="38100" dist="38100" dir="2700000" algn="tl">
                    <a:srgbClr val="C0C0C0"/>
                  </a:outerShdw>
                </a:effectLst>
                <a:latin typeface="+mn-lt"/>
              </a:rPr>
              <a:t>, C. </a:t>
            </a:r>
            <a:r>
              <a:rPr lang="en-US" b="1" i="1" dirty="0" err="1">
                <a:solidFill>
                  <a:srgbClr val="0000FF"/>
                </a:solidFill>
                <a:effectLst>
                  <a:outerShdw blurRad="38100" dist="38100" dir="2700000" algn="tl">
                    <a:srgbClr val="C0C0C0"/>
                  </a:outerShdw>
                </a:effectLst>
                <a:latin typeface="+mn-lt"/>
              </a:rPr>
              <a:t>Sirtori</a:t>
            </a:r>
            <a:r>
              <a:rPr lang="en-US" b="1" i="1" dirty="0">
                <a:solidFill>
                  <a:srgbClr val="0000FF"/>
                </a:solidFill>
                <a:effectLst>
                  <a:outerShdw blurRad="38100" dist="38100" dir="2700000" algn="tl">
                    <a:srgbClr val="C0C0C0"/>
                  </a:outerShdw>
                </a:effectLst>
                <a:latin typeface="+mn-lt"/>
              </a:rPr>
              <a:t>, A. L. Hutchinson, A. Y. Cho, Science 264, 553 (1994)</a:t>
            </a:r>
            <a:endParaRPr lang="ru-RU" b="1" i="1" dirty="0">
              <a:solidFill>
                <a:srgbClr val="0000FF"/>
              </a:solidFill>
              <a:effectLst>
                <a:outerShdw blurRad="38100" dist="38100" dir="2700000" algn="tl">
                  <a:srgbClr val="C0C0C0"/>
                </a:outerShdw>
              </a:effectLst>
              <a:latin typeface="+mn-lt"/>
            </a:endParaRPr>
          </a:p>
        </p:txBody>
      </p:sp>
      <p:pic>
        <p:nvPicPr>
          <p:cNvPr id="18445" name="Picture 4"/>
          <p:cNvPicPr>
            <a:picLocks noChangeAspect="1" noChangeArrowheads="1"/>
          </p:cNvPicPr>
          <p:nvPr/>
        </p:nvPicPr>
        <p:blipFill>
          <a:blip r:embed="rId3" cstate="print"/>
          <a:srcRect/>
          <a:stretch>
            <a:fillRect/>
          </a:stretch>
        </p:blipFill>
        <p:spPr bwMode="auto">
          <a:xfrm>
            <a:off x="242888" y="1288760"/>
            <a:ext cx="4626931" cy="5569240"/>
          </a:xfrm>
          <a:prstGeom prst="rect">
            <a:avLst/>
          </a:prstGeom>
          <a:noFill/>
          <a:ln w="9525">
            <a:noFill/>
            <a:miter lim="800000"/>
            <a:headEnd/>
            <a:tailEnd/>
          </a:ln>
        </p:spPr>
      </p:pic>
      <p:pic>
        <p:nvPicPr>
          <p:cNvPr id="18436" name="Picture 15"/>
          <p:cNvPicPr>
            <a:picLocks noChangeAspect="1" noChangeArrowheads="1"/>
          </p:cNvPicPr>
          <p:nvPr/>
        </p:nvPicPr>
        <p:blipFill>
          <a:blip r:embed="rId4" cstate="print"/>
          <a:srcRect/>
          <a:stretch>
            <a:fillRect/>
          </a:stretch>
        </p:blipFill>
        <p:spPr bwMode="auto">
          <a:xfrm>
            <a:off x="5764213" y="4586288"/>
            <a:ext cx="2606675" cy="2157412"/>
          </a:xfrm>
          <a:prstGeom prst="rect">
            <a:avLst/>
          </a:prstGeom>
          <a:noFill/>
          <a:ln w="9525" algn="ctr">
            <a:noFill/>
            <a:miter lim="800000"/>
            <a:headEnd/>
            <a:tailEnd/>
          </a:ln>
        </p:spPr>
      </p:pic>
      <p:sp>
        <p:nvSpPr>
          <p:cNvPr id="163856" name="Text Box 16"/>
          <p:cNvSpPr txBox="1">
            <a:spLocks noChangeArrowheads="1"/>
          </p:cNvSpPr>
          <p:nvPr/>
        </p:nvSpPr>
        <p:spPr bwMode="auto">
          <a:xfrm>
            <a:off x="5072066" y="4191000"/>
            <a:ext cx="3652834" cy="396875"/>
          </a:xfrm>
          <a:prstGeom prst="rect">
            <a:avLst/>
          </a:prstGeom>
          <a:noFill/>
          <a:ln w="9525" algn="ctr">
            <a:noFill/>
            <a:miter lim="800000"/>
            <a:headEnd/>
            <a:tailEnd/>
          </a:ln>
          <a:effectLst/>
        </p:spPr>
        <p:txBody>
          <a:bodyPr wrap="square">
            <a:spAutoFit/>
          </a:bodyPr>
          <a:lstStyle/>
          <a:p>
            <a:pPr fontAlgn="auto">
              <a:spcBef>
                <a:spcPct val="50000"/>
              </a:spcBef>
              <a:spcAft>
                <a:spcPts val="0"/>
              </a:spcAft>
              <a:defRPr/>
            </a:pPr>
            <a:r>
              <a:rPr lang="ru-RU" sz="2000" b="1" dirty="0">
                <a:effectLst>
                  <a:outerShdw blurRad="38100" dist="38100" dir="2700000" algn="tl">
                    <a:srgbClr val="C0C0C0"/>
                  </a:outerShdw>
                </a:effectLst>
                <a:latin typeface="+mn-lt"/>
              </a:rPr>
              <a:t>Пример</a:t>
            </a:r>
            <a:r>
              <a:rPr lang="en-US" sz="2000" b="1" dirty="0">
                <a:effectLst>
                  <a:outerShdw blurRad="38100" dist="38100" dir="2700000" algn="tl">
                    <a:srgbClr val="C0C0C0"/>
                  </a:outerShdw>
                </a:effectLst>
                <a:latin typeface="+mn-lt"/>
              </a:rPr>
              <a:t> </a:t>
            </a:r>
            <a:r>
              <a:rPr lang="ru-RU" sz="2000" b="1" dirty="0">
                <a:effectLst>
                  <a:outerShdw blurRad="38100" dist="38100" dir="2700000" algn="tl">
                    <a:srgbClr val="C0C0C0"/>
                  </a:outerShdw>
                </a:effectLst>
                <a:latin typeface="+mn-lt"/>
              </a:rPr>
              <a:t>ККЛ на основе </a:t>
            </a:r>
            <a:r>
              <a:rPr lang="en-US" sz="2000" b="1" dirty="0">
                <a:effectLst>
                  <a:outerShdw blurRad="38100" dist="38100" dir="2700000" algn="tl">
                    <a:srgbClr val="C0C0C0"/>
                  </a:outerShdw>
                </a:effectLst>
                <a:latin typeface="+mn-lt"/>
              </a:rPr>
              <a:t>A</a:t>
            </a:r>
            <a:r>
              <a:rPr lang="en-US" sz="2000" b="1" baseline="30000" dirty="0">
                <a:effectLst>
                  <a:outerShdw blurRad="38100" dist="38100" dir="2700000" algn="tl">
                    <a:srgbClr val="C0C0C0"/>
                  </a:outerShdw>
                </a:effectLst>
                <a:latin typeface="+mn-lt"/>
              </a:rPr>
              <a:t>III</a:t>
            </a:r>
            <a:r>
              <a:rPr lang="en-US" sz="2000" b="1" dirty="0">
                <a:effectLst>
                  <a:outerShdw blurRad="38100" dist="38100" dir="2700000" algn="tl">
                    <a:srgbClr val="C0C0C0"/>
                  </a:outerShdw>
                </a:effectLst>
                <a:latin typeface="+mn-lt"/>
              </a:rPr>
              <a:t> B</a:t>
            </a:r>
            <a:r>
              <a:rPr lang="en-US" sz="2000" b="1" baseline="30000" dirty="0">
                <a:effectLst>
                  <a:outerShdw blurRad="38100" dist="38100" dir="2700000" algn="tl">
                    <a:srgbClr val="C0C0C0"/>
                  </a:outerShdw>
                </a:effectLst>
                <a:latin typeface="+mn-lt"/>
              </a:rPr>
              <a:t>V</a:t>
            </a:r>
            <a:endParaRPr lang="ru-RU" sz="2000" b="1" dirty="0">
              <a:effectLst>
                <a:outerShdw blurRad="38100" dist="38100" dir="2700000" algn="tl">
                  <a:srgbClr val="C0C0C0"/>
                </a:outerShdw>
              </a:effectLst>
              <a:latin typeface="+mn-lt"/>
            </a:endParaRPr>
          </a:p>
        </p:txBody>
      </p:sp>
      <p:sp>
        <p:nvSpPr>
          <p:cNvPr id="18439" name="Text Box 18"/>
          <p:cNvSpPr txBox="1">
            <a:spLocks noChangeArrowheads="1"/>
          </p:cNvSpPr>
          <p:nvPr/>
        </p:nvSpPr>
        <p:spPr bwMode="auto">
          <a:xfrm>
            <a:off x="1000125" y="4076700"/>
            <a:ext cx="1654175" cy="457200"/>
          </a:xfrm>
          <a:prstGeom prst="rect">
            <a:avLst/>
          </a:prstGeom>
          <a:noFill/>
          <a:ln w="9525" algn="ctr">
            <a:noFill/>
            <a:miter lim="800000"/>
            <a:headEnd/>
            <a:tailEnd/>
          </a:ln>
        </p:spPr>
        <p:txBody>
          <a:bodyPr wrap="none">
            <a:spAutoFit/>
          </a:bodyPr>
          <a:lstStyle/>
          <a:p>
            <a:r>
              <a:rPr lang="en-US" sz="2400" b="1" i="1">
                <a:latin typeface="Calibri" pitchFamily="34" charset="0"/>
              </a:rPr>
              <a:t>E</a:t>
            </a:r>
            <a:r>
              <a:rPr lang="en-US" sz="2400" b="1">
                <a:latin typeface="Calibri" pitchFamily="34" charset="0"/>
              </a:rPr>
              <a:t> ~ 10</a:t>
            </a:r>
            <a:r>
              <a:rPr lang="en-US" sz="2400" b="1" baseline="30000">
                <a:latin typeface="Calibri" pitchFamily="34" charset="0"/>
              </a:rPr>
              <a:t>5</a:t>
            </a:r>
            <a:r>
              <a:rPr lang="en-US" sz="2400" b="1">
                <a:latin typeface="Calibri" pitchFamily="34" charset="0"/>
              </a:rPr>
              <a:t> </a:t>
            </a:r>
            <a:r>
              <a:rPr lang="ru-RU" sz="2400" b="1">
                <a:latin typeface="Calibri" pitchFamily="34" charset="0"/>
              </a:rPr>
              <a:t>В/см</a:t>
            </a:r>
            <a:endParaRPr lang="en-US" sz="2400" b="1">
              <a:latin typeface="Calibri" pitchFamily="34" charset="0"/>
            </a:endParaRPr>
          </a:p>
        </p:txBody>
      </p:sp>
      <p:sp>
        <p:nvSpPr>
          <p:cNvPr id="18440" name="Text Box 19"/>
          <p:cNvSpPr txBox="1">
            <a:spLocks noChangeArrowheads="1"/>
          </p:cNvSpPr>
          <p:nvPr/>
        </p:nvSpPr>
        <p:spPr bwMode="auto">
          <a:xfrm>
            <a:off x="4892675" y="2640013"/>
            <a:ext cx="4467225" cy="1552575"/>
          </a:xfrm>
          <a:prstGeom prst="rect">
            <a:avLst/>
          </a:prstGeom>
          <a:noFill/>
          <a:ln w="9525" algn="ctr">
            <a:noFill/>
            <a:miter lim="800000"/>
            <a:headEnd/>
            <a:tailEnd/>
          </a:ln>
        </p:spPr>
        <p:txBody>
          <a:bodyPr>
            <a:spAutoFit/>
          </a:bodyPr>
          <a:lstStyle/>
          <a:p>
            <a:pPr>
              <a:spcBef>
                <a:spcPct val="50000"/>
              </a:spcBef>
            </a:pPr>
            <a:r>
              <a:rPr lang="ru-RU" sz="2400" b="1">
                <a:latin typeface="Calibri" pitchFamily="34" charset="0"/>
              </a:rPr>
              <a:t>Диэлектрический волновод</a:t>
            </a:r>
            <a:r>
              <a:rPr lang="en-US" sz="2400" b="1">
                <a:latin typeface="Calibri" pitchFamily="34" charset="0"/>
              </a:rPr>
              <a:t/>
            </a:r>
            <a:br>
              <a:rPr lang="en-US" sz="2400" b="1">
                <a:latin typeface="Calibri" pitchFamily="34" charset="0"/>
              </a:rPr>
            </a:br>
            <a:r>
              <a:rPr lang="ru-RU" sz="2400" b="1">
                <a:latin typeface="Calibri" pitchFamily="34" charset="0"/>
              </a:rPr>
              <a:t>с обкладками из </a:t>
            </a:r>
            <a:r>
              <a:rPr lang="en-US" sz="2400" b="1">
                <a:latin typeface="Calibri" pitchFamily="34" charset="0"/>
              </a:rPr>
              <a:t>Al</a:t>
            </a:r>
            <a:r>
              <a:rPr lang="en-US" sz="2400" b="1" baseline="-25000">
                <a:latin typeface="Calibri" pitchFamily="34" charset="0"/>
              </a:rPr>
              <a:t>0.48</a:t>
            </a:r>
            <a:r>
              <a:rPr lang="en-US" sz="2400" b="1">
                <a:latin typeface="Calibri" pitchFamily="34" charset="0"/>
              </a:rPr>
              <a:t>In</a:t>
            </a:r>
            <a:r>
              <a:rPr lang="en-US" sz="2400" b="1" baseline="-25000">
                <a:latin typeface="Calibri" pitchFamily="34" charset="0"/>
              </a:rPr>
              <a:t>0.52</a:t>
            </a:r>
            <a:r>
              <a:rPr lang="en-US" sz="2400" b="1">
                <a:latin typeface="Calibri" pitchFamily="34" charset="0"/>
              </a:rPr>
              <a:t>As, </a:t>
            </a:r>
            <a:br>
              <a:rPr lang="en-US" sz="2400" b="1">
                <a:latin typeface="Calibri" pitchFamily="34" charset="0"/>
              </a:rPr>
            </a:br>
            <a:r>
              <a:rPr lang="en-US" sz="2400" b="1">
                <a:latin typeface="Calibri" pitchFamily="34" charset="0"/>
              </a:rPr>
              <a:t>w = 12 </a:t>
            </a:r>
            <a:r>
              <a:rPr lang="ru-RU" sz="2400" b="1">
                <a:latin typeface="Calibri" pitchFamily="34" charset="0"/>
              </a:rPr>
              <a:t>мкм, </a:t>
            </a:r>
            <a:r>
              <a:rPr lang="en-US" sz="2400" b="1">
                <a:latin typeface="Calibri" pitchFamily="34" charset="0"/>
              </a:rPr>
              <a:t>L </a:t>
            </a:r>
            <a:r>
              <a:rPr lang="en-US" sz="2400" b="1">
                <a:latin typeface="Calibri" pitchFamily="34" charset="0"/>
                <a:sym typeface="Symbol" pitchFamily="18" charset="2"/>
              </a:rPr>
              <a:t> 700 </a:t>
            </a:r>
            <a:r>
              <a:rPr lang="ru-RU" sz="2400" b="1">
                <a:latin typeface="Calibri" pitchFamily="34" charset="0"/>
                <a:sym typeface="Symbol" pitchFamily="18" charset="2"/>
              </a:rPr>
              <a:t>мкм</a:t>
            </a:r>
            <a:br>
              <a:rPr lang="ru-RU" sz="2400" b="1">
                <a:latin typeface="Calibri" pitchFamily="34" charset="0"/>
                <a:sym typeface="Symbol" pitchFamily="18" charset="2"/>
              </a:rPr>
            </a:br>
            <a:r>
              <a:rPr lang="ru-RU" sz="2400" b="1">
                <a:latin typeface="Calibri" pitchFamily="34" charset="0"/>
                <a:sym typeface="Symbol" pitchFamily="18" charset="2"/>
              </a:rPr>
              <a:t>Г = 0.46</a:t>
            </a:r>
            <a:r>
              <a:rPr lang="en-US" sz="2400" b="1">
                <a:latin typeface="Calibri" pitchFamily="34" charset="0"/>
                <a:sym typeface="Symbol" pitchFamily="18" charset="2"/>
              </a:rPr>
              <a:t>, n = 3.26, R = 0.27</a:t>
            </a:r>
          </a:p>
        </p:txBody>
      </p:sp>
      <p:sp>
        <p:nvSpPr>
          <p:cNvPr id="9" name="Номер слайда 8"/>
          <p:cNvSpPr>
            <a:spLocks noGrp="1"/>
          </p:cNvSpPr>
          <p:nvPr>
            <p:ph type="sldNum" sz="quarter" idx="12"/>
          </p:nvPr>
        </p:nvSpPr>
        <p:spPr/>
        <p:txBody>
          <a:bodyPr/>
          <a:lstStyle/>
          <a:p>
            <a:pPr>
              <a:defRPr/>
            </a:pPr>
            <a:fld id="{7CC20BDC-B43C-4493-9FB6-6AD438484FA4}" type="slidenum">
              <a:rPr lang="ru-RU" smtClean="0"/>
              <a:pPr>
                <a:defRPr/>
              </a:pPr>
              <a:t>5</a:t>
            </a:fld>
            <a:endParaRPr lang="ru-RU"/>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6" name="Rectangle 4"/>
          <p:cNvSpPr>
            <a:spLocks noGrp="1" noChangeArrowheads="1"/>
          </p:cNvSpPr>
          <p:nvPr>
            <p:ph type="title"/>
          </p:nvPr>
        </p:nvSpPr>
        <p:spPr>
          <a:xfrm>
            <a:off x="457200" y="-71438"/>
            <a:ext cx="8229600" cy="1143001"/>
          </a:xfrm>
        </p:spPr>
        <p:txBody>
          <a:bodyPr rtlCol="0">
            <a:normAutofit/>
          </a:bodyPr>
          <a:lstStyle/>
          <a:p>
            <a:pPr fontAlgn="auto">
              <a:spcAft>
                <a:spcPts val="0"/>
              </a:spcAft>
              <a:defRPr/>
            </a:pPr>
            <a:r>
              <a:rPr lang="ru-RU" sz="3200" b="1" i="1" dirty="0" smtClean="0">
                <a:effectLst>
                  <a:outerShdw blurRad="38100" dist="38100" dir="2700000" algn="tl">
                    <a:srgbClr val="C0C0C0"/>
                  </a:outerShdw>
                </a:effectLst>
              </a:rPr>
              <a:t>Приложения ККЛ</a:t>
            </a:r>
            <a:endParaRPr lang="en-US" sz="3200" b="1" i="1" dirty="0" smtClean="0">
              <a:effectLst>
                <a:outerShdw blurRad="38100" dist="38100" dir="2700000" algn="tl">
                  <a:srgbClr val="C0C0C0"/>
                </a:outerShdw>
              </a:effectLst>
            </a:endParaRPr>
          </a:p>
        </p:txBody>
      </p:sp>
      <p:sp>
        <p:nvSpPr>
          <p:cNvPr id="105479" name="Rectangle 7"/>
          <p:cNvSpPr>
            <a:spLocks noChangeArrowheads="1"/>
          </p:cNvSpPr>
          <p:nvPr/>
        </p:nvSpPr>
        <p:spPr bwMode="auto">
          <a:xfrm>
            <a:off x="339725" y="3516313"/>
            <a:ext cx="8804275" cy="3270250"/>
          </a:xfrm>
          <a:prstGeom prst="rect">
            <a:avLst/>
          </a:prstGeom>
          <a:noFill/>
          <a:ln w="9525">
            <a:noFill/>
            <a:miter lim="800000"/>
            <a:headEnd/>
            <a:tailEnd/>
          </a:ln>
          <a:effectLst/>
        </p:spPr>
        <p:txBody>
          <a:bodyPr/>
          <a:lstStyle/>
          <a:p>
            <a:pPr marL="342900" indent="-342900" fontAlgn="auto">
              <a:lnSpc>
                <a:spcPct val="65000"/>
              </a:lnSpc>
              <a:spcBef>
                <a:spcPct val="20000"/>
              </a:spcBef>
              <a:spcAft>
                <a:spcPts val="0"/>
              </a:spcAft>
              <a:buClr>
                <a:schemeClr val="accent2"/>
              </a:buClr>
              <a:buFont typeface="Wingdings" pitchFamily="2" charset="2"/>
              <a:buChar char="o"/>
              <a:defRPr/>
            </a:pPr>
            <a:r>
              <a:rPr lang="ru-RU" sz="2400" b="1" u="sng" dirty="0">
                <a:solidFill>
                  <a:srgbClr val="FF3300"/>
                </a:solidFill>
                <a:effectLst>
                  <a:outerShdw blurRad="38100" dist="38100" dir="2700000" algn="tl">
                    <a:srgbClr val="C0C0C0"/>
                  </a:outerShdw>
                </a:effectLst>
                <a:latin typeface="+mn-lt"/>
              </a:rPr>
              <a:t>23</a:t>
            </a:r>
            <a:r>
              <a:rPr lang="en-US" sz="2400" b="1" u="sng" dirty="0">
                <a:solidFill>
                  <a:srgbClr val="FF3300"/>
                </a:solidFill>
                <a:effectLst>
                  <a:outerShdw blurRad="38100" dist="38100" dir="2700000" algn="tl">
                    <a:srgbClr val="C0C0C0"/>
                  </a:outerShdw>
                </a:effectLst>
                <a:latin typeface="+mn-lt"/>
              </a:rPr>
              <a:t> </a:t>
            </a:r>
            <a:r>
              <a:rPr lang="en-US" sz="2400" b="1" u="sng" dirty="0">
                <a:solidFill>
                  <a:srgbClr val="FF3300"/>
                </a:solidFill>
                <a:effectLst>
                  <a:outerShdw blurRad="38100" dist="38100" dir="2700000" algn="tl">
                    <a:srgbClr val="C0C0C0"/>
                  </a:outerShdw>
                </a:effectLst>
                <a:latin typeface="+mn-lt"/>
                <a:cs typeface="Arial" charset="0"/>
              </a:rPr>
              <a:t>÷</a:t>
            </a:r>
            <a:r>
              <a:rPr lang="en-US" sz="2400" b="1" u="sng" dirty="0">
                <a:solidFill>
                  <a:srgbClr val="FF3300"/>
                </a:solidFill>
                <a:effectLst>
                  <a:outerShdw blurRad="38100" dist="38100" dir="2700000" algn="tl">
                    <a:srgbClr val="C0C0C0"/>
                  </a:outerShdw>
                </a:effectLst>
                <a:latin typeface="+mn-lt"/>
              </a:rPr>
              <a:t> </a:t>
            </a:r>
            <a:r>
              <a:rPr lang="ru-RU" sz="2400" b="1" u="sng" dirty="0">
                <a:solidFill>
                  <a:srgbClr val="FF3300"/>
                </a:solidFill>
                <a:effectLst>
                  <a:outerShdw blurRad="38100" dist="38100" dir="2700000" algn="tl">
                    <a:srgbClr val="C0C0C0"/>
                  </a:outerShdw>
                </a:effectLst>
                <a:latin typeface="+mn-lt"/>
              </a:rPr>
              <a:t>85</a:t>
            </a:r>
            <a:r>
              <a:rPr lang="en-US" sz="2400" b="1" u="sng" dirty="0">
                <a:solidFill>
                  <a:srgbClr val="FF3300"/>
                </a:solidFill>
                <a:effectLst>
                  <a:outerShdw blurRad="38100" dist="38100" dir="2700000" algn="tl">
                    <a:srgbClr val="C0C0C0"/>
                  </a:outerShdw>
                </a:effectLst>
                <a:latin typeface="+mn-lt"/>
              </a:rPr>
              <a:t> THz – fingerprint region of trace gases (NH</a:t>
            </a:r>
            <a:r>
              <a:rPr lang="en-US" sz="2400" b="1" u="sng" baseline="-25000" dirty="0">
                <a:solidFill>
                  <a:srgbClr val="FF3300"/>
                </a:solidFill>
                <a:effectLst>
                  <a:outerShdw blurRad="38100" dist="38100" dir="2700000" algn="tl">
                    <a:srgbClr val="C0C0C0"/>
                  </a:outerShdw>
                </a:effectLst>
                <a:latin typeface="+mn-lt"/>
              </a:rPr>
              <a:t>4</a:t>
            </a:r>
            <a:r>
              <a:rPr lang="en-US" sz="2400" b="1" u="sng" dirty="0">
                <a:solidFill>
                  <a:srgbClr val="FF3300"/>
                </a:solidFill>
                <a:effectLst>
                  <a:outerShdw blurRad="38100" dist="38100" dir="2700000" algn="tl">
                    <a:srgbClr val="C0C0C0"/>
                  </a:outerShdw>
                </a:effectLst>
                <a:latin typeface="+mn-lt"/>
              </a:rPr>
              <a:t>, CO, N</a:t>
            </a:r>
            <a:r>
              <a:rPr lang="en-US" sz="2400" b="1" u="sng" baseline="-25000" dirty="0">
                <a:solidFill>
                  <a:srgbClr val="FF3300"/>
                </a:solidFill>
                <a:effectLst>
                  <a:outerShdw blurRad="38100" dist="38100" dir="2700000" algn="tl">
                    <a:srgbClr val="C0C0C0"/>
                  </a:outerShdw>
                </a:effectLst>
                <a:latin typeface="+mn-lt"/>
              </a:rPr>
              <a:t>2</a:t>
            </a:r>
            <a:r>
              <a:rPr lang="en-US" sz="2400" b="1" u="sng" dirty="0">
                <a:solidFill>
                  <a:srgbClr val="FF3300"/>
                </a:solidFill>
                <a:effectLst>
                  <a:outerShdw blurRad="38100" dist="38100" dir="2700000" algn="tl">
                    <a:srgbClr val="C0C0C0"/>
                  </a:outerShdw>
                </a:effectLst>
                <a:latin typeface="+mn-lt"/>
              </a:rPr>
              <a:t>O, …)</a:t>
            </a:r>
          </a:p>
          <a:p>
            <a:pPr marL="342900" indent="-342900" fontAlgn="auto">
              <a:lnSpc>
                <a:spcPct val="50000"/>
              </a:lnSpc>
              <a:spcBef>
                <a:spcPct val="20000"/>
              </a:spcBef>
              <a:spcAft>
                <a:spcPts val="0"/>
              </a:spcAft>
              <a:buClr>
                <a:schemeClr val="accent2"/>
              </a:buClr>
              <a:buFont typeface="Wingdings" pitchFamily="2" charset="2"/>
              <a:buNone/>
              <a:defRPr/>
            </a:pPr>
            <a:r>
              <a:rPr lang="en-US" sz="2800" b="1" dirty="0">
                <a:effectLst>
                  <a:outerShdw blurRad="38100" dist="38100" dir="2700000" algn="tl">
                    <a:srgbClr val="C0C0C0"/>
                  </a:outerShdw>
                </a:effectLst>
                <a:latin typeface="+mn-lt"/>
              </a:rPr>
              <a:t>	</a:t>
            </a:r>
            <a:r>
              <a:rPr lang="en-US" sz="2200" b="1" dirty="0">
                <a:effectLst>
                  <a:outerShdw blurRad="38100" dist="38100" dir="2700000" algn="tl">
                    <a:srgbClr val="C0C0C0"/>
                  </a:outerShdw>
                </a:effectLst>
                <a:latin typeface="+mn-lt"/>
              </a:rPr>
              <a:t>► </a:t>
            </a:r>
            <a:r>
              <a:rPr lang="ru-RU" sz="2200" b="1" dirty="0">
                <a:effectLst>
                  <a:outerShdw blurRad="38100" dist="38100" dir="2700000" algn="tl">
                    <a:srgbClr val="C0C0C0"/>
                  </a:outerShdw>
                </a:effectLst>
                <a:latin typeface="+mn-lt"/>
              </a:rPr>
              <a:t>Датчики контроля загрязнения окружающей среды</a:t>
            </a:r>
            <a:endParaRPr lang="en-US" sz="2200" b="1" dirty="0">
              <a:effectLst>
                <a:outerShdw blurRad="38100" dist="38100" dir="2700000" algn="tl">
                  <a:srgbClr val="C0C0C0"/>
                </a:outerShdw>
              </a:effectLst>
              <a:latin typeface="+mn-lt"/>
            </a:endParaRPr>
          </a:p>
          <a:p>
            <a:pPr marL="342900" indent="-342900" fontAlgn="auto">
              <a:spcBef>
                <a:spcPct val="20000"/>
              </a:spcBef>
              <a:spcAft>
                <a:spcPts val="0"/>
              </a:spcAft>
              <a:buClr>
                <a:schemeClr val="accent2"/>
              </a:buClr>
              <a:buFont typeface="Wingdings" pitchFamily="2" charset="2"/>
              <a:buNone/>
              <a:defRPr/>
            </a:pPr>
            <a:r>
              <a:rPr lang="en-US" sz="2200" b="1" dirty="0">
                <a:effectLst>
                  <a:outerShdw blurRad="38100" dist="38100" dir="2700000" algn="tl">
                    <a:srgbClr val="C0C0C0"/>
                  </a:outerShdw>
                </a:effectLst>
                <a:latin typeface="+mn-lt"/>
              </a:rPr>
              <a:t>	► </a:t>
            </a:r>
            <a:r>
              <a:rPr lang="ru-RU" sz="2200" b="1" dirty="0">
                <a:effectLst>
                  <a:outerShdw blurRad="38100" dist="38100" dir="2700000" algn="tl">
                    <a:srgbClr val="C0C0C0"/>
                  </a:outerShdw>
                </a:effectLst>
                <a:latin typeface="+mn-lt"/>
              </a:rPr>
              <a:t>Контроль технологических процессов в промышленности</a:t>
            </a:r>
            <a:endParaRPr lang="en-US" sz="2200" b="1" dirty="0">
              <a:effectLst>
                <a:outerShdw blurRad="38100" dist="38100" dir="2700000" algn="tl">
                  <a:srgbClr val="C0C0C0"/>
                </a:outerShdw>
              </a:effectLst>
              <a:latin typeface="+mn-lt"/>
            </a:endParaRPr>
          </a:p>
          <a:p>
            <a:pPr marL="342900" indent="-342900" fontAlgn="auto">
              <a:spcBef>
                <a:spcPct val="20000"/>
              </a:spcBef>
              <a:spcAft>
                <a:spcPts val="0"/>
              </a:spcAft>
              <a:buClr>
                <a:schemeClr val="accent2"/>
              </a:buClr>
              <a:buFont typeface="Wingdings" pitchFamily="2" charset="2"/>
              <a:buNone/>
              <a:defRPr/>
            </a:pPr>
            <a:r>
              <a:rPr lang="en-US" sz="2200" b="1" dirty="0">
                <a:effectLst>
                  <a:outerShdw blurRad="38100" dist="38100" dir="2700000" algn="tl">
                    <a:srgbClr val="C0C0C0"/>
                  </a:outerShdw>
                </a:effectLst>
                <a:latin typeface="+mn-lt"/>
              </a:rPr>
              <a:t>	► </a:t>
            </a:r>
            <a:r>
              <a:rPr lang="ru-RU" sz="2200" b="1" dirty="0">
                <a:effectLst>
                  <a:outerShdw blurRad="38100" dist="38100" dir="2700000" algn="tl">
                    <a:srgbClr val="C0C0C0"/>
                  </a:outerShdw>
                </a:effectLst>
                <a:latin typeface="+mn-lt"/>
              </a:rPr>
              <a:t>Медицина</a:t>
            </a:r>
            <a:r>
              <a:rPr lang="en-US" sz="2200" b="1" dirty="0">
                <a:effectLst>
                  <a:outerShdw blurRad="38100" dist="38100" dir="2700000" algn="tl">
                    <a:srgbClr val="C0C0C0"/>
                  </a:outerShdw>
                </a:effectLst>
                <a:latin typeface="+mn-lt"/>
              </a:rPr>
              <a:t>: </a:t>
            </a:r>
            <a:r>
              <a:rPr lang="ru-RU" sz="2200" b="1" dirty="0">
                <a:effectLst>
                  <a:outerShdw blurRad="38100" dist="38100" dir="2700000" algn="tl">
                    <a:srgbClr val="C0C0C0"/>
                  </a:outerShdw>
                </a:effectLst>
                <a:latin typeface="+mn-lt"/>
              </a:rPr>
              <a:t>анализ выдоха</a:t>
            </a:r>
            <a:r>
              <a:rPr lang="en-US" sz="2200" b="1" dirty="0">
                <a:effectLst>
                  <a:outerShdw blurRad="38100" dist="38100" dir="2700000" algn="tl">
                    <a:srgbClr val="C0C0C0"/>
                  </a:outerShdw>
                </a:effectLst>
                <a:latin typeface="+mn-lt"/>
              </a:rPr>
              <a:t>, </a:t>
            </a:r>
            <a:r>
              <a:rPr lang="ru-RU" sz="2200" b="1" dirty="0">
                <a:effectLst>
                  <a:outerShdw blurRad="38100" dist="38100" dir="2700000" algn="tl">
                    <a:srgbClr val="C0C0C0"/>
                  </a:outerShdw>
                </a:effectLst>
                <a:latin typeface="+mn-lt"/>
              </a:rPr>
              <a:t>ранняя диагностика язвы</a:t>
            </a:r>
            <a:r>
              <a:rPr lang="en-US" sz="2200" b="1" dirty="0">
                <a:effectLst>
                  <a:outerShdw blurRad="38100" dist="38100" dir="2700000" algn="tl">
                    <a:srgbClr val="C0C0C0"/>
                  </a:outerShdw>
                </a:effectLst>
                <a:latin typeface="+mn-lt"/>
              </a:rPr>
              <a:t>, </a:t>
            </a:r>
            <a:r>
              <a:rPr lang="ru-RU" sz="2200" b="1" dirty="0">
                <a:effectLst>
                  <a:outerShdw blurRad="38100" dist="38100" dir="2700000" algn="tl">
                    <a:srgbClr val="C0C0C0"/>
                  </a:outerShdw>
                </a:effectLst>
                <a:latin typeface="+mn-lt"/>
              </a:rPr>
              <a:t>рака</a:t>
            </a:r>
            <a:r>
              <a:rPr lang="en-US" sz="2200" b="1" dirty="0">
                <a:effectLst>
                  <a:outerShdw blurRad="38100" dist="38100" dir="2700000" algn="tl">
                    <a:srgbClr val="C0C0C0"/>
                  </a:outerShdw>
                </a:effectLst>
                <a:latin typeface="+mn-lt"/>
              </a:rPr>
              <a:t> </a:t>
            </a:r>
            <a:r>
              <a:rPr lang="en-US" sz="2200" b="1" i="1" dirty="0">
                <a:effectLst>
                  <a:outerShdw blurRad="38100" dist="38100" dir="2700000" algn="tl">
                    <a:srgbClr val="C0C0C0"/>
                  </a:outerShdw>
                </a:effectLst>
                <a:latin typeface="+mn-lt"/>
              </a:rPr>
              <a:t>etc</a:t>
            </a:r>
          </a:p>
          <a:p>
            <a:pPr marL="342900" indent="-342900" fontAlgn="auto">
              <a:spcBef>
                <a:spcPct val="20000"/>
              </a:spcBef>
              <a:spcAft>
                <a:spcPts val="0"/>
              </a:spcAft>
              <a:buClr>
                <a:schemeClr val="accent2"/>
              </a:buClr>
              <a:buFont typeface="Wingdings" pitchFamily="2" charset="2"/>
              <a:buChar char="o"/>
              <a:defRPr/>
            </a:pPr>
            <a:r>
              <a:rPr lang="en-US" sz="2400" b="1" u="sng" dirty="0">
                <a:solidFill>
                  <a:srgbClr val="FF3300"/>
                </a:solidFill>
                <a:effectLst>
                  <a:outerShdw blurRad="38100" dist="38100" dir="2700000" algn="tl">
                    <a:srgbClr val="C0C0C0"/>
                  </a:outerShdw>
                </a:effectLst>
                <a:latin typeface="+mn-lt"/>
              </a:rPr>
              <a:t>23 </a:t>
            </a:r>
            <a:r>
              <a:rPr lang="en-US" sz="2400" b="1" u="sng" dirty="0">
                <a:solidFill>
                  <a:srgbClr val="FF3300"/>
                </a:solidFill>
                <a:effectLst>
                  <a:outerShdw blurRad="38100" dist="38100" dir="2700000" algn="tl">
                    <a:srgbClr val="C0C0C0"/>
                  </a:outerShdw>
                </a:effectLst>
                <a:latin typeface="+mn-lt"/>
                <a:cs typeface="Arial" charset="0"/>
              </a:rPr>
              <a:t>÷</a:t>
            </a:r>
            <a:r>
              <a:rPr lang="en-US" sz="2400" b="1" u="sng" dirty="0">
                <a:solidFill>
                  <a:srgbClr val="FF3300"/>
                </a:solidFill>
                <a:effectLst>
                  <a:outerShdw blurRad="38100" dist="38100" dir="2700000" algn="tl">
                    <a:srgbClr val="C0C0C0"/>
                  </a:outerShdw>
                </a:effectLst>
                <a:latin typeface="+mn-lt"/>
              </a:rPr>
              <a:t> 37 THz, 60 </a:t>
            </a:r>
            <a:r>
              <a:rPr lang="en-US" sz="2400" b="1" u="sng" dirty="0">
                <a:solidFill>
                  <a:srgbClr val="FF3300"/>
                </a:solidFill>
                <a:effectLst>
                  <a:outerShdw blurRad="38100" dist="38100" dir="2700000" algn="tl">
                    <a:srgbClr val="C0C0C0"/>
                  </a:outerShdw>
                </a:effectLst>
                <a:latin typeface="+mn-lt"/>
                <a:cs typeface="Arial" charset="0"/>
              </a:rPr>
              <a:t>÷</a:t>
            </a:r>
            <a:r>
              <a:rPr lang="en-US" sz="2400" b="1" u="sng" dirty="0">
                <a:solidFill>
                  <a:srgbClr val="FF3300"/>
                </a:solidFill>
                <a:effectLst>
                  <a:outerShdw blurRad="38100" dist="38100" dir="2700000" algn="tl">
                    <a:srgbClr val="C0C0C0"/>
                  </a:outerShdw>
                </a:effectLst>
                <a:latin typeface="+mn-lt"/>
              </a:rPr>
              <a:t> 100 THz – atmospheric windows</a:t>
            </a:r>
          </a:p>
          <a:p>
            <a:pPr marL="342900" indent="-342900" fontAlgn="auto">
              <a:lnSpc>
                <a:spcPct val="75000"/>
              </a:lnSpc>
              <a:spcBef>
                <a:spcPct val="20000"/>
              </a:spcBef>
              <a:spcAft>
                <a:spcPts val="0"/>
              </a:spcAft>
              <a:buClr>
                <a:schemeClr val="accent2"/>
              </a:buClr>
              <a:buFont typeface="Wingdings" pitchFamily="2" charset="2"/>
              <a:buNone/>
              <a:defRPr/>
            </a:pPr>
            <a:r>
              <a:rPr lang="en-US" sz="2800" b="1" dirty="0">
                <a:solidFill>
                  <a:srgbClr val="FF3300"/>
                </a:solidFill>
                <a:effectLst>
                  <a:outerShdw blurRad="38100" dist="38100" dir="2700000" algn="tl">
                    <a:srgbClr val="C0C0C0"/>
                  </a:outerShdw>
                </a:effectLst>
                <a:latin typeface="+mn-lt"/>
              </a:rPr>
              <a:t>	</a:t>
            </a:r>
            <a:r>
              <a:rPr lang="en-US" sz="2200" b="1" dirty="0">
                <a:effectLst>
                  <a:outerShdw blurRad="38100" dist="38100" dir="2700000" algn="tl">
                    <a:srgbClr val="C0C0C0"/>
                  </a:outerShdw>
                </a:effectLst>
                <a:latin typeface="+mn-lt"/>
              </a:rPr>
              <a:t>► </a:t>
            </a:r>
            <a:r>
              <a:rPr lang="ru-RU" sz="2200" b="1" dirty="0">
                <a:effectLst>
                  <a:outerShdw blurRad="38100" dist="38100" dir="2700000" algn="tl">
                    <a:srgbClr val="C0C0C0"/>
                  </a:outerShdw>
                </a:effectLst>
                <a:latin typeface="+mn-lt"/>
              </a:rPr>
              <a:t>Оптическая связь</a:t>
            </a:r>
            <a:r>
              <a:rPr lang="en-US" sz="2200" b="1" dirty="0">
                <a:effectLst>
                  <a:outerShdw blurRad="38100" dist="38100" dir="2700000" algn="tl">
                    <a:srgbClr val="C0C0C0"/>
                  </a:outerShdw>
                </a:effectLst>
                <a:latin typeface="+mn-lt"/>
              </a:rPr>
              <a:t> (</a:t>
            </a:r>
            <a:r>
              <a:rPr lang="ru-RU" sz="2200" b="1" dirty="0">
                <a:effectLst>
                  <a:outerShdw blurRad="38100" dist="38100" dir="2700000" algn="tl">
                    <a:srgbClr val="C0C0C0"/>
                  </a:outerShdw>
                </a:effectLst>
                <a:latin typeface="+mn-lt"/>
              </a:rPr>
              <a:t>через туман, дождь, дым – благодаря длинным волнам)</a:t>
            </a:r>
            <a:r>
              <a:rPr lang="en-US" sz="2200" b="1" dirty="0">
                <a:solidFill>
                  <a:schemeClr val="folHlink"/>
                </a:solidFill>
                <a:effectLst>
                  <a:outerShdw blurRad="38100" dist="38100" dir="2700000" algn="tl">
                    <a:srgbClr val="C0C0C0"/>
                  </a:outerShdw>
                </a:effectLst>
                <a:latin typeface="+mn-lt"/>
              </a:rPr>
              <a:t> </a:t>
            </a:r>
            <a:endParaRPr lang="ru-RU" sz="2200" b="1" dirty="0">
              <a:solidFill>
                <a:schemeClr val="folHlink"/>
              </a:solidFill>
              <a:effectLst>
                <a:outerShdw blurRad="38100" dist="38100" dir="2700000" algn="tl">
                  <a:srgbClr val="C0C0C0"/>
                </a:outerShdw>
              </a:effectLst>
              <a:latin typeface="+mn-lt"/>
            </a:endParaRPr>
          </a:p>
          <a:p>
            <a:pPr marL="342900" indent="-342900" fontAlgn="auto">
              <a:lnSpc>
                <a:spcPct val="75000"/>
              </a:lnSpc>
              <a:spcBef>
                <a:spcPct val="20000"/>
              </a:spcBef>
              <a:spcAft>
                <a:spcPts val="0"/>
              </a:spcAft>
              <a:buClr>
                <a:schemeClr val="accent2"/>
              </a:buClr>
              <a:buFont typeface="Wingdings" pitchFamily="2" charset="2"/>
              <a:buNone/>
              <a:defRPr/>
            </a:pPr>
            <a:r>
              <a:rPr lang="en-US" sz="2800" b="1" dirty="0">
                <a:solidFill>
                  <a:srgbClr val="FF3300"/>
                </a:solidFill>
                <a:effectLst>
                  <a:outerShdw blurRad="38100" dist="38100" dir="2700000" algn="tl">
                    <a:srgbClr val="C0C0C0"/>
                  </a:outerShdw>
                </a:effectLst>
                <a:latin typeface="+mn-lt"/>
              </a:rPr>
              <a:t>	 </a:t>
            </a:r>
            <a:r>
              <a:rPr lang="en-US" sz="2200" b="1" dirty="0">
                <a:effectLst>
                  <a:outerShdw blurRad="38100" dist="38100" dir="2700000" algn="tl">
                    <a:srgbClr val="C0C0C0"/>
                  </a:outerShdw>
                </a:effectLst>
                <a:latin typeface="+mn-lt"/>
              </a:rPr>
              <a:t>► </a:t>
            </a:r>
            <a:r>
              <a:rPr lang="ru-RU" sz="2200" b="1" dirty="0">
                <a:effectLst>
                  <a:outerShdw blurRad="38100" dist="38100" dir="2700000" algn="tl">
                    <a:srgbClr val="C0C0C0"/>
                  </a:outerShdw>
                </a:effectLst>
                <a:latin typeface="+mn-lt"/>
              </a:rPr>
              <a:t>Круиз-контроль в автомобилях</a:t>
            </a:r>
            <a:r>
              <a:rPr lang="en-US" sz="2200" b="1" dirty="0">
                <a:effectLst>
                  <a:outerShdw blurRad="38100" dist="38100" dir="2700000" algn="tl">
                    <a:srgbClr val="C0C0C0"/>
                  </a:outerShdw>
                </a:effectLst>
                <a:latin typeface="+mn-lt"/>
              </a:rPr>
              <a:t>, </a:t>
            </a:r>
            <a:r>
              <a:rPr lang="ru-RU" sz="2200" b="1" dirty="0" err="1">
                <a:effectLst>
                  <a:outerShdw blurRad="38100" dist="38100" dir="2700000" algn="tl">
                    <a:srgbClr val="C0C0C0"/>
                  </a:outerShdw>
                </a:effectLst>
                <a:latin typeface="+mn-lt"/>
              </a:rPr>
              <a:t>противостолкновительные</a:t>
            </a:r>
            <a:r>
              <a:rPr lang="ru-RU" sz="2200" b="1" dirty="0">
                <a:effectLst>
                  <a:outerShdw blurRad="38100" dist="38100" dir="2700000" algn="tl">
                    <a:srgbClr val="C0C0C0"/>
                  </a:outerShdw>
                </a:effectLst>
                <a:latin typeface="+mn-lt"/>
              </a:rPr>
              <a:t> радары</a:t>
            </a:r>
            <a:endParaRPr lang="en-US" sz="2200" b="1" dirty="0">
              <a:effectLst>
                <a:outerShdw blurRad="38100" dist="38100" dir="2700000" algn="tl">
                  <a:srgbClr val="C0C0C0"/>
                </a:outerShdw>
              </a:effectLst>
              <a:latin typeface="+mn-lt"/>
            </a:endParaRPr>
          </a:p>
        </p:txBody>
      </p:sp>
      <p:grpSp>
        <p:nvGrpSpPr>
          <p:cNvPr id="1029" name="Group 0"/>
          <p:cNvGrpSpPr>
            <a:grpSpLocks/>
          </p:cNvGrpSpPr>
          <p:nvPr/>
        </p:nvGrpSpPr>
        <p:grpSpPr bwMode="auto">
          <a:xfrm>
            <a:off x="0" y="785813"/>
            <a:ext cx="6515100" cy="2049462"/>
            <a:chOff x="608" y="2384"/>
            <a:chExt cx="4391" cy="1748"/>
          </a:xfrm>
        </p:grpSpPr>
        <p:pic>
          <p:nvPicPr>
            <p:cNvPr id="1032" name="Picture 2" descr="417132b-f1"/>
            <p:cNvPicPr>
              <a:picLocks noChangeAspect="1" noChangeArrowheads="1"/>
            </p:cNvPicPr>
            <p:nvPr/>
          </p:nvPicPr>
          <p:blipFill>
            <a:blip r:embed="rId4" cstate="print"/>
            <a:srcRect/>
            <a:stretch>
              <a:fillRect/>
            </a:stretch>
          </p:blipFill>
          <p:spPr bwMode="auto">
            <a:xfrm>
              <a:off x="608" y="2866"/>
              <a:ext cx="4391" cy="1266"/>
            </a:xfrm>
            <a:prstGeom prst="rect">
              <a:avLst/>
            </a:prstGeom>
            <a:noFill/>
            <a:ln w="9525">
              <a:noFill/>
              <a:miter lim="800000"/>
              <a:headEnd/>
              <a:tailEnd/>
            </a:ln>
          </p:spPr>
        </p:pic>
        <p:sp>
          <p:nvSpPr>
            <p:cNvPr id="1033" name="Line 4"/>
            <p:cNvSpPr>
              <a:spLocks noChangeShapeType="1"/>
            </p:cNvSpPr>
            <p:nvPr/>
          </p:nvSpPr>
          <p:spPr bwMode="auto">
            <a:xfrm>
              <a:off x="3063" y="2385"/>
              <a:ext cx="0" cy="1060"/>
            </a:xfrm>
            <a:prstGeom prst="line">
              <a:avLst/>
            </a:prstGeom>
            <a:noFill/>
            <a:ln w="38100">
              <a:solidFill>
                <a:srgbClr val="CC9900"/>
              </a:solidFill>
              <a:round/>
              <a:headEnd/>
              <a:tailEnd/>
            </a:ln>
          </p:spPr>
          <p:txBody>
            <a:bodyPr>
              <a:spAutoFit/>
            </a:bodyPr>
            <a:lstStyle/>
            <a:p>
              <a:endParaRPr lang="ru-RU"/>
            </a:p>
          </p:txBody>
        </p:sp>
        <p:sp>
          <p:nvSpPr>
            <p:cNvPr id="1034" name="Line 5"/>
            <p:cNvSpPr>
              <a:spLocks noChangeShapeType="1"/>
            </p:cNvSpPr>
            <p:nvPr/>
          </p:nvSpPr>
          <p:spPr bwMode="auto">
            <a:xfrm>
              <a:off x="3956" y="2384"/>
              <a:ext cx="0" cy="1060"/>
            </a:xfrm>
            <a:prstGeom prst="line">
              <a:avLst/>
            </a:prstGeom>
            <a:noFill/>
            <a:ln w="38100">
              <a:solidFill>
                <a:srgbClr val="CC9900"/>
              </a:solidFill>
              <a:round/>
              <a:headEnd/>
              <a:tailEnd/>
            </a:ln>
          </p:spPr>
          <p:txBody>
            <a:bodyPr>
              <a:spAutoFit/>
            </a:bodyPr>
            <a:lstStyle/>
            <a:p>
              <a:endParaRPr lang="ru-RU"/>
            </a:p>
          </p:txBody>
        </p:sp>
      </p:grpSp>
      <p:sp>
        <p:nvSpPr>
          <p:cNvPr id="1030" name="Text Box 6"/>
          <p:cNvSpPr txBox="1">
            <a:spLocks noChangeArrowheads="1"/>
          </p:cNvSpPr>
          <p:nvPr/>
        </p:nvSpPr>
        <p:spPr bwMode="auto">
          <a:xfrm>
            <a:off x="3857625" y="746125"/>
            <a:ext cx="919163" cy="396875"/>
          </a:xfrm>
          <a:prstGeom prst="rect">
            <a:avLst/>
          </a:prstGeom>
          <a:noFill/>
          <a:ln w="9525" algn="ctr">
            <a:noFill/>
            <a:miter lim="800000"/>
            <a:headEnd/>
            <a:tailEnd/>
          </a:ln>
        </p:spPr>
        <p:txBody>
          <a:bodyPr wrap="none">
            <a:spAutoFit/>
          </a:bodyPr>
          <a:lstStyle/>
          <a:p>
            <a:pPr algn="ctr"/>
            <a:r>
              <a:rPr lang="en-US" sz="2000" b="1"/>
              <a:t>QCLs</a:t>
            </a:r>
            <a:r>
              <a:rPr lang="en-US" sz="2000" b="1">
                <a:latin typeface="Calibri" pitchFamily="34" charset="0"/>
              </a:rPr>
              <a:t> </a:t>
            </a:r>
          </a:p>
        </p:txBody>
      </p:sp>
      <p:graphicFrame>
        <p:nvGraphicFramePr>
          <p:cNvPr id="1026" name="Object 5"/>
          <p:cNvGraphicFramePr>
            <a:graphicFrameLocks noChangeAspect="1"/>
          </p:cNvGraphicFramePr>
          <p:nvPr>
            <p:ph sz="half" idx="2"/>
          </p:nvPr>
        </p:nvGraphicFramePr>
        <p:xfrm>
          <a:off x="6826250" y="1682750"/>
          <a:ext cx="2108200" cy="831850"/>
        </p:xfrm>
        <a:graphic>
          <a:graphicData uri="http://schemas.openxmlformats.org/presentationml/2006/ole">
            <p:oleObj spid="_x0000_s1026" name="Формула" r:id="rId5" imgW="1803240" imgH="711000" progId="Equation.3">
              <p:embed/>
            </p:oleObj>
          </a:graphicData>
        </a:graphic>
      </p:graphicFrame>
      <p:sp>
        <p:nvSpPr>
          <p:cNvPr id="1031" name="TextBox 9"/>
          <p:cNvSpPr txBox="1">
            <a:spLocks noChangeArrowheads="1"/>
          </p:cNvSpPr>
          <p:nvPr/>
        </p:nvSpPr>
        <p:spPr bwMode="auto">
          <a:xfrm>
            <a:off x="2571750" y="2928938"/>
            <a:ext cx="3646488" cy="523875"/>
          </a:xfrm>
          <a:prstGeom prst="rect">
            <a:avLst/>
          </a:prstGeom>
          <a:noFill/>
          <a:ln w="9525">
            <a:noFill/>
            <a:miter lim="800000"/>
            <a:headEnd/>
            <a:tailEnd/>
          </a:ln>
        </p:spPr>
        <p:txBody>
          <a:bodyPr wrap="none">
            <a:spAutoFit/>
          </a:bodyPr>
          <a:lstStyle/>
          <a:p>
            <a:r>
              <a:rPr lang="ru-RU" sz="2800" b="1" dirty="0">
                <a:latin typeface="Calibri" pitchFamily="34" charset="0"/>
              </a:rPr>
              <a:t>Средний ИК диапазон</a:t>
            </a:r>
          </a:p>
        </p:txBody>
      </p:sp>
      <p:sp>
        <p:nvSpPr>
          <p:cNvPr id="11" name="Номер слайда 10"/>
          <p:cNvSpPr>
            <a:spLocks noGrp="1"/>
          </p:cNvSpPr>
          <p:nvPr>
            <p:ph type="sldNum" sz="quarter" idx="12"/>
          </p:nvPr>
        </p:nvSpPr>
        <p:spPr/>
        <p:txBody>
          <a:bodyPr/>
          <a:lstStyle/>
          <a:p>
            <a:pPr>
              <a:defRPr/>
            </a:pPr>
            <a:fld id="{8515760F-C1E9-480E-97CA-9B0347AC36E8}" type="slidenum">
              <a:rPr lang="ru-RU" smtClean="0"/>
              <a:pPr>
                <a:defRPr/>
              </a:pPr>
              <a:t>6</a:t>
            </a:fld>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31">
                                            <p:txEl>
                                              <p:pRg st="0" end="0"/>
                                            </p:txEl>
                                          </p:spTgt>
                                        </p:tgtEl>
                                        <p:attrNameLst>
                                          <p:attrName>style.visibility</p:attrName>
                                        </p:attrNameLst>
                                      </p:cBhvr>
                                      <p:to>
                                        <p:strVal val="visible"/>
                                      </p:to>
                                    </p:set>
                                    <p:animEffect transition="in" filter="fade">
                                      <p:cBhvr>
                                        <p:cTn id="7" dur="2000"/>
                                        <p:tgtEl>
                                          <p:spTgt spid="1031">
                                            <p:txEl>
                                              <p:pRg st="0" end="0"/>
                                            </p:txEl>
                                          </p:spTgt>
                                        </p:tgtEl>
                                      </p:cBhvr>
                                    </p:animEffect>
                                  </p:childTnLst>
                                </p:cTn>
                              </p:par>
                              <p:par>
                                <p:cTn id="8" presetID="29" presetClass="entr" presetSubtype="0" fill="hold" nodeType="withEffect">
                                  <p:stCondLst>
                                    <p:cond delay="0"/>
                                  </p:stCondLst>
                                  <p:childTnLst>
                                    <p:set>
                                      <p:cBhvr>
                                        <p:cTn id="9" dur="1" fill="hold">
                                          <p:stCondLst>
                                            <p:cond delay="0"/>
                                          </p:stCondLst>
                                        </p:cTn>
                                        <p:tgtEl>
                                          <p:spTgt spid="105479">
                                            <p:txEl>
                                              <p:pRg st="0" end="0"/>
                                            </p:txEl>
                                          </p:spTgt>
                                        </p:tgtEl>
                                        <p:attrNameLst>
                                          <p:attrName>style.visibility</p:attrName>
                                        </p:attrNameLst>
                                      </p:cBhvr>
                                      <p:to>
                                        <p:strVal val="visible"/>
                                      </p:to>
                                    </p:set>
                                    <p:anim calcmode="lin" valueType="num">
                                      <p:cBhvr>
                                        <p:cTn id="10" dur="1000" fill="hold"/>
                                        <p:tgtEl>
                                          <p:spTgt spid="105479">
                                            <p:txEl>
                                              <p:pRg st="0" end="0"/>
                                            </p:txEl>
                                          </p:spTgt>
                                        </p:tgtEl>
                                        <p:attrNameLst>
                                          <p:attrName>ppt_x</p:attrName>
                                        </p:attrNameLst>
                                      </p:cBhvr>
                                      <p:tavLst>
                                        <p:tav tm="0">
                                          <p:val>
                                            <p:strVal val="#ppt_x-.2"/>
                                          </p:val>
                                        </p:tav>
                                        <p:tav tm="100000">
                                          <p:val>
                                            <p:strVal val="#ppt_x"/>
                                          </p:val>
                                        </p:tav>
                                      </p:tavLst>
                                    </p:anim>
                                    <p:anim calcmode="lin" valueType="num">
                                      <p:cBhvr>
                                        <p:cTn id="11" dur="1000" fill="hold"/>
                                        <p:tgtEl>
                                          <p:spTgt spid="105479">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12" dur="1000"/>
                                        <p:tgtEl>
                                          <p:spTgt spid="105479">
                                            <p:txEl>
                                              <p:pRg st="0" end="0"/>
                                            </p:txEl>
                                          </p:spTgt>
                                        </p:tgtEl>
                                      </p:cBhvr>
                                    </p:animEffect>
                                  </p:childTnLst>
                                </p:cTn>
                              </p:par>
                            </p:childTnLst>
                          </p:cTn>
                        </p:par>
                        <p:par>
                          <p:cTn id="13" fill="hold">
                            <p:stCondLst>
                              <p:cond delay="2000"/>
                            </p:stCondLst>
                            <p:childTnLst>
                              <p:par>
                                <p:cTn id="14" presetID="10" presetClass="entr" presetSubtype="0" fill="hold" nodeType="afterEffect">
                                  <p:stCondLst>
                                    <p:cond delay="0"/>
                                  </p:stCondLst>
                                  <p:childTnLst>
                                    <p:set>
                                      <p:cBhvr>
                                        <p:cTn id="15" dur="1" fill="hold">
                                          <p:stCondLst>
                                            <p:cond delay="0"/>
                                          </p:stCondLst>
                                        </p:cTn>
                                        <p:tgtEl>
                                          <p:spTgt spid="105479">
                                            <p:txEl>
                                              <p:pRg st="1" end="1"/>
                                            </p:txEl>
                                          </p:spTgt>
                                        </p:tgtEl>
                                        <p:attrNameLst>
                                          <p:attrName>style.visibility</p:attrName>
                                        </p:attrNameLst>
                                      </p:cBhvr>
                                      <p:to>
                                        <p:strVal val="visible"/>
                                      </p:to>
                                    </p:set>
                                    <p:animEffect transition="in" filter="fade">
                                      <p:cBhvr>
                                        <p:cTn id="16" dur="3000"/>
                                        <p:tgtEl>
                                          <p:spTgt spid="105479">
                                            <p:txEl>
                                              <p:pRg st="1" end="1"/>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105479">
                                            <p:txEl>
                                              <p:pRg st="2" end="2"/>
                                            </p:txEl>
                                          </p:spTgt>
                                        </p:tgtEl>
                                        <p:attrNameLst>
                                          <p:attrName>style.visibility</p:attrName>
                                        </p:attrNameLst>
                                      </p:cBhvr>
                                      <p:to>
                                        <p:strVal val="visible"/>
                                      </p:to>
                                    </p:set>
                                    <p:animEffect transition="in" filter="fade">
                                      <p:cBhvr>
                                        <p:cTn id="19" dur="3000"/>
                                        <p:tgtEl>
                                          <p:spTgt spid="105479">
                                            <p:txEl>
                                              <p:pRg st="2" end="2"/>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105479">
                                            <p:txEl>
                                              <p:pRg st="3" end="3"/>
                                            </p:txEl>
                                          </p:spTgt>
                                        </p:tgtEl>
                                        <p:attrNameLst>
                                          <p:attrName>style.visibility</p:attrName>
                                        </p:attrNameLst>
                                      </p:cBhvr>
                                      <p:to>
                                        <p:strVal val="visible"/>
                                      </p:to>
                                    </p:set>
                                    <p:animEffect transition="in" filter="fade">
                                      <p:cBhvr>
                                        <p:cTn id="22" dur="3000"/>
                                        <p:tgtEl>
                                          <p:spTgt spid="10547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9" presetClass="entr" presetSubtype="0" fill="hold" nodeType="clickEffect">
                                  <p:stCondLst>
                                    <p:cond delay="0"/>
                                  </p:stCondLst>
                                  <p:childTnLst>
                                    <p:set>
                                      <p:cBhvr>
                                        <p:cTn id="26" dur="1" fill="hold">
                                          <p:stCondLst>
                                            <p:cond delay="0"/>
                                          </p:stCondLst>
                                        </p:cTn>
                                        <p:tgtEl>
                                          <p:spTgt spid="105479">
                                            <p:txEl>
                                              <p:pRg st="4" end="4"/>
                                            </p:txEl>
                                          </p:spTgt>
                                        </p:tgtEl>
                                        <p:attrNameLst>
                                          <p:attrName>style.visibility</p:attrName>
                                        </p:attrNameLst>
                                      </p:cBhvr>
                                      <p:to>
                                        <p:strVal val="visible"/>
                                      </p:to>
                                    </p:set>
                                    <p:anim calcmode="lin" valueType="num">
                                      <p:cBhvr>
                                        <p:cTn id="27" dur="1000" fill="hold"/>
                                        <p:tgtEl>
                                          <p:spTgt spid="105479">
                                            <p:txEl>
                                              <p:pRg st="4" end="4"/>
                                            </p:txEl>
                                          </p:spTgt>
                                        </p:tgtEl>
                                        <p:attrNameLst>
                                          <p:attrName>ppt_x</p:attrName>
                                        </p:attrNameLst>
                                      </p:cBhvr>
                                      <p:tavLst>
                                        <p:tav tm="0">
                                          <p:val>
                                            <p:strVal val="#ppt_x-.2"/>
                                          </p:val>
                                        </p:tav>
                                        <p:tav tm="100000">
                                          <p:val>
                                            <p:strVal val="#ppt_x"/>
                                          </p:val>
                                        </p:tav>
                                      </p:tavLst>
                                    </p:anim>
                                    <p:anim calcmode="lin" valueType="num">
                                      <p:cBhvr>
                                        <p:cTn id="28" dur="1000" fill="hold"/>
                                        <p:tgtEl>
                                          <p:spTgt spid="105479">
                                            <p:txEl>
                                              <p:pRg st="4" end="4"/>
                                            </p:txEl>
                                          </p:spTgt>
                                        </p:tgtEl>
                                        <p:attrNameLst>
                                          <p:attrName>ppt_y</p:attrName>
                                        </p:attrNameLst>
                                      </p:cBhvr>
                                      <p:tavLst>
                                        <p:tav tm="0">
                                          <p:val>
                                            <p:strVal val="#ppt_y"/>
                                          </p:val>
                                        </p:tav>
                                        <p:tav tm="100000">
                                          <p:val>
                                            <p:strVal val="#ppt_y"/>
                                          </p:val>
                                        </p:tav>
                                      </p:tavLst>
                                    </p:anim>
                                    <p:animEffect transition="in" filter="wipe(right)" prLst="gradientSize: 0.1">
                                      <p:cBhvr>
                                        <p:cTn id="29" dur="1000"/>
                                        <p:tgtEl>
                                          <p:spTgt spid="105479">
                                            <p:txEl>
                                              <p:pRg st="4" end="4"/>
                                            </p:txEl>
                                          </p:spTgt>
                                        </p:tgtEl>
                                      </p:cBhvr>
                                    </p:animEffect>
                                  </p:childTnLst>
                                </p:cTn>
                              </p:par>
                            </p:childTnLst>
                          </p:cTn>
                        </p:par>
                        <p:par>
                          <p:cTn id="30" fill="hold">
                            <p:stCondLst>
                              <p:cond delay="1000"/>
                            </p:stCondLst>
                            <p:childTnLst>
                              <p:par>
                                <p:cTn id="31" presetID="10" presetClass="entr" presetSubtype="0" fill="hold" nodeType="afterEffect">
                                  <p:stCondLst>
                                    <p:cond delay="0"/>
                                  </p:stCondLst>
                                  <p:childTnLst>
                                    <p:set>
                                      <p:cBhvr>
                                        <p:cTn id="32" dur="1" fill="hold">
                                          <p:stCondLst>
                                            <p:cond delay="0"/>
                                          </p:stCondLst>
                                        </p:cTn>
                                        <p:tgtEl>
                                          <p:spTgt spid="105479">
                                            <p:txEl>
                                              <p:pRg st="5" end="5"/>
                                            </p:txEl>
                                          </p:spTgt>
                                        </p:tgtEl>
                                        <p:attrNameLst>
                                          <p:attrName>style.visibility</p:attrName>
                                        </p:attrNameLst>
                                      </p:cBhvr>
                                      <p:to>
                                        <p:strVal val="visible"/>
                                      </p:to>
                                    </p:set>
                                    <p:animEffect transition="in" filter="fade">
                                      <p:cBhvr>
                                        <p:cTn id="33" dur="3000"/>
                                        <p:tgtEl>
                                          <p:spTgt spid="105479">
                                            <p:txEl>
                                              <p:pRg st="5" end="5"/>
                                            </p:txEl>
                                          </p:spTgt>
                                        </p:tgtEl>
                                      </p:cBhvr>
                                    </p:animEffect>
                                  </p:childTnLst>
                                </p:cTn>
                              </p:par>
                            </p:childTnLst>
                          </p:cTn>
                        </p:par>
                        <p:par>
                          <p:cTn id="34" fill="hold">
                            <p:stCondLst>
                              <p:cond delay="4000"/>
                            </p:stCondLst>
                            <p:childTnLst>
                              <p:par>
                                <p:cTn id="35" presetID="10" presetClass="entr" presetSubtype="0" fill="hold" nodeType="afterEffect">
                                  <p:stCondLst>
                                    <p:cond delay="0"/>
                                  </p:stCondLst>
                                  <p:childTnLst>
                                    <p:set>
                                      <p:cBhvr>
                                        <p:cTn id="36" dur="1" fill="hold">
                                          <p:stCondLst>
                                            <p:cond delay="0"/>
                                          </p:stCondLst>
                                        </p:cTn>
                                        <p:tgtEl>
                                          <p:spTgt spid="105479">
                                            <p:txEl>
                                              <p:pRg st="6" end="6"/>
                                            </p:txEl>
                                          </p:spTgt>
                                        </p:tgtEl>
                                        <p:attrNameLst>
                                          <p:attrName>style.visibility</p:attrName>
                                        </p:attrNameLst>
                                      </p:cBhvr>
                                      <p:to>
                                        <p:strVal val="visible"/>
                                      </p:to>
                                    </p:set>
                                    <p:animEffect transition="in" filter="fade">
                                      <p:cBhvr>
                                        <p:cTn id="37" dur="3000"/>
                                        <p:tgtEl>
                                          <p:spTgt spid="10547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1500188" y="2071688"/>
            <a:ext cx="6643687" cy="373062"/>
          </a:xfrm>
          <a:prstGeom prst="rect">
            <a:avLst/>
          </a:prstGeom>
        </p:spPr>
        <p:txBody>
          <a:bodyPr>
            <a:spAutoFit/>
          </a:bodyPr>
          <a:lstStyle/>
          <a:p>
            <a:pPr marL="342900" indent="-342900" fontAlgn="auto">
              <a:lnSpc>
                <a:spcPct val="65000"/>
              </a:lnSpc>
              <a:spcBef>
                <a:spcPct val="20000"/>
              </a:spcBef>
              <a:spcAft>
                <a:spcPts val="0"/>
              </a:spcAft>
              <a:buClr>
                <a:schemeClr val="accent2"/>
              </a:buClr>
              <a:defRPr/>
            </a:pPr>
            <a:r>
              <a:rPr lang="en-US" sz="2800" b="1" u="sng" dirty="0">
                <a:solidFill>
                  <a:srgbClr val="FF3300"/>
                </a:solidFill>
                <a:effectLst>
                  <a:outerShdw blurRad="38100" dist="38100" dir="2700000" algn="tl">
                    <a:srgbClr val="C0C0C0"/>
                  </a:outerShdw>
                </a:effectLst>
                <a:latin typeface="+mn-lt"/>
              </a:rPr>
              <a:t>1 </a:t>
            </a:r>
            <a:r>
              <a:rPr lang="en-US" sz="2800" b="1" u="sng" dirty="0">
                <a:solidFill>
                  <a:srgbClr val="FF3300"/>
                </a:solidFill>
                <a:effectLst>
                  <a:outerShdw blurRad="38100" dist="38100" dir="2700000" algn="tl">
                    <a:srgbClr val="C0C0C0"/>
                  </a:outerShdw>
                </a:effectLst>
                <a:latin typeface="+mn-lt"/>
                <a:cs typeface="Arial" charset="0"/>
              </a:rPr>
              <a:t>÷</a:t>
            </a:r>
            <a:r>
              <a:rPr lang="en-US" sz="2800" b="1" u="sng" dirty="0">
                <a:solidFill>
                  <a:srgbClr val="FF3300"/>
                </a:solidFill>
                <a:effectLst>
                  <a:outerShdw blurRad="38100" dist="38100" dir="2700000" algn="tl">
                    <a:srgbClr val="C0C0C0"/>
                  </a:outerShdw>
                </a:effectLst>
                <a:latin typeface="+mn-lt"/>
              </a:rPr>
              <a:t> </a:t>
            </a:r>
            <a:r>
              <a:rPr lang="ru-RU" sz="2800" b="1" u="sng" dirty="0" smtClean="0">
                <a:solidFill>
                  <a:srgbClr val="FF3300"/>
                </a:solidFill>
                <a:effectLst>
                  <a:outerShdw blurRad="38100" dist="38100" dir="2700000" algn="tl">
                    <a:srgbClr val="C0C0C0"/>
                  </a:outerShdw>
                </a:effectLst>
                <a:latin typeface="+mn-lt"/>
              </a:rPr>
              <a:t>6</a:t>
            </a:r>
            <a:r>
              <a:rPr lang="en-US" sz="2800" b="1" u="sng" dirty="0" smtClean="0">
                <a:solidFill>
                  <a:srgbClr val="FF3300"/>
                </a:solidFill>
                <a:effectLst>
                  <a:outerShdw blurRad="38100" dist="38100" dir="2700000" algn="tl">
                    <a:srgbClr val="C0C0C0"/>
                  </a:outerShdw>
                </a:effectLst>
                <a:latin typeface="+mn-lt"/>
              </a:rPr>
              <a:t> </a:t>
            </a:r>
            <a:r>
              <a:rPr lang="en-US" sz="2800" b="1" u="sng" dirty="0">
                <a:solidFill>
                  <a:srgbClr val="FF3300"/>
                </a:solidFill>
                <a:effectLst>
                  <a:outerShdw blurRad="38100" dist="38100" dir="2700000" algn="tl">
                    <a:srgbClr val="C0C0C0"/>
                  </a:outerShdw>
                </a:effectLst>
                <a:latin typeface="+mn-lt"/>
              </a:rPr>
              <a:t>THz</a:t>
            </a:r>
          </a:p>
        </p:txBody>
      </p:sp>
      <p:sp>
        <p:nvSpPr>
          <p:cNvPr id="22530" name="Прямоугольник 5"/>
          <p:cNvSpPr>
            <a:spLocks noChangeArrowheads="1"/>
          </p:cNvSpPr>
          <p:nvPr/>
        </p:nvSpPr>
        <p:spPr bwMode="auto">
          <a:xfrm>
            <a:off x="1428750" y="2643188"/>
            <a:ext cx="6500813" cy="1477962"/>
          </a:xfrm>
          <a:prstGeom prst="rect">
            <a:avLst/>
          </a:prstGeom>
          <a:noFill/>
          <a:ln w="9525">
            <a:noFill/>
            <a:miter lim="800000"/>
            <a:headEnd/>
            <a:tailEnd/>
          </a:ln>
        </p:spPr>
        <p:txBody>
          <a:bodyPr>
            <a:spAutoFit/>
          </a:bodyPr>
          <a:lstStyle/>
          <a:p>
            <a:pPr>
              <a:buFontTx/>
              <a:buChar char="•"/>
            </a:pPr>
            <a:r>
              <a:rPr lang="ru-RU" dirty="0">
                <a:latin typeface="Calibri" pitchFamily="34" charset="0"/>
              </a:rPr>
              <a:t>Переходы с участием мелких примесей</a:t>
            </a:r>
          </a:p>
          <a:p>
            <a:pPr>
              <a:buFontTx/>
              <a:buChar char="•"/>
            </a:pPr>
            <a:r>
              <a:rPr lang="ru-RU" dirty="0">
                <a:latin typeface="Calibri" pitchFamily="34" charset="0"/>
              </a:rPr>
              <a:t> Циклотронный и парамагнитный резонансы</a:t>
            </a:r>
          </a:p>
          <a:p>
            <a:pPr>
              <a:buFontTx/>
              <a:buChar char="•"/>
            </a:pPr>
            <a:r>
              <a:rPr lang="ru-RU" dirty="0">
                <a:latin typeface="Calibri" pitchFamily="34" charset="0"/>
              </a:rPr>
              <a:t> Вращательные и колебательные возбуждения в жидкостях, газах и биологических объектах (колебания коллективных мод ДНК и </a:t>
            </a:r>
            <a:r>
              <a:rPr lang="ru-RU" dirty="0" smtClean="0">
                <a:latin typeface="Calibri" pitchFamily="34" charset="0"/>
              </a:rPr>
              <a:t>белков)</a:t>
            </a:r>
            <a:endParaRPr lang="ru-RU" dirty="0">
              <a:latin typeface="Calibri" pitchFamily="34" charset="0"/>
            </a:endParaRPr>
          </a:p>
        </p:txBody>
      </p:sp>
      <p:grpSp>
        <p:nvGrpSpPr>
          <p:cNvPr id="7" name="Group 28"/>
          <p:cNvGrpSpPr>
            <a:grpSpLocks/>
          </p:cNvGrpSpPr>
          <p:nvPr/>
        </p:nvGrpSpPr>
        <p:grpSpPr bwMode="auto">
          <a:xfrm>
            <a:off x="747713" y="4169246"/>
            <a:ext cx="8216900" cy="1924050"/>
            <a:chOff x="431" y="2795"/>
            <a:chExt cx="5176" cy="1212"/>
          </a:xfrm>
        </p:grpSpPr>
        <p:sp>
          <p:nvSpPr>
            <p:cNvPr id="22535" name="Text Box 10"/>
            <p:cNvSpPr txBox="1">
              <a:spLocks noChangeArrowheads="1"/>
            </p:cNvSpPr>
            <p:nvPr/>
          </p:nvSpPr>
          <p:spPr bwMode="auto">
            <a:xfrm>
              <a:off x="3711" y="3339"/>
              <a:ext cx="425" cy="233"/>
            </a:xfrm>
            <a:prstGeom prst="rect">
              <a:avLst/>
            </a:prstGeom>
            <a:noFill/>
            <a:ln w="9525">
              <a:noFill/>
              <a:miter lim="800000"/>
              <a:headEnd/>
              <a:tailEnd/>
            </a:ln>
          </p:spPr>
          <p:txBody>
            <a:bodyPr wrap="none">
              <a:spAutoFit/>
            </a:bodyPr>
            <a:lstStyle/>
            <a:p>
              <a:r>
                <a:rPr lang="ru-RU" dirty="0" smtClean="0">
                  <a:latin typeface="Calibri" pitchFamily="34" charset="0"/>
                </a:rPr>
                <a:t>6 </a:t>
              </a:r>
              <a:r>
                <a:rPr lang="ru-RU" dirty="0">
                  <a:latin typeface="Calibri" pitchFamily="34" charset="0"/>
                </a:rPr>
                <a:t>ТГц</a:t>
              </a:r>
            </a:p>
          </p:txBody>
        </p:sp>
        <p:sp>
          <p:nvSpPr>
            <p:cNvPr id="22536" name="Text Box 12"/>
            <p:cNvSpPr txBox="1">
              <a:spLocks noChangeArrowheads="1"/>
            </p:cNvSpPr>
            <p:nvPr/>
          </p:nvSpPr>
          <p:spPr bwMode="auto">
            <a:xfrm>
              <a:off x="4921" y="3158"/>
              <a:ext cx="364" cy="231"/>
            </a:xfrm>
            <a:prstGeom prst="rect">
              <a:avLst/>
            </a:prstGeom>
            <a:noFill/>
            <a:ln w="9525">
              <a:noFill/>
              <a:miter lim="800000"/>
              <a:headEnd/>
              <a:tailEnd/>
            </a:ln>
          </p:spPr>
          <p:txBody>
            <a:bodyPr wrap="none">
              <a:spAutoFit/>
            </a:bodyPr>
            <a:lstStyle/>
            <a:p>
              <a:r>
                <a:rPr lang="ru-RU">
                  <a:latin typeface="Calibri" pitchFamily="34" charset="0"/>
                </a:rPr>
                <a:t>ТГц</a:t>
              </a:r>
            </a:p>
          </p:txBody>
        </p:sp>
        <p:sp>
          <p:nvSpPr>
            <p:cNvPr id="22537" name="Line 13"/>
            <p:cNvSpPr>
              <a:spLocks noChangeShapeType="1"/>
            </p:cNvSpPr>
            <p:nvPr/>
          </p:nvSpPr>
          <p:spPr bwMode="auto">
            <a:xfrm>
              <a:off x="703" y="2931"/>
              <a:ext cx="681" cy="0"/>
            </a:xfrm>
            <a:prstGeom prst="line">
              <a:avLst/>
            </a:prstGeom>
            <a:noFill/>
            <a:ln w="9525">
              <a:solidFill>
                <a:schemeClr val="tx1"/>
              </a:solidFill>
              <a:round/>
              <a:headEnd/>
              <a:tailEnd/>
            </a:ln>
          </p:spPr>
          <p:txBody>
            <a:bodyPr/>
            <a:lstStyle/>
            <a:p>
              <a:endParaRPr lang="ru-RU"/>
            </a:p>
          </p:txBody>
        </p:sp>
        <p:sp>
          <p:nvSpPr>
            <p:cNvPr id="22538" name="Line 14"/>
            <p:cNvSpPr>
              <a:spLocks noChangeShapeType="1"/>
            </p:cNvSpPr>
            <p:nvPr/>
          </p:nvSpPr>
          <p:spPr bwMode="auto">
            <a:xfrm>
              <a:off x="703" y="3339"/>
              <a:ext cx="681" cy="0"/>
            </a:xfrm>
            <a:prstGeom prst="line">
              <a:avLst/>
            </a:prstGeom>
            <a:noFill/>
            <a:ln w="9525">
              <a:solidFill>
                <a:schemeClr val="tx1"/>
              </a:solidFill>
              <a:round/>
              <a:headEnd/>
              <a:tailEnd/>
            </a:ln>
          </p:spPr>
          <p:txBody>
            <a:bodyPr/>
            <a:lstStyle/>
            <a:p>
              <a:endParaRPr lang="ru-RU"/>
            </a:p>
          </p:txBody>
        </p:sp>
        <p:sp>
          <p:nvSpPr>
            <p:cNvPr id="22539" name="Line 15"/>
            <p:cNvSpPr>
              <a:spLocks noChangeShapeType="1"/>
            </p:cNvSpPr>
            <p:nvPr/>
          </p:nvSpPr>
          <p:spPr bwMode="auto">
            <a:xfrm>
              <a:off x="1384" y="2931"/>
              <a:ext cx="0" cy="408"/>
            </a:xfrm>
            <a:prstGeom prst="line">
              <a:avLst/>
            </a:prstGeom>
            <a:noFill/>
            <a:ln w="9525">
              <a:solidFill>
                <a:schemeClr val="tx1"/>
              </a:solidFill>
              <a:round/>
              <a:headEnd/>
              <a:tailEnd/>
            </a:ln>
          </p:spPr>
          <p:txBody>
            <a:bodyPr/>
            <a:lstStyle/>
            <a:p>
              <a:endParaRPr lang="ru-RU"/>
            </a:p>
          </p:txBody>
        </p:sp>
        <p:sp>
          <p:nvSpPr>
            <p:cNvPr id="22540" name="Line 17"/>
            <p:cNvSpPr>
              <a:spLocks noChangeShapeType="1"/>
            </p:cNvSpPr>
            <p:nvPr/>
          </p:nvSpPr>
          <p:spPr bwMode="auto">
            <a:xfrm>
              <a:off x="4105" y="2931"/>
              <a:ext cx="0" cy="408"/>
            </a:xfrm>
            <a:prstGeom prst="line">
              <a:avLst/>
            </a:prstGeom>
            <a:noFill/>
            <a:ln w="9525">
              <a:solidFill>
                <a:schemeClr val="tx1"/>
              </a:solidFill>
              <a:round/>
              <a:headEnd/>
              <a:tailEnd/>
            </a:ln>
          </p:spPr>
          <p:txBody>
            <a:bodyPr/>
            <a:lstStyle/>
            <a:p>
              <a:endParaRPr lang="ru-RU"/>
            </a:p>
          </p:txBody>
        </p:sp>
        <p:sp>
          <p:nvSpPr>
            <p:cNvPr id="22541" name="Line 18"/>
            <p:cNvSpPr>
              <a:spLocks noChangeShapeType="1"/>
            </p:cNvSpPr>
            <p:nvPr/>
          </p:nvSpPr>
          <p:spPr bwMode="auto">
            <a:xfrm>
              <a:off x="4105" y="2931"/>
              <a:ext cx="771" cy="0"/>
            </a:xfrm>
            <a:prstGeom prst="line">
              <a:avLst/>
            </a:prstGeom>
            <a:noFill/>
            <a:ln w="9525">
              <a:solidFill>
                <a:schemeClr val="tx1"/>
              </a:solidFill>
              <a:round/>
              <a:headEnd/>
              <a:tailEnd/>
            </a:ln>
          </p:spPr>
          <p:txBody>
            <a:bodyPr/>
            <a:lstStyle/>
            <a:p>
              <a:endParaRPr lang="ru-RU"/>
            </a:p>
          </p:txBody>
        </p:sp>
        <p:sp>
          <p:nvSpPr>
            <p:cNvPr id="22542" name="Line 19"/>
            <p:cNvSpPr>
              <a:spLocks noChangeShapeType="1"/>
            </p:cNvSpPr>
            <p:nvPr/>
          </p:nvSpPr>
          <p:spPr bwMode="auto">
            <a:xfrm>
              <a:off x="4105" y="3339"/>
              <a:ext cx="771" cy="0"/>
            </a:xfrm>
            <a:prstGeom prst="line">
              <a:avLst/>
            </a:prstGeom>
            <a:noFill/>
            <a:ln w="9525">
              <a:solidFill>
                <a:schemeClr val="tx1"/>
              </a:solidFill>
              <a:round/>
              <a:headEnd/>
              <a:tailEnd/>
            </a:ln>
          </p:spPr>
          <p:txBody>
            <a:bodyPr/>
            <a:lstStyle/>
            <a:p>
              <a:endParaRPr lang="ru-RU"/>
            </a:p>
          </p:txBody>
        </p:sp>
        <p:sp>
          <p:nvSpPr>
            <p:cNvPr id="22543" name="Text Box 20"/>
            <p:cNvSpPr txBox="1">
              <a:spLocks noChangeArrowheads="1"/>
            </p:cNvSpPr>
            <p:nvPr/>
          </p:nvSpPr>
          <p:spPr bwMode="auto">
            <a:xfrm>
              <a:off x="4105" y="3475"/>
              <a:ext cx="1502" cy="404"/>
            </a:xfrm>
            <a:prstGeom prst="rect">
              <a:avLst/>
            </a:prstGeom>
            <a:noFill/>
            <a:ln w="9525">
              <a:noFill/>
              <a:miter lim="800000"/>
              <a:headEnd/>
              <a:tailEnd/>
            </a:ln>
          </p:spPr>
          <p:txBody>
            <a:bodyPr wrap="none">
              <a:spAutoFit/>
            </a:bodyPr>
            <a:lstStyle/>
            <a:p>
              <a:r>
                <a:rPr lang="ru-RU" dirty="0">
                  <a:latin typeface="Calibri" pitchFamily="34" charset="0"/>
                </a:rPr>
                <a:t>Область остаточных</a:t>
              </a:r>
            </a:p>
            <a:p>
              <a:r>
                <a:rPr lang="ru-RU" dirty="0">
                  <a:latin typeface="Calibri" pitchFamily="34" charset="0"/>
                </a:rPr>
                <a:t>Лучей </a:t>
              </a:r>
              <a:r>
                <a:rPr lang="en-US" dirty="0" err="1">
                  <a:latin typeface="Calibri" pitchFamily="34" charset="0"/>
                </a:rPr>
                <a:t>GaAs</a:t>
              </a:r>
              <a:endParaRPr lang="ru-RU" dirty="0">
                <a:latin typeface="Calibri" pitchFamily="34" charset="0"/>
              </a:endParaRPr>
            </a:p>
          </p:txBody>
        </p:sp>
        <p:sp>
          <p:nvSpPr>
            <p:cNvPr id="22544" name="Text Box 21"/>
            <p:cNvSpPr txBox="1">
              <a:spLocks noChangeArrowheads="1"/>
            </p:cNvSpPr>
            <p:nvPr/>
          </p:nvSpPr>
          <p:spPr bwMode="auto">
            <a:xfrm>
              <a:off x="1292" y="3335"/>
              <a:ext cx="484" cy="231"/>
            </a:xfrm>
            <a:prstGeom prst="rect">
              <a:avLst/>
            </a:prstGeom>
            <a:noFill/>
            <a:ln w="9525">
              <a:noFill/>
              <a:miter lim="800000"/>
              <a:headEnd/>
              <a:tailEnd/>
            </a:ln>
          </p:spPr>
          <p:txBody>
            <a:bodyPr wrap="none">
              <a:spAutoFit/>
            </a:bodyPr>
            <a:lstStyle/>
            <a:p>
              <a:r>
                <a:rPr lang="ru-RU" dirty="0">
                  <a:latin typeface="Calibri" pitchFamily="34" charset="0"/>
                </a:rPr>
                <a:t>1</a:t>
              </a:r>
              <a:r>
                <a:rPr lang="en-US" dirty="0">
                  <a:latin typeface="Calibri" pitchFamily="34" charset="0"/>
                </a:rPr>
                <a:t> </a:t>
              </a:r>
              <a:r>
                <a:rPr lang="ru-RU" dirty="0">
                  <a:latin typeface="Calibri" pitchFamily="34" charset="0"/>
                </a:rPr>
                <a:t>ТГц</a:t>
              </a:r>
            </a:p>
          </p:txBody>
        </p:sp>
        <p:sp>
          <p:nvSpPr>
            <p:cNvPr id="22545" name="Text Box 22"/>
            <p:cNvSpPr txBox="1">
              <a:spLocks noChangeArrowheads="1"/>
            </p:cNvSpPr>
            <p:nvPr/>
          </p:nvSpPr>
          <p:spPr bwMode="auto">
            <a:xfrm>
              <a:off x="431" y="3430"/>
              <a:ext cx="1047" cy="577"/>
            </a:xfrm>
            <a:prstGeom prst="rect">
              <a:avLst/>
            </a:prstGeom>
            <a:noFill/>
            <a:ln w="9525">
              <a:noFill/>
              <a:miter lim="800000"/>
              <a:headEnd/>
              <a:tailEnd/>
            </a:ln>
          </p:spPr>
          <p:txBody>
            <a:bodyPr wrap="none">
              <a:spAutoFit/>
            </a:bodyPr>
            <a:lstStyle/>
            <a:p>
              <a:r>
                <a:rPr lang="ru-RU" dirty="0">
                  <a:latin typeface="Calibri" pitchFamily="34" charset="0"/>
                </a:rPr>
                <a:t>Поглощение</a:t>
              </a:r>
            </a:p>
            <a:p>
              <a:r>
                <a:rPr lang="ru-RU" dirty="0">
                  <a:latin typeface="Calibri" pitchFamily="34" charset="0"/>
                </a:rPr>
                <a:t>на свободных</a:t>
              </a:r>
            </a:p>
            <a:p>
              <a:r>
                <a:rPr lang="ru-RU" dirty="0">
                  <a:latin typeface="Calibri" pitchFamily="34" charset="0"/>
                </a:rPr>
                <a:t>носителях</a:t>
              </a:r>
            </a:p>
          </p:txBody>
        </p:sp>
        <p:sp>
          <p:nvSpPr>
            <p:cNvPr id="22546" name="Oval 24"/>
            <p:cNvSpPr>
              <a:spLocks noChangeArrowheads="1"/>
            </p:cNvSpPr>
            <p:nvPr/>
          </p:nvSpPr>
          <p:spPr bwMode="auto">
            <a:xfrm>
              <a:off x="1383" y="2795"/>
              <a:ext cx="2722" cy="726"/>
            </a:xfrm>
            <a:prstGeom prst="ellipse">
              <a:avLst/>
            </a:prstGeom>
            <a:solidFill>
              <a:schemeClr val="accent1"/>
            </a:solidFill>
            <a:ln w="9525">
              <a:solidFill>
                <a:schemeClr val="tx1"/>
              </a:solidFill>
              <a:round/>
              <a:headEnd/>
              <a:tailEnd/>
            </a:ln>
          </p:spPr>
          <p:txBody>
            <a:bodyPr wrap="none" anchor="ctr"/>
            <a:lstStyle/>
            <a:p>
              <a:pPr algn="ctr"/>
              <a:r>
                <a:rPr lang="en-US">
                  <a:latin typeface="Calibri" pitchFamily="34" charset="0"/>
                </a:rPr>
                <a:t>THz QCL</a:t>
              </a:r>
            </a:p>
            <a:p>
              <a:pPr algn="ctr"/>
              <a:endParaRPr lang="en-US">
                <a:latin typeface="Calibri" pitchFamily="34" charset="0"/>
              </a:endParaRPr>
            </a:p>
            <a:p>
              <a:pPr algn="ctr"/>
              <a:endParaRPr lang="ru-RU">
                <a:latin typeface="Calibri" pitchFamily="34" charset="0"/>
              </a:endParaRPr>
            </a:p>
          </p:txBody>
        </p:sp>
        <p:sp>
          <p:nvSpPr>
            <p:cNvPr id="22547" name="Line 8"/>
            <p:cNvSpPr>
              <a:spLocks noChangeShapeType="1"/>
            </p:cNvSpPr>
            <p:nvPr/>
          </p:nvSpPr>
          <p:spPr bwMode="auto">
            <a:xfrm flipV="1">
              <a:off x="703" y="3158"/>
              <a:ext cx="4173" cy="0"/>
            </a:xfrm>
            <a:prstGeom prst="line">
              <a:avLst/>
            </a:prstGeom>
            <a:noFill/>
            <a:ln w="25400">
              <a:solidFill>
                <a:schemeClr val="tx1"/>
              </a:solidFill>
              <a:round/>
              <a:headEnd/>
              <a:tailEnd type="triangle" w="med" len="med"/>
            </a:ln>
          </p:spPr>
          <p:txBody>
            <a:bodyPr/>
            <a:lstStyle/>
            <a:p>
              <a:endParaRPr lang="ru-RU"/>
            </a:p>
          </p:txBody>
        </p:sp>
      </p:grpSp>
      <p:pic>
        <p:nvPicPr>
          <p:cNvPr id="22532" name="Picture 6"/>
          <p:cNvPicPr>
            <a:picLocks noChangeAspect="1" noChangeArrowheads="1"/>
          </p:cNvPicPr>
          <p:nvPr/>
        </p:nvPicPr>
        <p:blipFill>
          <a:blip r:embed="rId3" cstate="print"/>
          <a:srcRect/>
          <a:stretch>
            <a:fillRect/>
          </a:stretch>
        </p:blipFill>
        <p:spPr bwMode="auto">
          <a:xfrm>
            <a:off x="4214813" y="785813"/>
            <a:ext cx="4464050" cy="1655762"/>
          </a:xfrm>
          <a:prstGeom prst="rect">
            <a:avLst/>
          </a:prstGeom>
          <a:noFill/>
          <a:ln w="9525">
            <a:noFill/>
            <a:miter lim="800000"/>
            <a:headEnd/>
            <a:tailEnd/>
          </a:ln>
        </p:spPr>
      </p:pic>
      <p:sp>
        <p:nvSpPr>
          <p:cNvPr id="22533" name="Rectangle 1"/>
          <p:cNvSpPr>
            <a:spLocks noChangeArrowheads="1"/>
          </p:cNvSpPr>
          <p:nvPr/>
        </p:nvSpPr>
        <p:spPr bwMode="auto">
          <a:xfrm>
            <a:off x="285750" y="6093296"/>
            <a:ext cx="8821738" cy="307975"/>
          </a:xfrm>
          <a:prstGeom prst="rect">
            <a:avLst/>
          </a:prstGeom>
          <a:noFill/>
          <a:ln w="9525">
            <a:noFill/>
            <a:miter lim="800000"/>
            <a:headEnd/>
            <a:tailEnd/>
          </a:ln>
        </p:spPr>
        <p:txBody>
          <a:bodyPr wrap="none" anchor="ctr">
            <a:spAutoFit/>
          </a:bodyPr>
          <a:lstStyle/>
          <a:p>
            <a:pPr indent="450850" algn="just">
              <a:buFontTx/>
              <a:buChar char="•"/>
            </a:pPr>
            <a:r>
              <a:rPr lang="en-US" sz="1400">
                <a:latin typeface="Times New Roman" pitchFamily="18" charset="0"/>
                <a:ea typeface="Calibri" pitchFamily="34" charset="0"/>
                <a:cs typeface="Times New Roman" pitchFamily="18" charset="0"/>
              </a:rPr>
              <a:t>S.W.  Smye, J.M. Chamberlain, A.J. Fitzgerald and E. Berry // Phys. Med. Biol. – 2001. – Vol.46. – P.</a:t>
            </a:r>
            <a:r>
              <a:rPr lang="pt-BR" sz="1400">
                <a:latin typeface="Times New Roman" pitchFamily="18" charset="0"/>
                <a:ea typeface="Calibri" pitchFamily="34" charset="0"/>
                <a:cs typeface="Times New Roman" pitchFamily="18" charset="0"/>
              </a:rPr>
              <a:t>R</a:t>
            </a:r>
            <a:r>
              <a:rPr lang="en-US" sz="1400">
                <a:latin typeface="Times New Roman" pitchFamily="18" charset="0"/>
                <a:ea typeface="Calibri" pitchFamily="34" charset="0"/>
                <a:cs typeface="Times New Roman" pitchFamily="18" charset="0"/>
              </a:rPr>
              <a:t>101-</a:t>
            </a:r>
            <a:r>
              <a:rPr lang="pt-BR" sz="1400">
                <a:latin typeface="Times New Roman" pitchFamily="18" charset="0"/>
                <a:ea typeface="Calibri" pitchFamily="34" charset="0"/>
                <a:cs typeface="Times New Roman" pitchFamily="18" charset="0"/>
              </a:rPr>
              <a:t>R</a:t>
            </a:r>
            <a:r>
              <a:rPr lang="en-US" sz="1400">
                <a:latin typeface="Times New Roman" pitchFamily="18" charset="0"/>
                <a:ea typeface="Calibri" pitchFamily="34" charset="0"/>
                <a:cs typeface="Times New Roman" pitchFamily="18" charset="0"/>
              </a:rPr>
              <a:t>112.</a:t>
            </a:r>
            <a:endParaRPr lang="en-US">
              <a:ea typeface="Calibri" pitchFamily="34" charset="0"/>
              <a:cs typeface="Times New Roman" pitchFamily="18" charset="0"/>
            </a:endParaRPr>
          </a:p>
        </p:txBody>
      </p:sp>
      <p:sp>
        <p:nvSpPr>
          <p:cNvPr id="22534" name="TextBox 22"/>
          <p:cNvSpPr txBox="1">
            <a:spLocks noChangeArrowheads="1"/>
          </p:cNvSpPr>
          <p:nvPr/>
        </p:nvSpPr>
        <p:spPr bwMode="auto">
          <a:xfrm>
            <a:off x="1214438" y="214313"/>
            <a:ext cx="7737054" cy="646331"/>
          </a:xfrm>
          <a:prstGeom prst="rect">
            <a:avLst/>
          </a:prstGeom>
          <a:noFill/>
          <a:ln w="9525">
            <a:noFill/>
            <a:miter lim="800000"/>
            <a:headEnd/>
            <a:tailEnd/>
          </a:ln>
        </p:spPr>
        <p:txBody>
          <a:bodyPr wrap="none">
            <a:spAutoFit/>
          </a:bodyPr>
          <a:lstStyle/>
          <a:p>
            <a:pPr algn="ctr"/>
            <a:r>
              <a:rPr lang="ru-RU" sz="3600" b="1" dirty="0">
                <a:latin typeface="Calibri" pitchFamily="34" charset="0"/>
              </a:rPr>
              <a:t>Дальний ИК </a:t>
            </a:r>
            <a:r>
              <a:rPr lang="ru-RU" sz="3600" b="1" dirty="0" smtClean="0">
                <a:latin typeface="Calibri" pitchFamily="34" charset="0"/>
              </a:rPr>
              <a:t>диапазон</a:t>
            </a:r>
            <a:r>
              <a:rPr lang="en-US" sz="3600" b="1" dirty="0" smtClean="0">
                <a:latin typeface="Calibri" pitchFamily="34" charset="0"/>
              </a:rPr>
              <a:t> (</a:t>
            </a:r>
            <a:r>
              <a:rPr lang="ru-RU" sz="3600" b="1" dirty="0" smtClean="0">
                <a:latin typeface="Calibri" pitchFamily="34" charset="0"/>
              </a:rPr>
              <a:t>ТГц диапазон</a:t>
            </a:r>
            <a:r>
              <a:rPr lang="en-US" sz="3600" b="1" dirty="0" smtClean="0">
                <a:latin typeface="Calibri" pitchFamily="34" charset="0"/>
              </a:rPr>
              <a:t>)</a:t>
            </a:r>
            <a:endParaRPr lang="ru-RU" sz="3600" b="1" dirty="0">
              <a:latin typeface="Calibri" pitchFamily="34" charset="0"/>
            </a:endParaRPr>
          </a:p>
        </p:txBody>
      </p:sp>
      <p:sp>
        <p:nvSpPr>
          <p:cNvPr id="21" name="Номер слайда 20"/>
          <p:cNvSpPr>
            <a:spLocks noGrp="1"/>
          </p:cNvSpPr>
          <p:nvPr>
            <p:ph type="sldNum" sz="quarter" idx="12"/>
          </p:nvPr>
        </p:nvSpPr>
        <p:spPr/>
        <p:txBody>
          <a:bodyPr/>
          <a:lstStyle/>
          <a:p>
            <a:pPr>
              <a:defRPr/>
            </a:pPr>
            <a:fld id="{45F54582-0BCF-44AC-8797-3A9B794351F5}" type="slidenum">
              <a:rPr lang="ru-RU" smtClean="0"/>
              <a:pPr>
                <a:defRPr/>
              </a:pPr>
              <a:t>7</a:t>
            </a:fld>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42910" y="142852"/>
            <a:ext cx="2500330" cy="523220"/>
          </a:xfrm>
          <a:prstGeom prst="rect">
            <a:avLst/>
          </a:prstGeom>
          <a:noFill/>
        </p:spPr>
        <p:txBody>
          <a:bodyPr wrap="square" rtlCol="0">
            <a:spAutoFit/>
          </a:bodyPr>
          <a:lstStyle/>
          <a:p>
            <a:r>
              <a:rPr lang="ru-RU" sz="2800" dirty="0" smtClean="0"/>
              <a:t>Волноводы</a:t>
            </a:r>
            <a:endParaRPr lang="ru-RU" sz="2800" dirty="0"/>
          </a:p>
        </p:txBody>
      </p:sp>
      <p:cxnSp>
        <p:nvCxnSpPr>
          <p:cNvPr id="6" name="Прямая со стрелкой 5"/>
          <p:cNvCxnSpPr/>
          <p:nvPr/>
        </p:nvCxnSpPr>
        <p:spPr>
          <a:xfrm flipV="1">
            <a:off x="785786" y="2643182"/>
            <a:ext cx="7072362" cy="7143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7" name="Прямоугольник 6"/>
          <p:cNvSpPr/>
          <p:nvPr/>
        </p:nvSpPr>
        <p:spPr>
          <a:xfrm>
            <a:off x="3571868" y="2214554"/>
            <a:ext cx="1643074" cy="92869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Блок-схема: задержка 8"/>
          <p:cNvSpPr/>
          <p:nvPr/>
        </p:nvSpPr>
        <p:spPr>
          <a:xfrm>
            <a:off x="428596" y="2214554"/>
            <a:ext cx="1071570" cy="1000132"/>
          </a:xfrm>
          <a:prstGeom prst="flowChartDela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TextBox 10"/>
          <p:cNvSpPr txBox="1"/>
          <p:nvPr/>
        </p:nvSpPr>
        <p:spPr>
          <a:xfrm>
            <a:off x="7884368" y="2411596"/>
            <a:ext cx="582211" cy="369332"/>
          </a:xfrm>
          <a:prstGeom prst="rect">
            <a:avLst/>
          </a:prstGeom>
          <a:noFill/>
        </p:spPr>
        <p:txBody>
          <a:bodyPr wrap="none" rtlCol="0">
            <a:spAutoFit/>
          </a:bodyPr>
          <a:lstStyle/>
          <a:p>
            <a:r>
              <a:rPr lang="ru-RU" dirty="0" smtClean="0"/>
              <a:t>ТГц</a:t>
            </a:r>
            <a:endParaRPr lang="ru-RU" dirty="0"/>
          </a:p>
        </p:txBody>
      </p:sp>
      <p:sp>
        <p:nvSpPr>
          <p:cNvPr id="12" name="Text Box 22"/>
          <p:cNvSpPr txBox="1">
            <a:spLocks noChangeArrowheads="1"/>
          </p:cNvSpPr>
          <p:nvPr/>
        </p:nvSpPr>
        <p:spPr bwMode="auto">
          <a:xfrm>
            <a:off x="142844" y="3571876"/>
            <a:ext cx="1662113" cy="915988"/>
          </a:xfrm>
          <a:prstGeom prst="rect">
            <a:avLst/>
          </a:prstGeom>
          <a:noFill/>
          <a:ln w="9525">
            <a:noFill/>
            <a:miter lim="800000"/>
            <a:headEnd/>
            <a:tailEnd/>
          </a:ln>
        </p:spPr>
        <p:txBody>
          <a:bodyPr wrap="none">
            <a:spAutoFit/>
          </a:bodyPr>
          <a:lstStyle/>
          <a:p>
            <a:r>
              <a:rPr lang="ru-RU" dirty="0">
                <a:latin typeface="Calibri" pitchFamily="34" charset="0"/>
              </a:rPr>
              <a:t>Поглощение</a:t>
            </a:r>
          </a:p>
          <a:p>
            <a:r>
              <a:rPr lang="ru-RU" dirty="0">
                <a:latin typeface="Calibri" pitchFamily="34" charset="0"/>
              </a:rPr>
              <a:t>на свободных</a:t>
            </a:r>
          </a:p>
          <a:p>
            <a:r>
              <a:rPr lang="ru-RU" dirty="0">
                <a:latin typeface="Calibri" pitchFamily="34" charset="0"/>
              </a:rPr>
              <a:t>носителях</a:t>
            </a:r>
          </a:p>
        </p:txBody>
      </p:sp>
      <p:sp>
        <p:nvSpPr>
          <p:cNvPr id="13" name="Text Box 20"/>
          <p:cNvSpPr txBox="1">
            <a:spLocks noChangeArrowheads="1"/>
          </p:cNvSpPr>
          <p:nvPr/>
        </p:nvSpPr>
        <p:spPr bwMode="auto">
          <a:xfrm>
            <a:off x="3286116" y="3643314"/>
            <a:ext cx="2384425" cy="641350"/>
          </a:xfrm>
          <a:prstGeom prst="rect">
            <a:avLst/>
          </a:prstGeom>
          <a:noFill/>
          <a:ln w="9525">
            <a:noFill/>
            <a:miter lim="800000"/>
            <a:headEnd/>
            <a:tailEnd/>
          </a:ln>
        </p:spPr>
        <p:txBody>
          <a:bodyPr wrap="none">
            <a:spAutoFit/>
          </a:bodyPr>
          <a:lstStyle/>
          <a:p>
            <a:r>
              <a:rPr lang="ru-RU" dirty="0">
                <a:latin typeface="Calibri" pitchFamily="34" charset="0"/>
              </a:rPr>
              <a:t>Область остаточных</a:t>
            </a:r>
          </a:p>
          <a:p>
            <a:r>
              <a:rPr lang="ru-RU" dirty="0">
                <a:latin typeface="Calibri" pitchFamily="34" charset="0"/>
              </a:rPr>
              <a:t>Лучей </a:t>
            </a:r>
            <a:r>
              <a:rPr lang="en-US" dirty="0" err="1">
                <a:latin typeface="Calibri" pitchFamily="34" charset="0"/>
              </a:rPr>
              <a:t>GaAs</a:t>
            </a:r>
            <a:endParaRPr lang="ru-RU" dirty="0">
              <a:latin typeface="Calibri" pitchFamily="34" charset="0"/>
            </a:endParaRPr>
          </a:p>
        </p:txBody>
      </p:sp>
      <p:sp>
        <p:nvSpPr>
          <p:cNvPr id="14" name="Text Box 21"/>
          <p:cNvSpPr txBox="1">
            <a:spLocks noChangeArrowheads="1"/>
          </p:cNvSpPr>
          <p:nvPr/>
        </p:nvSpPr>
        <p:spPr bwMode="auto">
          <a:xfrm>
            <a:off x="1071538" y="1643050"/>
            <a:ext cx="768350" cy="366713"/>
          </a:xfrm>
          <a:prstGeom prst="rect">
            <a:avLst/>
          </a:prstGeom>
          <a:noFill/>
          <a:ln w="9525">
            <a:noFill/>
            <a:miter lim="800000"/>
            <a:headEnd/>
            <a:tailEnd/>
          </a:ln>
        </p:spPr>
        <p:txBody>
          <a:bodyPr wrap="none">
            <a:spAutoFit/>
          </a:bodyPr>
          <a:lstStyle/>
          <a:p>
            <a:r>
              <a:rPr lang="ru-RU" dirty="0">
                <a:latin typeface="Calibri" pitchFamily="34" charset="0"/>
              </a:rPr>
              <a:t>1</a:t>
            </a:r>
            <a:r>
              <a:rPr lang="en-US" dirty="0">
                <a:latin typeface="Calibri" pitchFamily="34" charset="0"/>
              </a:rPr>
              <a:t> </a:t>
            </a:r>
            <a:r>
              <a:rPr lang="ru-RU" dirty="0">
                <a:latin typeface="Calibri" pitchFamily="34" charset="0"/>
              </a:rPr>
              <a:t>ТГц</a:t>
            </a:r>
          </a:p>
        </p:txBody>
      </p:sp>
      <p:sp>
        <p:nvSpPr>
          <p:cNvPr id="15" name="Text Box 21"/>
          <p:cNvSpPr txBox="1">
            <a:spLocks noChangeArrowheads="1"/>
          </p:cNvSpPr>
          <p:nvPr/>
        </p:nvSpPr>
        <p:spPr bwMode="auto">
          <a:xfrm>
            <a:off x="3286116" y="1714488"/>
            <a:ext cx="675121" cy="369332"/>
          </a:xfrm>
          <a:prstGeom prst="rect">
            <a:avLst/>
          </a:prstGeom>
          <a:noFill/>
          <a:ln w="9525">
            <a:noFill/>
            <a:miter lim="800000"/>
            <a:headEnd/>
            <a:tailEnd/>
          </a:ln>
        </p:spPr>
        <p:txBody>
          <a:bodyPr wrap="none">
            <a:spAutoFit/>
          </a:bodyPr>
          <a:lstStyle/>
          <a:p>
            <a:r>
              <a:rPr lang="ru-RU" dirty="0" smtClean="0">
                <a:latin typeface="Calibri" pitchFamily="34" charset="0"/>
              </a:rPr>
              <a:t>6</a:t>
            </a:r>
            <a:r>
              <a:rPr lang="en-US" dirty="0" smtClean="0">
                <a:latin typeface="Calibri" pitchFamily="34" charset="0"/>
              </a:rPr>
              <a:t> </a:t>
            </a:r>
            <a:r>
              <a:rPr lang="ru-RU" dirty="0">
                <a:latin typeface="Calibri" pitchFamily="34" charset="0"/>
              </a:rPr>
              <a:t>ТГц</a:t>
            </a:r>
          </a:p>
        </p:txBody>
      </p:sp>
      <p:sp>
        <p:nvSpPr>
          <p:cNvPr id="17" name="Text Box 21"/>
          <p:cNvSpPr txBox="1">
            <a:spLocks noChangeArrowheads="1"/>
          </p:cNvSpPr>
          <p:nvPr/>
        </p:nvSpPr>
        <p:spPr bwMode="auto">
          <a:xfrm>
            <a:off x="6786578" y="1785926"/>
            <a:ext cx="909160" cy="369332"/>
          </a:xfrm>
          <a:prstGeom prst="rect">
            <a:avLst/>
          </a:prstGeom>
          <a:noFill/>
          <a:ln w="9525">
            <a:noFill/>
            <a:miter lim="800000"/>
            <a:headEnd/>
            <a:tailEnd/>
          </a:ln>
        </p:spPr>
        <p:txBody>
          <a:bodyPr wrap="none">
            <a:spAutoFit/>
          </a:bodyPr>
          <a:lstStyle/>
          <a:p>
            <a:r>
              <a:rPr lang="ru-RU" dirty="0" smtClean="0">
                <a:latin typeface="Calibri" pitchFamily="34" charset="0"/>
              </a:rPr>
              <a:t>120</a:t>
            </a:r>
            <a:r>
              <a:rPr lang="en-US" dirty="0" smtClean="0">
                <a:latin typeface="Calibri" pitchFamily="34" charset="0"/>
              </a:rPr>
              <a:t> </a:t>
            </a:r>
            <a:r>
              <a:rPr lang="ru-RU" dirty="0">
                <a:latin typeface="Calibri" pitchFamily="34" charset="0"/>
              </a:rPr>
              <a:t>ТГц</a:t>
            </a:r>
          </a:p>
        </p:txBody>
      </p:sp>
      <p:sp>
        <p:nvSpPr>
          <p:cNvPr id="18" name="TextBox 17"/>
          <p:cNvSpPr txBox="1"/>
          <p:nvPr/>
        </p:nvSpPr>
        <p:spPr>
          <a:xfrm>
            <a:off x="1428728" y="1038509"/>
            <a:ext cx="1903085" cy="461665"/>
          </a:xfrm>
          <a:prstGeom prst="rect">
            <a:avLst/>
          </a:prstGeom>
          <a:noFill/>
        </p:spPr>
        <p:txBody>
          <a:bodyPr wrap="none" rtlCol="0">
            <a:spAutoFit/>
          </a:bodyPr>
          <a:lstStyle/>
          <a:p>
            <a:r>
              <a:rPr lang="ru-RU" sz="2400" dirty="0" smtClean="0"/>
              <a:t>Дальний ИК</a:t>
            </a:r>
            <a:endParaRPr lang="ru-RU" sz="2400" dirty="0"/>
          </a:p>
        </p:txBody>
      </p:sp>
      <p:sp>
        <p:nvSpPr>
          <p:cNvPr id="19" name="TextBox 18"/>
          <p:cNvSpPr txBox="1"/>
          <p:nvPr/>
        </p:nvSpPr>
        <p:spPr>
          <a:xfrm>
            <a:off x="5007157" y="1038509"/>
            <a:ext cx="1922001" cy="461665"/>
          </a:xfrm>
          <a:prstGeom prst="rect">
            <a:avLst/>
          </a:prstGeom>
          <a:noFill/>
        </p:spPr>
        <p:txBody>
          <a:bodyPr wrap="none" rtlCol="0">
            <a:spAutoFit/>
          </a:bodyPr>
          <a:lstStyle/>
          <a:p>
            <a:r>
              <a:rPr lang="ru-RU" sz="2400" dirty="0" smtClean="0"/>
              <a:t>Средний ИК</a:t>
            </a:r>
            <a:endParaRPr lang="ru-RU" sz="2400" dirty="0"/>
          </a:p>
        </p:txBody>
      </p:sp>
      <p:sp>
        <p:nvSpPr>
          <p:cNvPr id="20" name="TextBox 19"/>
          <p:cNvSpPr txBox="1"/>
          <p:nvPr/>
        </p:nvSpPr>
        <p:spPr>
          <a:xfrm>
            <a:off x="5357818" y="2786058"/>
            <a:ext cx="2454542" cy="1200329"/>
          </a:xfrm>
          <a:prstGeom prst="rect">
            <a:avLst/>
          </a:prstGeom>
          <a:noFill/>
        </p:spPr>
        <p:txBody>
          <a:bodyPr wrap="square" rtlCol="0">
            <a:spAutoFit/>
          </a:bodyPr>
          <a:lstStyle/>
          <a:p>
            <a:pPr marL="342900" indent="-342900">
              <a:buAutoNum type="arabicPeriod"/>
            </a:pPr>
            <a:r>
              <a:rPr lang="ru-RU" dirty="0" smtClean="0"/>
              <a:t>Диэлектрические волноводы</a:t>
            </a:r>
          </a:p>
          <a:p>
            <a:pPr marL="342900" indent="-342900">
              <a:buAutoNum type="arabicPeriod"/>
            </a:pPr>
            <a:r>
              <a:rPr lang="en-US" dirty="0" smtClean="0"/>
              <a:t>SL-SP</a:t>
            </a:r>
            <a:endParaRPr lang="ru-RU" dirty="0" smtClean="0"/>
          </a:p>
          <a:p>
            <a:pPr marL="342900" indent="-342900">
              <a:buAutoNum type="arabicPeriod"/>
            </a:pPr>
            <a:endParaRPr lang="ru-RU" dirty="0"/>
          </a:p>
        </p:txBody>
      </p:sp>
      <p:sp>
        <p:nvSpPr>
          <p:cNvPr id="22" name="TextBox 21"/>
          <p:cNvSpPr txBox="1"/>
          <p:nvPr/>
        </p:nvSpPr>
        <p:spPr>
          <a:xfrm>
            <a:off x="971600" y="2852936"/>
            <a:ext cx="2304256" cy="923330"/>
          </a:xfrm>
          <a:prstGeom prst="rect">
            <a:avLst/>
          </a:prstGeom>
          <a:noFill/>
        </p:spPr>
        <p:txBody>
          <a:bodyPr wrap="square" rtlCol="0">
            <a:spAutoFit/>
          </a:bodyPr>
          <a:lstStyle/>
          <a:p>
            <a:pPr marL="342900" indent="-342900" algn="ctr"/>
            <a:r>
              <a:rPr lang="ru-RU" dirty="0" smtClean="0"/>
              <a:t>Двойной металлический волновод</a:t>
            </a:r>
            <a:endParaRPr lang="ru-RU" dirty="0"/>
          </a:p>
        </p:txBody>
      </p:sp>
      <p:sp>
        <p:nvSpPr>
          <p:cNvPr id="24" name="TextBox 23"/>
          <p:cNvSpPr txBox="1"/>
          <p:nvPr/>
        </p:nvSpPr>
        <p:spPr>
          <a:xfrm>
            <a:off x="5904438" y="3790781"/>
            <a:ext cx="2555994" cy="646331"/>
          </a:xfrm>
          <a:prstGeom prst="rect">
            <a:avLst/>
          </a:prstGeom>
          <a:noFill/>
        </p:spPr>
        <p:txBody>
          <a:bodyPr wrap="square" rtlCol="0">
            <a:spAutoFit/>
          </a:bodyPr>
          <a:lstStyle/>
          <a:p>
            <a:r>
              <a:rPr lang="en-US" dirty="0" smtClean="0"/>
              <a:t>SI-SP –</a:t>
            </a:r>
            <a:r>
              <a:rPr lang="ru-RU" dirty="0" smtClean="0"/>
              <a:t> </a:t>
            </a:r>
            <a:r>
              <a:rPr lang="en-US" dirty="0" smtClean="0"/>
              <a:t>semi-insulating surface-</a:t>
            </a:r>
            <a:r>
              <a:rPr lang="en-US" dirty="0" err="1" smtClean="0"/>
              <a:t>plasmon</a:t>
            </a:r>
            <a:endParaRPr lang="ru-RU" dirty="0"/>
          </a:p>
        </p:txBody>
      </p:sp>
      <p:sp>
        <p:nvSpPr>
          <p:cNvPr id="21" name="Text Box 21"/>
          <p:cNvSpPr txBox="1">
            <a:spLocks noChangeArrowheads="1"/>
          </p:cNvSpPr>
          <p:nvPr/>
        </p:nvSpPr>
        <p:spPr bwMode="auto">
          <a:xfrm>
            <a:off x="4857752" y="1714488"/>
            <a:ext cx="675121" cy="369332"/>
          </a:xfrm>
          <a:prstGeom prst="rect">
            <a:avLst/>
          </a:prstGeom>
          <a:noFill/>
          <a:ln w="9525">
            <a:noFill/>
            <a:miter lim="800000"/>
            <a:headEnd/>
            <a:tailEnd/>
          </a:ln>
        </p:spPr>
        <p:txBody>
          <a:bodyPr wrap="none">
            <a:spAutoFit/>
          </a:bodyPr>
          <a:lstStyle/>
          <a:p>
            <a:r>
              <a:rPr lang="ru-RU" dirty="0" smtClean="0">
                <a:latin typeface="Calibri" pitchFamily="34" charset="0"/>
              </a:rPr>
              <a:t>9</a:t>
            </a:r>
            <a:r>
              <a:rPr lang="en-US" dirty="0" smtClean="0">
                <a:latin typeface="Calibri" pitchFamily="34" charset="0"/>
              </a:rPr>
              <a:t> </a:t>
            </a:r>
            <a:r>
              <a:rPr lang="ru-RU" dirty="0">
                <a:latin typeface="Calibri" pitchFamily="34" charset="0"/>
              </a:rPr>
              <a:t>ТГц</a:t>
            </a:r>
          </a:p>
        </p:txBody>
      </p:sp>
      <p:pic>
        <p:nvPicPr>
          <p:cNvPr id="23" name="Рисунок 22" descr="доверенность012.jpg"/>
          <p:cNvPicPr>
            <a:picLocks noChangeAspect="1"/>
          </p:cNvPicPr>
          <p:nvPr/>
        </p:nvPicPr>
        <p:blipFill>
          <a:blip r:embed="rId3" cstate="print"/>
          <a:stretch>
            <a:fillRect/>
          </a:stretch>
        </p:blipFill>
        <p:spPr>
          <a:xfrm rot="5400000">
            <a:off x="3025508" y="4402444"/>
            <a:ext cx="2663952" cy="2301240"/>
          </a:xfrm>
          <a:prstGeom prst="rect">
            <a:avLst/>
          </a:prstGeom>
          <a:scene3d>
            <a:camera prst="orthographicFront">
              <a:rot lat="0" lon="0" rev="60000"/>
            </a:camera>
            <a:lightRig rig="threePt" dir="t"/>
          </a:scene3d>
        </p:spPr>
      </p:pic>
      <p:sp>
        <p:nvSpPr>
          <p:cNvPr id="25" name="Номер слайда 24"/>
          <p:cNvSpPr>
            <a:spLocks noGrp="1"/>
          </p:cNvSpPr>
          <p:nvPr>
            <p:ph type="sldNum" sz="quarter" idx="12"/>
          </p:nvPr>
        </p:nvSpPr>
        <p:spPr/>
        <p:txBody>
          <a:bodyPr/>
          <a:lstStyle/>
          <a:p>
            <a:pPr>
              <a:defRPr/>
            </a:pPr>
            <a:fld id="{45F54582-0BCF-44AC-8797-3A9B794351F5}" type="slidenum">
              <a:rPr lang="ru-RU" smtClean="0"/>
              <a:pPr>
                <a:defRPr/>
              </a:pPr>
              <a:t>8</a:t>
            </a:fld>
            <a:endParaRPr lang="ru-RU"/>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457200" y="-214313"/>
            <a:ext cx="8686800" cy="1143001"/>
          </a:xfrm>
        </p:spPr>
        <p:txBody>
          <a:bodyPr rtlCol="0">
            <a:normAutofit fontScale="90000"/>
          </a:bodyPr>
          <a:lstStyle/>
          <a:p>
            <a:pPr fontAlgn="auto">
              <a:spcAft>
                <a:spcPts val="0"/>
              </a:spcAft>
              <a:defRPr/>
            </a:pPr>
            <a:r>
              <a:rPr lang="ru-RU" b="1" i="1" dirty="0" smtClean="0"/>
              <a:t>ККЛ для газовой спектроскопии: </a:t>
            </a:r>
            <a:r>
              <a:rPr lang="en-US" b="1" i="1" dirty="0" smtClean="0"/>
              <a:t>DFB</a:t>
            </a:r>
            <a:endParaRPr lang="ru-RU" b="1" i="1" dirty="0" smtClean="0"/>
          </a:p>
        </p:txBody>
      </p:sp>
      <p:pic>
        <p:nvPicPr>
          <p:cNvPr id="24578" name="Picture 4"/>
          <p:cNvPicPr>
            <a:picLocks noChangeAspect="1" noChangeArrowheads="1"/>
          </p:cNvPicPr>
          <p:nvPr/>
        </p:nvPicPr>
        <p:blipFill>
          <a:blip r:embed="rId3" cstate="print"/>
          <a:srcRect/>
          <a:stretch>
            <a:fillRect/>
          </a:stretch>
        </p:blipFill>
        <p:spPr bwMode="auto">
          <a:xfrm>
            <a:off x="785813" y="785813"/>
            <a:ext cx="5108575" cy="1938337"/>
          </a:xfrm>
          <a:prstGeom prst="rect">
            <a:avLst/>
          </a:prstGeom>
          <a:noFill/>
          <a:ln w="9525" algn="ctr">
            <a:noFill/>
            <a:miter lim="800000"/>
            <a:headEnd/>
            <a:tailEnd/>
          </a:ln>
        </p:spPr>
      </p:pic>
      <p:pic>
        <p:nvPicPr>
          <p:cNvPr id="24579" name="Picture 7"/>
          <p:cNvPicPr>
            <a:picLocks noChangeAspect="1" noChangeArrowheads="1"/>
          </p:cNvPicPr>
          <p:nvPr/>
        </p:nvPicPr>
        <p:blipFill>
          <a:blip r:embed="rId4" cstate="print"/>
          <a:srcRect/>
          <a:stretch>
            <a:fillRect/>
          </a:stretch>
        </p:blipFill>
        <p:spPr bwMode="auto">
          <a:xfrm>
            <a:off x="171450" y="2854325"/>
            <a:ext cx="5089525" cy="4003675"/>
          </a:xfrm>
          <a:prstGeom prst="rect">
            <a:avLst/>
          </a:prstGeom>
          <a:noFill/>
          <a:ln w="9525" algn="ctr">
            <a:noFill/>
            <a:miter lim="800000"/>
            <a:headEnd/>
            <a:tailEnd/>
          </a:ln>
        </p:spPr>
      </p:pic>
      <p:pic>
        <p:nvPicPr>
          <p:cNvPr id="24580" name="Picture 8"/>
          <p:cNvPicPr>
            <a:picLocks noChangeAspect="1" noChangeArrowheads="1"/>
          </p:cNvPicPr>
          <p:nvPr/>
        </p:nvPicPr>
        <p:blipFill>
          <a:blip r:embed="rId5" cstate="print"/>
          <a:srcRect/>
          <a:stretch>
            <a:fillRect/>
          </a:stretch>
        </p:blipFill>
        <p:spPr bwMode="auto">
          <a:xfrm>
            <a:off x="5427663" y="2901950"/>
            <a:ext cx="3716337" cy="2687638"/>
          </a:xfrm>
          <a:prstGeom prst="rect">
            <a:avLst/>
          </a:prstGeom>
          <a:noFill/>
          <a:ln w="9525" algn="ctr">
            <a:noFill/>
            <a:miter lim="800000"/>
            <a:headEnd/>
            <a:tailEnd/>
          </a:ln>
        </p:spPr>
      </p:pic>
      <p:sp>
        <p:nvSpPr>
          <p:cNvPr id="24581" name="Text Box 10"/>
          <p:cNvSpPr txBox="1">
            <a:spLocks noChangeArrowheads="1"/>
          </p:cNvSpPr>
          <p:nvPr/>
        </p:nvSpPr>
        <p:spPr bwMode="auto">
          <a:xfrm>
            <a:off x="5537200" y="5880100"/>
            <a:ext cx="3390900" cy="822325"/>
          </a:xfrm>
          <a:prstGeom prst="rect">
            <a:avLst/>
          </a:prstGeom>
          <a:noFill/>
          <a:ln w="9525" algn="ctr">
            <a:noFill/>
            <a:miter lim="800000"/>
            <a:headEnd/>
            <a:tailEnd/>
          </a:ln>
        </p:spPr>
        <p:txBody>
          <a:bodyPr>
            <a:spAutoFit/>
          </a:bodyPr>
          <a:lstStyle/>
          <a:p>
            <a:pPr>
              <a:spcBef>
                <a:spcPct val="50000"/>
              </a:spcBef>
            </a:pPr>
            <a:r>
              <a:rPr lang="en-US" sz="2400" b="1">
                <a:latin typeface="Calibri" pitchFamily="34" charset="0"/>
              </a:rPr>
              <a:t>IEEE J. Quant. Electr. V.38, P.569 (2002)</a:t>
            </a:r>
            <a:endParaRPr lang="ru-RU" sz="2400" b="1">
              <a:latin typeface="Calibri" pitchFamily="34" charset="0"/>
            </a:endParaRPr>
          </a:p>
        </p:txBody>
      </p:sp>
      <p:pic>
        <p:nvPicPr>
          <p:cNvPr id="24582" name="Picture 1"/>
          <p:cNvPicPr>
            <a:picLocks noChangeAspect="1" noChangeArrowheads="1"/>
          </p:cNvPicPr>
          <p:nvPr/>
        </p:nvPicPr>
        <p:blipFill>
          <a:blip r:embed="rId6" cstate="print"/>
          <a:srcRect/>
          <a:stretch>
            <a:fillRect/>
          </a:stretch>
        </p:blipFill>
        <p:spPr bwMode="auto">
          <a:xfrm>
            <a:off x="6429375" y="714375"/>
            <a:ext cx="2266950" cy="2133600"/>
          </a:xfrm>
          <a:prstGeom prst="rect">
            <a:avLst/>
          </a:prstGeom>
          <a:noFill/>
          <a:ln w="9525">
            <a:noFill/>
            <a:miter lim="800000"/>
            <a:headEnd/>
            <a:tailEnd/>
          </a:ln>
        </p:spPr>
      </p:pic>
      <p:sp>
        <p:nvSpPr>
          <p:cNvPr id="8" name="Номер слайда 7"/>
          <p:cNvSpPr>
            <a:spLocks noGrp="1"/>
          </p:cNvSpPr>
          <p:nvPr>
            <p:ph type="sldNum" sz="quarter" idx="12"/>
          </p:nvPr>
        </p:nvSpPr>
        <p:spPr/>
        <p:txBody>
          <a:bodyPr/>
          <a:lstStyle/>
          <a:p>
            <a:pPr>
              <a:defRPr/>
            </a:pPr>
            <a:fld id="{7CC20BDC-B43C-4493-9FB6-6AD438484FA4}" type="slidenum">
              <a:rPr lang="ru-RU" smtClean="0"/>
              <a:pPr>
                <a:defRPr/>
              </a:pPr>
              <a:t>9</a:t>
            </a:fld>
            <a:endParaRPr lang="ru-RU"/>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1286</TotalTime>
  <Words>2612</Words>
  <Application>Microsoft Office PowerPoint</Application>
  <PresentationFormat>Экран (4:3)</PresentationFormat>
  <Paragraphs>327</Paragraphs>
  <Slides>30</Slides>
  <Notes>26</Notes>
  <HiddenSlides>0</HiddenSlides>
  <MMClips>0</MMClips>
  <ScaleCrop>false</ScaleCrop>
  <HeadingPairs>
    <vt:vector size="6" baseType="variant">
      <vt:variant>
        <vt:lpstr>Тема</vt:lpstr>
      </vt:variant>
      <vt:variant>
        <vt:i4>1</vt:i4>
      </vt:variant>
      <vt:variant>
        <vt:lpstr>Внедренные серверы OLE</vt:lpstr>
      </vt:variant>
      <vt:variant>
        <vt:i4>2</vt:i4>
      </vt:variant>
      <vt:variant>
        <vt:lpstr>Заголовки слайдов</vt:lpstr>
      </vt:variant>
      <vt:variant>
        <vt:i4>30</vt:i4>
      </vt:variant>
    </vt:vector>
  </HeadingPairs>
  <TitlesOfParts>
    <vt:vector size="33" baseType="lpstr">
      <vt:lpstr>Тема Office</vt:lpstr>
      <vt:lpstr>Формула</vt:lpstr>
      <vt:lpstr>Graph</vt:lpstr>
      <vt:lpstr>КВАНТОВЫЕ КАСКАДНЫЕ ЛАЗЕРЫ</vt:lpstr>
      <vt:lpstr> Лазер на двойной гетероструктуре: МЕЖЗОННЫЕ ПЕРЕХОДЫ</vt:lpstr>
      <vt:lpstr>Квантовый каскадный лазер: межподзонные переходы</vt:lpstr>
      <vt:lpstr>Преимущества ККЛ</vt:lpstr>
      <vt:lpstr>Первый ККЛ ( = 71 ТГц, P = 8 мВт, Тмакс = 90 К)</vt:lpstr>
      <vt:lpstr>Приложения ККЛ</vt:lpstr>
      <vt:lpstr>Слайд 7</vt:lpstr>
      <vt:lpstr>Слайд 8</vt:lpstr>
      <vt:lpstr>ККЛ для газовой спектроскопии: DFB</vt:lpstr>
      <vt:lpstr>Применения ККЛ: газовая спектроскопия</vt:lpstr>
      <vt:lpstr>Перестройка частоты</vt:lpstr>
      <vt:lpstr>Линзы </vt:lpstr>
      <vt:lpstr>Линзы </vt:lpstr>
      <vt:lpstr>ККЛ в ИФМ РАН</vt:lpstr>
      <vt:lpstr>Слайд 15</vt:lpstr>
      <vt:lpstr>Слайд 16</vt:lpstr>
      <vt:lpstr>ККЛ в ИФМ РАН</vt:lpstr>
      <vt:lpstr>Слайд 18</vt:lpstr>
      <vt:lpstr>Слайд 19</vt:lpstr>
      <vt:lpstr>Слайд 20</vt:lpstr>
      <vt:lpstr>Слайд 21</vt:lpstr>
      <vt:lpstr>Основные тезисы</vt:lpstr>
      <vt:lpstr>Слайд 23</vt:lpstr>
      <vt:lpstr>Недостатки простых схем ККЛ</vt:lpstr>
      <vt:lpstr>Слайд 25</vt:lpstr>
      <vt:lpstr>Слайд 26</vt:lpstr>
      <vt:lpstr>Слайд 27</vt:lpstr>
      <vt:lpstr>Слайд 28</vt:lpstr>
      <vt:lpstr>Слайд 29</vt:lpstr>
      <vt:lpstr>ККЛ в Нижнем Новгороде: Ю.Г.Садофьев</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Лазер на двойной гетероструктуре: МЕЖЗОННЫЕ ПЕРЕХОДЫ</dc:title>
  <cp:lastModifiedBy>Ластовкин Артём Анатольевич</cp:lastModifiedBy>
  <cp:revision>137</cp:revision>
  <dcterms:modified xsi:type="dcterms:W3CDTF">2010-12-16T10:28:37Z</dcterms:modified>
</cp:coreProperties>
</file>