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6"/>
  </p:notesMasterIdLst>
  <p:sldIdLst>
    <p:sldId id="256" r:id="rId3"/>
    <p:sldId id="403" r:id="rId4"/>
    <p:sldId id="468" r:id="rId5"/>
    <p:sldId id="478" r:id="rId6"/>
    <p:sldId id="470" r:id="rId7"/>
    <p:sldId id="404" r:id="rId8"/>
    <p:sldId id="407" r:id="rId9"/>
    <p:sldId id="445" r:id="rId10"/>
    <p:sldId id="425" r:id="rId11"/>
    <p:sldId id="418" r:id="rId12"/>
    <p:sldId id="413" r:id="rId13"/>
    <p:sldId id="480" r:id="rId14"/>
    <p:sldId id="485" r:id="rId15"/>
    <p:sldId id="476" r:id="rId16"/>
    <p:sldId id="475" r:id="rId17"/>
    <p:sldId id="482" r:id="rId18"/>
    <p:sldId id="483" r:id="rId19"/>
    <p:sldId id="471" r:id="rId20"/>
    <p:sldId id="446" r:id="rId21"/>
    <p:sldId id="477" r:id="rId22"/>
    <p:sldId id="420" r:id="rId23"/>
    <p:sldId id="467" r:id="rId24"/>
    <p:sldId id="3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4F"/>
    <a:srgbClr val="FF3300"/>
    <a:srgbClr val="336699"/>
    <a:srgbClr val="376092"/>
    <a:srgbClr val="FFF1C5"/>
    <a:srgbClr val="5087EA"/>
    <a:srgbClr val="33CC33"/>
    <a:srgbClr val="313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95949" autoAdjust="0"/>
  </p:normalViewPr>
  <p:slideViewPr>
    <p:cSldViewPr>
      <p:cViewPr varScale="1">
        <p:scale>
          <a:sx n="112" d="100"/>
          <a:sy n="112" d="100"/>
        </p:scale>
        <p:origin x="21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55AAF-EECF-4FF2-A88F-97161A6CEBF5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A1832-5F94-428F-8615-B69E210642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1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844824"/>
            <a:ext cx="9144000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496944" cy="2592288"/>
          </a:xfrm>
        </p:spPr>
        <p:txBody>
          <a:bodyPr anchor="ctr"/>
          <a:lstStyle>
            <a:lvl1pPr algn="ctr">
              <a:defRPr sz="4000" b="0" cap="all">
                <a:solidFill>
                  <a:srgbClr val="0070C0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509120"/>
            <a:ext cx="8496944" cy="1656184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322-8558-481A-9FA4-A3CFCB50B1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78A8-7421-485F-AE63-B116AF301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3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322-8558-481A-9FA4-A3CFCB50B1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78A8-7421-485F-AE63-B116AF301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322-8558-481A-9FA4-A3CFCB50B1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78A8-7421-485F-AE63-B116AF301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79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322-8558-481A-9FA4-A3CFCB50B1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78A8-7421-485F-AE63-B116AF301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63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322-8558-481A-9FA4-A3CFCB50B1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78A8-7421-485F-AE63-B116AF301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7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322-8558-481A-9FA4-A3CFCB50B1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78A8-7421-485F-AE63-B116AF301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49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322-8558-481A-9FA4-A3CFCB50B1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78A8-7421-485F-AE63-B116AF301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36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322-8558-481A-9FA4-A3CFCB50B1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78A8-7421-485F-AE63-B116AF301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8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40160"/>
            <a:ext cx="8229600" cy="47811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8"/>
          <p:cNvSpPr txBox="1">
            <a:spLocks/>
          </p:cNvSpPr>
          <p:nvPr userDrawn="1"/>
        </p:nvSpPr>
        <p:spPr>
          <a:xfrm>
            <a:off x="8460432" y="6192000"/>
            <a:ext cx="576064" cy="576064"/>
          </a:xfrm>
          <a:prstGeom prst="ellipse">
            <a:avLst/>
          </a:prstGeom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36000" tIns="36000" rIns="36000" bIns="36000" anchor="ctr" anchorCtr="0"/>
          <a:lstStyle>
            <a:lvl1pPr algn="ctr"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10612-FAB5-4D3D-80D9-1AD9CF5A2BBB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60432" y="6192000"/>
            <a:ext cx="576064" cy="576064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36000" tIns="36000" rIns="36000" bIns="36000" anchor="ctr" anchorCtr="0"/>
          <a:lstStyle>
            <a:lvl1pPr algn="ctr">
              <a:defRPr sz="2000">
                <a:latin typeface="+mj-lt"/>
              </a:defRPr>
            </a:lvl1pPr>
          </a:lstStyle>
          <a:p>
            <a:fld id="{62310612-FAB5-4D3D-80D9-1AD9CF5A2B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23852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7038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6449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60432" y="6192000"/>
            <a:ext cx="576064" cy="576064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36000" tIns="36000" rIns="36000" bIns="36000" anchor="ctr" anchorCtr="0"/>
          <a:lstStyle>
            <a:lvl1pPr algn="ctr">
              <a:defRPr sz="2000"/>
            </a:lvl1pPr>
          </a:lstStyle>
          <a:p>
            <a:fld id="{62310612-FAB5-4D3D-80D9-1AD9CF5A2B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60432" y="6192000"/>
            <a:ext cx="576064" cy="576064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36000" tIns="36000" rIns="36000" bIns="36000" anchor="ctr" anchorCtr="0"/>
          <a:lstStyle>
            <a:lvl1pPr algn="ctr">
              <a:defRPr sz="2000"/>
            </a:lvl1pPr>
          </a:lstStyle>
          <a:p>
            <a:fld id="{62310612-FAB5-4D3D-80D9-1AD9CF5A2B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763688" y="4221088"/>
            <a:ext cx="5472112" cy="865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322-8558-481A-9FA4-A3CFCB50B1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78A8-7421-485F-AE63-B116AF301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3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322-8558-481A-9FA4-A3CFCB50B1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78A8-7421-485F-AE63-B116AF301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7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5322-8558-481A-9FA4-A3CFCB50B1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78A8-7421-485F-AE63-B116AF301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4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953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4"/>
          </p:nvPr>
        </p:nvSpPr>
        <p:spPr>
          <a:xfrm>
            <a:off x="8460432" y="6192000"/>
            <a:ext cx="576064" cy="576064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36000" tIns="36000" rIns="36000" bIns="36000" anchor="ctr" anchorCtr="0"/>
          <a:lstStyle>
            <a:lvl1pPr algn="ctr">
              <a:defRPr sz="2000">
                <a:latin typeface="+mj-lt"/>
              </a:defRPr>
            </a:lvl1pPr>
          </a:lstStyle>
          <a:p>
            <a:fld id="{62310612-FAB5-4D3D-80D9-1AD9CF5A2BB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7" r:id="rId4"/>
    <p:sldLayoutId id="2147483654" r:id="rId5"/>
    <p:sldLayoutId id="214748365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b="0" kern="1200" spc="-100" baseline="0">
          <a:solidFill>
            <a:schemeClr val="bg1"/>
          </a:solidFill>
          <a:latin typeface="Segoe UI Light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B5322-8558-481A-9FA4-A3CFCB50B1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78A8-7421-485F-AE63-B116AF301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0" y="1914661"/>
            <a:ext cx="9144000" cy="23779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Рентгеновская фотоэлектронная спектроскопия. ЕЕ применение для изучения многослойных структур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16200000">
            <a:off x="4262226" y="238336"/>
            <a:ext cx="1844824" cy="136815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0"/>
            <a:ext cx="3275856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flipH="1">
            <a:off x="285720" y="357166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spc="-100" dirty="0" smtClean="0">
                <a:solidFill>
                  <a:schemeClr val="bg1"/>
                </a:solidFill>
                <a:ea typeface="+mj-ea"/>
                <a:cs typeface="AngsanaUPC" pitchFamily="18" charset="-34"/>
              </a:rPr>
              <a:t>Институт физики микроструктур  РАН</a:t>
            </a:r>
            <a:endParaRPr lang="en-US" sz="3600" i="1" spc="-100" dirty="0" smtClean="0">
              <a:solidFill>
                <a:schemeClr val="bg1"/>
              </a:solidFill>
              <a:ea typeface="+mj-ea"/>
              <a:cs typeface="AngsanaUPC" pitchFamily="18" charset="-34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07904" y="5373216"/>
            <a:ext cx="5217636" cy="8418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 4-го года обучения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Смертин Руслан Маратович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436853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</a:rPr>
              <a:t>Семинар студентов и аспирантов ИФМ РАН</a:t>
            </a:r>
            <a:endParaRPr lang="ru-RU" sz="3200" b="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463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2022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Измерения под углом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" y="1268760"/>
            <a:ext cx="5333694" cy="47562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2752" y="1907927"/>
            <a:ext cx="35972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изменения глубины анализа РФЭС измерения проводят под некоторым углом к нормали поверхности</a:t>
            </a:r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 этом случае глубина анализа (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определяется соотношением</a:t>
            </a:r>
          </a:p>
          <a:p>
            <a:pPr algn="just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l-GR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l-GR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ru-RU" sz="4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длина свободного пробега электронов в твердом теле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4437112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2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фотоэлектронный и растровый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-электронный спектрометр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Thermo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Scientific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Escalab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250Xi,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СПбГу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модуль ESCA синхротронной экспериментальной станции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НаноФЭС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синхротрона «КИСИ-Курчатов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станция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HIKE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канала вывода синхротронного излучения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КМС-1,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BESSY-II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</a:t>
            </a:r>
          </a:p>
          <a:p>
            <a:pPr marL="342900" indent="-342900"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станция «Рефлектометр» (REFLECTOMETER) установлена на оптическом канале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Optics-Beamline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BESSY-II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</a:t>
            </a:r>
          </a:p>
        </p:txBody>
      </p:sp>
    </p:spTree>
    <p:extLst>
      <p:ext uri="{BB962C8B-B14F-4D97-AF65-F5344CB8AC3E}">
        <p14:creationId xmlns:p14="http://schemas.microsoft.com/office/powerpoint/2010/main" val="2058065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метода РФЭС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590621"/>
              </p:ext>
            </p:extLst>
          </p:nvPr>
        </p:nvGraphicFramePr>
        <p:xfrm>
          <a:off x="179512" y="1484784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484784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060079"/>
              </p:ext>
            </p:extLst>
          </p:nvPr>
        </p:nvGraphicFramePr>
        <p:xfrm>
          <a:off x="4594920" y="1484783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1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4920" y="1484783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752988"/>
            <a:ext cx="8911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Возможное применение системы - работа в диапазонах энергий 10-40 кэВ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605" y="6173754"/>
            <a:ext cx="9076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чем связано такое несоответствие коэффициента отражения?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3" y="4419428"/>
            <a:ext cx="89116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и экспериментальные зависимости коэффициента отражения 1-го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Брегговского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максимума от величины периода структуры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волны: 0.154 нм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толщины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периоду: 0.43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периодов зеркала фиксировано: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N=100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3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01548"/>
            <a:ext cx="5472608" cy="429990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3726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состояния системы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Be-Cr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55172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 2 химических соединения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CrBe2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CrBe12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333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32" y="692696"/>
            <a:ext cx="6300192" cy="45616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метода РФЭС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исследования многослойных систем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85184"/>
            <a:ext cx="8778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РФЭС спектры от рентгеновского зеркала – «каша» из линий всех химических соединений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ногослойной структуре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предварительные исследования для точного разделения вкладов всех соединений в общем спектре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5067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Модельные структуры для исследования многослойных систем методом РФЭС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3246"/>
            <a:ext cx="2160240" cy="2880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71278"/>
            <a:ext cx="2160240" cy="230579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484784"/>
            <a:ext cx="2160240" cy="2880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772816"/>
            <a:ext cx="2160240" cy="23042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2555776" y="1771278"/>
            <a:ext cx="288032" cy="23057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2555776" y="1483246"/>
            <a:ext cx="288032" cy="288032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7020272" y="1484784"/>
            <a:ext cx="288032" cy="2880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7038330" y="1772816"/>
            <a:ext cx="288032" cy="2304256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66831" y="2375372"/>
            <a:ext cx="1304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Толстый слой материала А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40нм)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79138" y="2375371"/>
            <a:ext cx="1304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Толстый слой материала 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40нм)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97276" y="1103010"/>
            <a:ext cx="2026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Тонкий слой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В, разной толщины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80870" y="1103010"/>
            <a:ext cx="2026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Тонкий слой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А, разной толщины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742113"/>
            <a:ext cx="8712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определять состав переходного для каждой границы многослойной структуры в отдельности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переходного слоя для многослойных систем, имеющих все возможные значения периода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077072"/>
            <a:ext cx="2160240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4077072"/>
            <a:ext cx="2160240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057316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Подложка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60033" y="4072426"/>
            <a:ext cx="2160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Подложка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7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3661"/>
            <a:ext cx="9143999" cy="33505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Be]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74403" y="5127851"/>
            <a:ext cx="324473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CrBe12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– CrBe2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для жесткого излучения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219421"/>
            <a:ext cx="8250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Слои многослойной системы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Cr/Be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периодом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нм и менее полностью перемешиваются с образованием бериллидов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CrBe2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CrBe12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6120680" cy="438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применять РФЭС для исследования многослойных систем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836712"/>
            <a:ext cx="8857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предварительного исследования модельных систем и определения всех химических соединений на переходных границах можно рассчитать оптические свойства рентгеновского зеркала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961456"/>
              </p:ext>
            </p:extLst>
          </p:nvPr>
        </p:nvGraphicFramePr>
        <p:xfrm>
          <a:off x="3448" y="2276872"/>
          <a:ext cx="4365355" cy="3340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Graph" r:id="rId3" imgW="3920760" imgH="3000960" progId="Origin95.Graph">
                  <p:embed/>
                </p:oleObj>
              </mc:Choice>
              <mc:Fallback>
                <p:oleObj name="Graph" r:id="rId3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8" y="2276872"/>
                        <a:ext cx="4365355" cy="3340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52236"/>
              </p:ext>
            </p:extLst>
          </p:nvPr>
        </p:nvGraphicFramePr>
        <p:xfrm>
          <a:off x="4647457" y="2310651"/>
          <a:ext cx="4321210" cy="330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7457" y="2310651"/>
                        <a:ext cx="4321210" cy="3306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8960" y="5617164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 рассчитанные максимумы отражения систем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[Cr/Be]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[CrBe2/CrBe12]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d=2,4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N=300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=0,3 нм,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=0,45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194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результаты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9141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[Mo/Be]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55712"/>
              </p:ext>
            </p:extLst>
          </p:nvPr>
        </p:nvGraphicFramePr>
        <p:xfrm>
          <a:off x="251520" y="1626254"/>
          <a:ext cx="16561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MoBe2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MoBe12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47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98324" y="788703"/>
            <a:ext cx="4572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tabLst>
                <a:tab pos="857250" algn="l"/>
              </a:tabLst>
            </a:pPr>
            <a:r>
              <a:rPr lang="ru-RU" spc="-40" dirty="0">
                <a:latin typeface="Times New Roman"/>
                <a:ea typeface="Malgun Gothic"/>
                <a:cs typeface="Times New Roman"/>
              </a:rPr>
              <a:t>Система </a:t>
            </a:r>
            <a:r>
              <a:rPr lang="en-US" spc="-40" dirty="0">
                <a:latin typeface="Times New Roman"/>
                <a:ea typeface="Malgun Gothic"/>
                <a:cs typeface="Times New Roman"/>
              </a:rPr>
              <a:t>[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барьерным слоем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u-RU" spc="-40" dirty="0">
              <a:latin typeface="Times New Roman"/>
              <a:ea typeface="Malgun Gothic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402280"/>
              </p:ext>
            </p:extLst>
          </p:nvPr>
        </p:nvGraphicFramePr>
        <p:xfrm>
          <a:off x="3064185" y="1591288"/>
          <a:ext cx="208387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MoSi2+MoBe12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MoBe12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47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569819"/>
              </p:ext>
            </p:extLst>
          </p:nvPr>
        </p:nvGraphicFramePr>
        <p:xfrm>
          <a:off x="6084168" y="1591288"/>
          <a:ext cx="208615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2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9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MoBe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9334149"/>
                  </a:ext>
                </a:extLst>
              </a:tr>
              <a:tr h="33394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94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MoSi2+MoBe12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394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20651" y="3717032"/>
            <a:ext cx="247914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857250" algn="l"/>
              </a:tabLst>
            </a:pPr>
            <a:r>
              <a:rPr lang="ru-RU" spc="-40" dirty="0">
                <a:latin typeface="Times New Roman"/>
                <a:ea typeface="Malgun Gothic"/>
                <a:cs typeface="Times New Roman"/>
              </a:rPr>
              <a:t>Система </a:t>
            </a:r>
            <a:r>
              <a:rPr lang="en-US" spc="-40" dirty="0">
                <a:latin typeface="Times New Roman"/>
                <a:ea typeface="Malgun Gothic"/>
                <a:cs typeface="Times New Roman"/>
              </a:rPr>
              <a:t>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слои «толстые»</a:t>
            </a:r>
            <a:endParaRPr lang="ru-RU" spc="-40" dirty="0">
              <a:latin typeface="Times New Roman"/>
              <a:ea typeface="Malgun Gothic"/>
              <a:cs typeface="Times New Roman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22140"/>
              </p:ext>
            </p:extLst>
          </p:nvPr>
        </p:nvGraphicFramePr>
        <p:xfrm>
          <a:off x="220651" y="4474429"/>
          <a:ext cx="168705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MoBe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MoSi2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062003" y="3717032"/>
            <a:ext cx="5326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40" dirty="0">
                <a:latin typeface="Times New Roman"/>
                <a:ea typeface="Malgun Gothic"/>
                <a:cs typeface="Times New Roman"/>
              </a:rPr>
              <a:t>Система </a:t>
            </a:r>
            <a:r>
              <a:rPr lang="en-US" spc="-40" dirty="0">
                <a:latin typeface="Times New Roman"/>
                <a:ea typeface="Malgun Gothic"/>
                <a:cs typeface="Times New Roman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Mo/Si]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барьерным слоем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096467"/>
              </p:ext>
            </p:extLst>
          </p:nvPr>
        </p:nvGraphicFramePr>
        <p:xfrm>
          <a:off x="3064185" y="4478067"/>
          <a:ext cx="2083879" cy="215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280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MoSi2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MoBe12 + MoSi2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52954"/>
              </p:ext>
            </p:extLst>
          </p:nvPr>
        </p:nvGraphicFramePr>
        <p:xfrm>
          <a:off x="6084168" y="4478067"/>
          <a:ext cx="2086156" cy="215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2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MoSi2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MoBe12 + MoSi2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2771800" y="692696"/>
            <a:ext cx="0" cy="61653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371703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80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 spc="-100" baseline="0">
                <a:solidFill>
                  <a:schemeClr val="bg1"/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доклада</a:t>
            </a: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1412776"/>
            <a:ext cx="87129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marL="514350" indent="-514350" algn="just">
              <a:buAutoNum type="arabicPeriod"/>
            </a:pP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РФЭС</a:t>
            </a:r>
          </a:p>
          <a:p>
            <a:pPr algn="just"/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Применение метода РФЭС для анализа тонкопленочных многослойных систем</a:t>
            </a:r>
          </a:p>
          <a:p>
            <a:pPr algn="just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Экспериментальные результаты</a:t>
            </a:r>
          </a:p>
          <a:p>
            <a:pPr algn="just"/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987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результаты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727879"/>
            <a:ext cx="4572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tabLst>
                <a:tab pos="857250" algn="l"/>
              </a:tabLst>
            </a:pPr>
            <a:r>
              <a:rPr lang="ru-RU" spc="-40" dirty="0">
                <a:latin typeface="Times New Roman"/>
                <a:ea typeface="Malgun Gothic"/>
                <a:cs typeface="Times New Roman"/>
              </a:rPr>
              <a:t>Система </a:t>
            </a:r>
            <a:r>
              <a:rPr lang="en-US" spc="-40" dirty="0" smtClean="0">
                <a:latin typeface="Times New Roman"/>
                <a:ea typeface="Malgun Gothic"/>
                <a:cs typeface="Times New Roman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Mo/Si]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барьерным слоем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B4C</a:t>
            </a:r>
            <a:endParaRPr lang="ru-RU" spc="-40" dirty="0">
              <a:latin typeface="Times New Roman"/>
              <a:ea typeface="Malgun Gothic"/>
              <a:cs typeface="Times New Roman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78509"/>
              </p:ext>
            </p:extLst>
          </p:nvPr>
        </p:nvGraphicFramePr>
        <p:xfrm>
          <a:off x="611560" y="1268760"/>
          <a:ext cx="2592288" cy="215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280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MoSi2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MoSi2+SiC+MoB+SiBx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04123"/>
              </p:ext>
            </p:extLst>
          </p:nvPr>
        </p:nvGraphicFramePr>
        <p:xfrm>
          <a:off x="4860032" y="1206826"/>
          <a:ext cx="3240360" cy="2150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1280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MoSi2</a:t>
                      </a:r>
                      <a:endParaRPr lang="ru-RU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Si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MoSi2+SiC+MoB+SiBx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MoC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87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6811" y="3656474"/>
            <a:ext cx="177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40" dirty="0">
                <a:latin typeface="Times New Roman"/>
                <a:ea typeface="Malgun Gothic"/>
                <a:cs typeface="Times New Roman"/>
              </a:rPr>
              <a:t>Система </a:t>
            </a:r>
            <a:r>
              <a:rPr lang="en-US" spc="-40" dirty="0" smtClean="0">
                <a:latin typeface="Times New Roman"/>
                <a:ea typeface="Malgun Gothic"/>
                <a:cs typeface="Times New Roman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Be]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96495"/>
              </p:ext>
            </p:extLst>
          </p:nvPr>
        </p:nvGraphicFramePr>
        <p:xfrm>
          <a:off x="1207636" y="4225904"/>
          <a:ext cx="16561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WBe2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WBe12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47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580112" y="3680020"/>
            <a:ext cx="178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40" dirty="0">
                <a:latin typeface="Times New Roman"/>
                <a:ea typeface="Malgun Gothic"/>
                <a:cs typeface="Times New Roman"/>
              </a:rPr>
              <a:t>Система </a:t>
            </a:r>
            <a:r>
              <a:rPr lang="en-US" spc="-40" dirty="0" smtClean="0">
                <a:latin typeface="Times New Roman"/>
                <a:ea typeface="Malgun Gothic"/>
                <a:cs typeface="Times New Roman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Be]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002563"/>
              </p:ext>
            </p:extLst>
          </p:nvPr>
        </p:nvGraphicFramePr>
        <p:xfrm>
          <a:off x="5647841" y="4221088"/>
          <a:ext cx="165618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Cr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CrBe2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Be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98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CrBe12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47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Cr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0" y="350100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39952" y="3501008"/>
            <a:ext cx="0" cy="3356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816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563" y="1484784"/>
            <a:ext cx="89996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Sergey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Kasatikov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Elena O.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Filatova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Interfaces of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Mo/Be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Multilayer Mirrors Using X-ray Photoelectron Spectroscopy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Phys. Chem.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123, 42, 25747–25755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Elena O.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Filatova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Sergei 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Sakhonenkov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Insertion of B4C at the Interface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Mo/Be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Depending on the Film Order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Phys. Chem.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124, 41, 22601–22609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Sergei 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Sakhonenkov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Elena O.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Filatova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resolved photoelectron spectroscopy as applied to X-ray mirrors: an in depth study of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Mo/Si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multilayer systems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Chemistry Chemical Physics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21, 25002-25010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Elena O.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Filatova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Sergei 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Sakhonenkov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of chemical interaction of molybdenum and silicon in a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Mo/Si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multilayer structure by the formation of intermediate compounds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Chem. Chem. Phys., 2021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1363-1370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Sergei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S.Sakhonenkov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Elena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O.Filatova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formation between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and W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depending on its thickness and ordering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Surface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534,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147636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Sergei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S.Sakhonenkov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Elena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O.Filatova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Nanoscale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W/Be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multilayers: Intermixing during magnetron sputtering deposition and effect of heat treatment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 Surface Science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2022,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571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151265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S.S.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Sakhonenkov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E.O.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Filatova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 intermixing in ultrathin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Cr/Be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layered system and impact of barrier layers on interface region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 Surface Science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570,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151114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Gaisin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U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E.O.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Filatova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Effect of annealing on the interface formation in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Mo/Be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multilayer structures without/with barrier layer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Chemical Physics. – 2021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749" y="0"/>
            <a:ext cx="9113251" cy="69269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Экспериментальные результаты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889" y="709899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Вышедшие статьи по результатам исследований рентгеновских зеркал методом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РФЭС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58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749" y="0"/>
            <a:ext cx="9113251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 spc="-100" baseline="0">
                <a:solidFill>
                  <a:schemeClr val="bg1"/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886" y="1484784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РФЭС может стать абсолютным методом химического анализа при наличии всех значений химического сдвига для всех возможных химических реакций в природе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РФЭС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установить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перемешанной зоны на границе раздела любых материалов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точных данных о границе раздела материалов позволит лучше определять параметры многослойных систем и прогнозировать их оптические и физические характеристики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162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6992"/>
            <a:ext cx="9144000" cy="692696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 spc="-100" baseline="0">
                <a:solidFill>
                  <a:schemeClr val="bg1"/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764704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многослойных систем: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определенные свойства оптических и физических характеристик на заданных длинах волн излучения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определенной задачи: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зготовление конкретной структуры под каждую конкретную задачу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определенной задачи: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изначальном расчете оптических и физических характеристик системы неизбежно допускается ошибка. Нельзя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установить, какая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возможных система будет лучше и будет ли удовлетворять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знать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внутреннюю микроструктуру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104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исследования многослойных структур в ИФМ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39267" t="50963" r="20882" b="4203"/>
          <a:stretch>
            <a:fillRect/>
          </a:stretch>
        </p:blipFill>
        <p:spPr bwMode="auto">
          <a:xfrm>
            <a:off x="103306" y="753250"/>
            <a:ext cx="4437825" cy="28083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MG_3063.JPG"/>
          <p:cNvPicPr>
            <a:picLocks noChangeAspect="1"/>
          </p:cNvPicPr>
          <p:nvPr/>
        </p:nvPicPr>
        <p:blipFill>
          <a:blip r:embed="rId3" cstate="print">
            <a:lum bright="5000"/>
          </a:blip>
          <a:srcRect l="14004" t="1926" r="19325" b="2909"/>
          <a:stretch>
            <a:fillRect/>
          </a:stretch>
        </p:blipFill>
        <p:spPr>
          <a:xfrm>
            <a:off x="4881593" y="700965"/>
            <a:ext cx="3571900" cy="3398972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19672" y="3359613"/>
            <a:ext cx="6563238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6213" indent="-176213">
              <a:buClr>
                <a:srgbClr val="C00000"/>
              </a:buCl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рентгеновская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-метрия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8" name="Picture 2" descr="http://ipmckp.ru/UserFiles/Ckp/libra-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056" y="3728945"/>
            <a:ext cx="2237112" cy="300037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31877" y="6012142"/>
            <a:ext cx="192859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6213" indent="-176213" algn="ctr">
              <a:buClr>
                <a:srgbClr val="C00000"/>
              </a:buCl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</a:p>
          <a:p>
            <a:pPr marL="176213" indent="-176213" algn="ctr">
              <a:buClr>
                <a:srgbClr val="C00000"/>
              </a:buClr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микроскопия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7170" name="Picture 2" descr="http://ipmckp.ru/UserFiles/Ckp/sims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12" y="4108206"/>
            <a:ext cx="42862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293253" y="4221088"/>
            <a:ext cx="216024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ионная масс-спектрометрия</a:t>
            </a:r>
          </a:p>
        </p:txBody>
      </p:sp>
    </p:spTree>
    <p:extLst>
      <p:ext uri="{BB962C8B-B14F-4D97-AF65-F5344CB8AC3E}">
        <p14:creationId xmlns:p14="http://schemas.microsoft.com/office/powerpoint/2010/main" val="9827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" y="0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 spc="-100" baseline="0">
                <a:solidFill>
                  <a:schemeClr val="bg1"/>
                </a:solidFill>
                <a:latin typeface="Segoe UI Light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6409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дополнительные методы исследования многослойных тонкопленочных систем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таких методов - Метод РФЭС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3710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932040" cy="59934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РФЭС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194319" y="3185344"/>
                <a:ext cx="3522503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𝒌𝒊𝒏</m:t>
                          </m:r>
                        </m:sub>
                      </m:sSub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𝒉</m:t>
                      </m:r>
                      <m:r>
                        <a:rPr lang="el-GR" sz="2400" b="1" i="1">
                          <a:latin typeface="Cambria Math"/>
                        </a:rPr>
                        <m:t>𝝂</m:t>
                      </m:r>
                      <m:r>
                        <a:rPr lang="en-US" sz="2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св</m:t>
                          </m:r>
                        </m:sub>
                      </m:sSub>
                      <m:r>
                        <a:rPr lang="ru-RU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𝒔𝒑𝒆𝒄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319" y="3185344"/>
                <a:ext cx="3522503" cy="494751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194319" y="3871346"/>
                <a:ext cx="3522503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ru-RU" sz="2400" b="1" i="1" smtClean="0">
                              <a:latin typeface="Cambria Math" panose="02040503050406030204" pitchFamily="18" charset="0"/>
                            </a:rPr>
                            <m:t>св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𝒉</m:t>
                      </m:r>
                      <m:r>
                        <a:rPr lang="el-GR" sz="2400" b="1" i="1">
                          <a:latin typeface="Cambria Math"/>
                        </a:rPr>
                        <m:t>𝝂</m:t>
                      </m:r>
                      <m:r>
                        <a:rPr lang="en-US" sz="2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𝒌𝒊𝒏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1">
                              <a:latin typeface="Cambria Math"/>
                            </a:rPr>
                            <m:t>𝝋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𝒔𝒑𝒆𝒄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319" y="3871346"/>
                <a:ext cx="3522503" cy="494751"/>
              </a:xfrm>
              <a:prstGeom prst="rect">
                <a:avLst/>
              </a:prstGeom>
              <a:blipFill>
                <a:blip r:embed="rId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360000" y="4725144"/>
                <a:ext cx="4791633" cy="1498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ν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энергия излучения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кинетическая энергия фотоэлектрона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св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энергия связи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𝑠𝑝𝑒𝑐</m:t>
                        </m:r>
                      </m:sub>
                    </m:sSub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работа выхода материала спектрометра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000" y="4725144"/>
                <a:ext cx="4791633" cy="1498744"/>
              </a:xfrm>
              <a:prstGeom prst="rect">
                <a:avLst/>
              </a:prstGeom>
              <a:blipFill>
                <a:blip r:embed="rId5"/>
                <a:stretch>
                  <a:fillRect l="-1018" t="-2033" r="-254" b="-4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4572000" y="837875"/>
                <a:ext cx="4367635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Основной процесс метода 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</a:p>
              <a:p>
                <a:pPr algn="just"/>
                <a:r>
                  <a:rPr lang="ru-RU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r>
                  <a:rPr lang="ru-RU" sz="24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заимодействие кванта света с электроном. Поглощение </a:t>
                </a:r>
                <a:r>
                  <a:rPr lang="ru-RU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кванта с энергией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l-GR" sz="2400" i="1">
                        <a:latin typeface="Cambria Math"/>
                      </a:rPr>
                      <m:t>ν</m:t>
                    </m:r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испускание фотоэлектрона с кинетической энергией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𝑘𝑖𝑛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837875"/>
                <a:ext cx="4367635" cy="2308324"/>
              </a:xfrm>
              <a:prstGeom prst="rect">
                <a:avLst/>
              </a:prstGeom>
              <a:blipFill>
                <a:blip r:embed="rId6"/>
                <a:stretch>
                  <a:fillRect l="-2095" t="-2111" r="-2095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87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 связи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8" y="692695"/>
            <a:ext cx="4647406" cy="54857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4009" y="1103578"/>
            <a:ext cx="43972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Значение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энергий связи уникально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всех элементов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Энергии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уровней, соответствующие различным элементам, хорошо разделены и могут служить мерой идентификации элементов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Определяя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внутренних уровней в фотоэлектронных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спектрах,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идентифицировать различные элементы и получать информацию об элементном составе изучаемой системы.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02128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энергии связи в зависимости от атомного номера элемента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88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сдвиг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5123757" cy="50851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692696"/>
            <a:ext cx="388843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от одного химического соединения к другому происходит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сдвиг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электронных уровней на </a:t>
            </a:r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иметь величину от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~0,1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нескольких эВ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955675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«эталонные образцы» химических соединений исследуемых систем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0135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" y="778583"/>
            <a:ext cx="4718241" cy="41199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анализа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4741404" y="4268996"/>
            <a:ext cx="730696" cy="312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763" y="4221088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229200"/>
            <a:ext cx="35632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 с глубины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65% интенсивности - 1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5598531"/>
            <a:ext cx="4173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анализа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7-10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573003" cy="29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85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окойная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26420</TotalTime>
  <Words>1115</Words>
  <Application>Microsoft Office PowerPoint</Application>
  <PresentationFormat>Экран (4:3)</PresentationFormat>
  <Paragraphs>201</Paragraphs>
  <Slides>23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Malgun Gothic</vt:lpstr>
      <vt:lpstr>AngsanaUPC</vt:lpstr>
      <vt:lpstr>Arial</vt:lpstr>
      <vt:lpstr>Calibri</vt:lpstr>
      <vt:lpstr>Calibri Light</vt:lpstr>
      <vt:lpstr>Cambria Math</vt:lpstr>
      <vt:lpstr>Century Gothic</vt:lpstr>
      <vt:lpstr>Segoe UI Light</vt:lpstr>
      <vt:lpstr>Tahoma</vt:lpstr>
      <vt:lpstr>Times New Roman</vt:lpstr>
      <vt:lpstr>Тема Office</vt:lpstr>
      <vt:lpstr>Специальное оформление</vt:lpstr>
      <vt:lpstr>Graph</vt:lpstr>
      <vt:lpstr>Рентгеновская фотоэлектронная спектроскопия. ЕЕ применение для изучения многослойных структур</vt:lpstr>
      <vt:lpstr>Презентация PowerPoint</vt:lpstr>
      <vt:lpstr>Презентация PowerPoint</vt:lpstr>
      <vt:lpstr>Основные методы исследования многослойных структур в ИФМ РАН</vt:lpstr>
      <vt:lpstr>Презентация PowerPoint</vt:lpstr>
      <vt:lpstr>Принцип РФЭС</vt:lpstr>
      <vt:lpstr>Энергия связи</vt:lpstr>
      <vt:lpstr>Химический сдвиг</vt:lpstr>
      <vt:lpstr>Глубина анализа</vt:lpstr>
      <vt:lpstr>Измерения под углом</vt:lpstr>
      <vt:lpstr>Оборудование</vt:lpstr>
      <vt:lpstr>Применение метода РФЭС</vt:lpstr>
      <vt:lpstr>Система Cr/Be</vt:lpstr>
      <vt:lpstr>Применение метода РФЭС для исследования многослойных систем</vt:lpstr>
      <vt:lpstr>Модельные структуры для исследования многослойных систем методом РФЭС</vt:lpstr>
      <vt:lpstr>Система [Cr/Be]</vt:lpstr>
      <vt:lpstr>Cr/Be система для жесткого излучения</vt:lpstr>
      <vt:lpstr>Как применять РФЭС для исследования многослойных систем</vt:lpstr>
      <vt:lpstr>Экспериментальные результаты</vt:lpstr>
      <vt:lpstr>Экспериментальные результаты</vt:lpstr>
      <vt:lpstr>Экспериментальные результаты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Смертин Руслан</cp:lastModifiedBy>
  <cp:revision>2250</cp:revision>
  <dcterms:created xsi:type="dcterms:W3CDTF">2014-02-17T12:27:18Z</dcterms:created>
  <dcterms:modified xsi:type="dcterms:W3CDTF">2022-05-11T10:52:23Z</dcterms:modified>
</cp:coreProperties>
</file>